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60" r:id="rId4"/>
    <p:sldId id="259" r:id="rId5"/>
    <p:sldId id="262" r:id="rId6"/>
    <p:sldId id="276" r:id="rId7"/>
    <p:sldId id="263" r:id="rId8"/>
    <p:sldId id="261" r:id="rId9"/>
    <p:sldId id="264" r:id="rId10"/>
    <p:sldId id="267" r:id="rId11"/>
    <p:sldId id="270" r:id="rId12"/>
    <p:sldId id="272" r:id="rId13"/>
    <p:sldId id="273" r:id="rId14"/>
    <p:sldId id="265" r:id="rId15"/>
    <p:sldId id="268" r:id="rId16"/>
    <p:sldId id="269" r:id="rId17"/>
    <p:sldId id="271" r:id="rId18"/>
    <p:sldId id="274" r:id="rId19"/>
    <p:sldId id="266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8100" y="25400"/>
            <a:ext cx="9067800" cy="6781800"/>
          </a:xfrm>
          <a:prstGeom prst="rect">
            <a:avLst/>
          </a:prstGeom>
          <a:noFill/>
          <a:ln w="2540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8600" y="215900"/>
            <a:ext cx="8686800" cy="6400800"/>
          </a:xfrm>
          <a:prstGeom prst="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562600" y="6588323"/>
            <a:ext cx="3048000" cy="307777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kailashroy03@gmail.com</a:t>
            </a:r>
            <a:endParaRPr lang="en-US" sz="1400" dirty="0"/>
          </a:p>
        </p:txBody>
      </p:sp>
      <p:sp>
        <p:nvSpPr>
          <p:cNvPr id="10" name="Oval 9"/>
          <p:cNvSpPr/>
          <p:nvPr userDrawn="1"/>
        </p:nvSpPr>
        <p:spPr>
          <a:xfrm>
            <a:off x="381000" y="304800"/>
            <a:ext cx="762000" cy="685800"/>
          </a:xfrm>
          <a:prstGeom prst="ellipse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380999"/>
            <a:ext cx="8001000" cy="6172201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998851">
            <a:off x="5260317" y="1343045"/>
            <a:ext cx="3747195" cy="923330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স্বাগতম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89"/>
          <a:stretch/>
        </p:blipFill>
        <p:spPr>
          <a:xfrm>
            <a:off x="-19334" y="-152399"/>
            <a:ext cx="4380931" cy="70103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66" r="-833" b="-1866"/>
          <a:stretch/>
        </p:blipFill>
        <p:spPr>
          <a:xfrm>
            <a:off x="4361597" y="-152399"/>
            <a:ext cx="4824228" cy="716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87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50938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6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-0.49566 1.11111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74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2885207" y="346364"/>
            <a:ext cx="2143991" cy="644236"/>
          </a:xfrm>
          <a:prstGeom prst="verticalScroll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একক কাজ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489364" y="4724400"/>
            <a:ext cx="6248400" cy="2769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200" dirty="0" smtClean="0"/>
              <a:t>“কখগঘ “  চতুর্ভুজের ক্ষেত্রফল নির্ণয় কর ।</a:t>
            </a:r>
            <a:endParaRPr lang="en-US" sz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2457562" y="1600200"/>
            <a:ext cx="3429000" cy="1828800"/>
            <a:chOff x="2457562" y="1600200"/>
            <a:chExt cx="3429000" cy="1828800"/>
          </a:xfrm>
        </p:grpSpPr>
        <p:sp>
          <p:nvSpPr>
            <p:cNvPr id="6" name="Rectangle 5"/>
            <p:cNvSpPr/>
            <p:nvPr/>
          </p:nvSpPr>
          <p:spPr>
            <a:xfrm>
              <a:off x="2457562" y="1600200"/>
              <a:ext cx="3429000" cy="1828800"/>
            </a:xfrm>
            <a:prstGeom prst="rect">
              <a:avLst/>
            </a:prstGeom>
            <a:solidFill>
              <a:srgbClr val="7030A0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57102" y="3083607"/>
              <a:ext cx="1600200" cy="27699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1200" dirty="0" smtClean="0"/>
                <a:t>দৈর্ঘ্য ৪০ মিটার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4978943" y="2547746"/>
              <a:ext cx="1382384" cy="27699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1200" dirty="0" smtClean="0"/>
                <a:t>প্রস্থ  ৩০ মিটার</a:t>
              </a:r>
              <a:endParaRPr lang="en-US" sz="12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752600" y="1371600"/>
            <a:ext cx="381000" cy="38100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ক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85384" y="3346751"/>
            <a:ext cx="381000" cy="38100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গ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3429000"/>
            <a:ext cx="381000" cy="38100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খ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26948" y="1371600"/>
            <a:ext cx="381000" cy="38100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971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11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156676" y="1433945"/>
            <a:ext cx="4716692" cy="2976969"/>
            <a:chOff x="2192872" y="1053824"/>
            <a:chExt cx="4716692" cy="2976969"/>
          </a:xfrm>
        </p:grpSpPr>
        <p:sp>
          <p:nvSpPr>
            <p:cNvPr id="3" name="Rectangle 2"/>
            <p:cNvSpPr/>
            <p:nvPr/>
          </p:nvSpPr>
          <p:spPr>
            <a:xfrm>
              <a:off x="2192872" y="1053824"/>
              <a:ext cx="4716692" cy="2976969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2323710" y="1157733"/>
              <a:ext cx="4419600" cy="2748369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3886200" y="4613554"/>
            <a:ext cx="1903708" cy="3077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দৈর্ঘ্য ৮ মিটার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6486303" y="2768540"/>
            <a:ext cx="1660771" cy="3077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/>
              <a:t> </a:t>
            </a:r>
            <a:r>
              <a:rPr lang="bn-IN" sz="1100" dirty="0" smtClean="0"/>
              <a:t> </a:t>
            </a:r>
            <a:r>
              <a:rPr lang="bn-IN" sz="1400" dirty="0" smtClean="0"/>
              <a:t>প্রস্থ ৬  মিটার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 rot="19685734">
            <a:off x="3088003" y="2461789"/>
            <a:ext cx="2286000" cy="3077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কর্ণ  ১০  মিটার</a:t>
            </a:r>
            <a:endParaRPr lang="en-US" sz="1400" dirty="0"/>
          </a:p>
        </p:txBody>
      </p:sp>
      <p:sp>
        <p:nvSpPr>
          <p:cNvPr id="30" name="Horizontal Scroll 29"/>
          <p:cNvSpPr/>
          <p:nvPr/>
        </p:nvSpPr>
        <p:spPr>
          <a:xfrm>
            <a:off x="3001203" y="304800"/>
            <a:ext cx="2114800" cy="7620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এসো দেখি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2823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14645" y="1745672"/>
            <a:ext cx="4716692" cy="2976969"/>
          </a:xfrm>
          <a:prstGeom prst="rect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44169" y="4925281"/>
            <a:ext cx="1903708" cy="30777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দৈর্ঘ্য ১২  মিটার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6444272" y="3080267"/>
            <a:ext cx="1660771" cy="30777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/>
              <a:t> </a:t>
            </a:r>
            <a:r>
              <a:rPr lang="bn-IN" sz="1100" dirty="0" smtClean="0"/>
              <a:t> </a:t>
            </a:r>
            <a:r>
              <a:rPr lang="bn-IN" sz="1400" dirty="0" smtClean="0"/>
              <a:t>প্রস্থ ৮  মিটার</a:t>
            </a:r>
            <a:endParaRPr lang="en-US" sz="1400" dirty="0"/>
          </a:p>
        </p:txBody>
      </p:sp>
      <p:sp>
        <p:nvSpPr>
          <p:cNvPr id="5" name="Right Arrow 4"/>
          <p:cNvSpPr/>
          <p:nvPr/>
        </p:nvSpPr>
        <p:spPr>
          <a:xfrm rot="19628318" flipV="1">
            <a:off x="1760533" y="3234599"/>
            <a:ext cx="5424916" cy="4571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orizontal Scroll 7"/>
          <p:cNvSpPr/>
          <p:nvPr/>
        </p:nvSpPr>
        <p:spPr>
          <a:xfrm>
            <a:off x="3397033" y="304800"/>
            <a:ext cx="2114800" cy="762000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এসো দেখি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9816545">
            <a:off x="3698804" y="2876848"/>
            <a:ext cx="750947" cy="30777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কর্ণ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53500" y="5943600"/>
                <a:ext cx="7924800" cy="53072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1400" dirty="0" smtClean="0"/>
                  <a:t>কর্ণ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1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bn-IN" sz="1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bn-IN" sz="1400" b="0" i="1" smtClean="0">
                                <a:latin typeface="Cambria Math"/>
                                <a:ea typeface="Cambria Math"/>
                              </a:rPr>
                              <m:t>১২</m:t>
                            </m:r>
                          </m:e>
                          <m:sup>
                            <m:r>
                              <a:rPr lang="bn-IN" sz="1400" b="0" i="1" smtClean="0">
                                <a:latin typeface="Cambria Math"/>
                                <a:ea typeface="Cambria Math"/>
                              </a:rPr>
                              <m:t>২</m:t>
                            </m:r>
                            <m:r>
                              <a:rPr lang="bn-IN" sz="1400" b="0" i="1" smtClean="0">
                                <a:latin typeface="Cambria Math"/>
                                <a:ea typeface="Cambria Math"/>
                              </a:rPr>
                              <m:t>   </m:t>
                            </m:r>
                          </m:sup>
                        </m:sSup>
                        <m:sSup>
                          <m:sSupPr>
                            <m:ctrlPr>
                              <a:rPr lang="bn-IN" sz="1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bn-IN" sz="1400" b="0" i="1" smtClean="0">
                                <a:latin typeface="Cambria Math"/>
                                <a:ea typeface="Cambria Math"/>
                              </a:rPr>
                              <m:t>+  </m:t>
                            </m:r>
                            <m:r>
                              <a:rPr lang="bn-IN" sz="1400" b="0" i="1" smtClean="0">
                                <a:latin typeface="Cambria Math"/>
                                <a:ea typeface="Cambria Math"/>
                              </a:rPr>
                              <m:t>৮</m:t>
                            </m:r>
                          </m:e>
                          <m:sup>
                            <m:r>
                              <a:rPr lang="bn-IN" sz="1400" b="0" i="1" smtClean="0">
                                <a:latin typeface="Cambria Math"/>
                                <a:ea typeface="Cambria Math"/>
                              </a:rPr>
                              <m:t>২</m:t>
                            </m:r>
                          </m:sup>
                        </m:sSup>
                      </m:e>
                    </m:rad>
                  </m:oMath>
                </a14:m>
                <a:r>
                  <a:rPr lang="bn-IN" sz="1400" dirty="0" smtClean="0"/>
                  <a:t>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1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bn-IN" sz="1400" b="0" i="1" smtClean="0">
                            <a:latin typeface="Cambria Math"/>
                            <a:ea typeface="Cambria Math"/>
                          </a:rPr>
                          <m:t>১৪৪</m:t>
                        </m:r>
                        <m:r>
                          <a:rPr lang="bn-IN" sz="14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bn-IN" sz="1400" b="0" i="1" smtClean="0">
                            <a:latin typeface="Cambria Math"/>
                            <a:ea typeface="Cambria Math"/>
                          </a:rPr>
                          <m:t>৬৪</m:t>
                        </m:r>
                        <m:r>
                          <a:rPr lang="bn-IN" sz="1400" b="0" i="1" smtClean="0">
                            <a:latin typeface="Cambria Math"/>
                            <a:ea typeface="Cambria Math"/>
                          </a:rPr>
                          <m:t>  </m:t>
                        </m:r>
                      </m:e>
                    </m:rad>
                  </m:oMath>
                </a14:m>
                <a:r>
                  <a:rPr lang="bn-IN" sz="1400" dirty="0" smtClean="0"/>
                  <a:t>   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1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bn-IN" sz="1400" b="0" i="1" smtClean="0">
                            <a:latin typeface="Cambria Math"/>
                            <a:ea typeface="Cambria Math"/>
                          </a:rPr>
                          <m:t>২০০</m:t>
                        </m:r>
                      </m:e>
                    </m:rad>
                  </m:oMath>
                </a14:m>
                <a:r>
                  <a:rPr lang="bn-IN" sz="1400" dirty="0" smtClean="0"/>
                  <a:t> =  ১৪.</a:t>
                </a:r>
                <a:r>
                  <a:rPr lang="en-US" sz="1400" dirty="0" smtClean="0"/>
                  <a:t>১</a:t>
                </a:r>
                <a:r>
                  <a:rPr lang="bn-IN" sz="1400" dirty="0" smtClean="0"/>
                  <a:t>৪ মিটার (প্রায়)</a:t>
                </a:r>
                <a:endParaRPr lang="en-US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00" y="5943600"/>
                <a:ext cx="7924800" cy="530723"/>
              </a:xfrm>
              <a:prstGeom prst="rect">
                <a:avLst/>
              </a:prstGeom>
              <a:blipFill rotWithShape="1">
                <a:blip r:embed="rId2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60895" y="5391833"/>
            <a:ext cx="7917405" cy="30777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400" dirty="0" smtClean="0"/>
              <a:t>কর্ণ দৈর্ঘ্য নির্ণয় করি ।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083843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5" grpId="0" animBg="1"/>
      <p:bldP spid="8" grpId="0" animBg="1"/>
      <p:bldP spid="12" grpId="0" animBg="1"/>
      <p:bldP spid="13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937163" y="1455001"/>
            <a:ext cx="3131127" cy="2507397"/>
            <a:chOff x="3110346" y="1600200"/>
            <a:chExt cx="3131127" cy="2507397"/>
          </a:xfrm>
        </p:grpSpPr>
        <p:pic>
          <p:nvPicPr>
            <p:cNvPr id="3074" name="Picture 2" descr="C:\Users\Nironjan\Desktop\image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0346" y="1600200"/>
              <a:ext cx="3131127" cy="2507397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/>
          </p:nvSpPr>
          <p:spPr>
            <a:xfrm>
              <a:off x="4066309" y="2209800"/>
              <a:ext cx="1219200" cy="914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1400" dirty="0" smtClean="0">
                  <a:solidFill>
                    <a:schemeClr val="tx1"/>
                  </a:solidFill>
                </a:rPr>
                <a:t>ধানের জমি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Horizontal Scroll 4"/>
          <p:cNvSpPr/>
          <p:nvPr/>
        </p:nvSpPr>
        <p:spPr>
          <a:xfrm>
            <a:off x="3397033" y="304800"/>
            <a:ext cx="2114800" cy="762000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জোড়ায়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কাজ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648200"/>
            <a:ext cx="7010400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 smtClean="0"/>
              <a:t>হেলাল</a:t>
            </a:r>
            <a:r>
              <a:rPr lang="en-US" sz="1400" dirty="0" smtClean="0"/>
              <a:t> </a:t>
            </a:r>
            <a:r>
              <a:rPr lang="en-US" sz="1400" dirty="0" err="1" smtClean="0"/>
              <a:t>মিয়ার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একখন্ড</a:t>
            </a:r>
            <a:r>
              <a:rPr lang="en-US" sz="1400" dirty="0" smtClean="0"/>
              <a:t> </a:t>
            </a:r>
            <a:r>
              <a:rPr lang="en-US" sz="1400" dirty="0" err="1" smtClean="0"/>
              <a:t>ধানের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জমির</a:t>
            </a:r>
            <a:r>
              <a:rPr lang="en-US" sz="1400" dirty="0" smtClean="0"/>
              <a:t> </a:t>
            </a:r>
            <a:r>
              <a:rPr lang="en-US" sz="1400" dirty="0" err="1" smtClean="0"/>
              <a:t>দৈর্ঘ্য</a:t>
            </a:r>
            <a:r>
              <a:rPr lang="en-US" sz="1400" dirty="0" smtClean="0"/>
              <a:t> ৩০ </a:t>
            </a:r>
            <a:r>
              <a:rPr lang="en-US" sz="1400" dirty="0" err="1" smtClean="0"/>
              <a:t>মিটার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এবং</a:t>
            </a:r>
            <a:r>
              <a:rPr lang="en-US" sz="1400" dirty="0" smtClean="0"/>
              <a:t> </a:t>
            </a:r>
            <a:r>
              <a:rPr lang="en-US" sz="1400" dirty="0" err="1" smtClean="0"/>
              <a:t>প্রস্থ</a:t>
            </a:r>
            <a:r>
              <a:rPr lang="en-US" sz="1400" dirty="0" smtClean="0"/>
              <a:t> ২০ </a:t>
            </a:r>
            <a:r>
              <a:rPr lang="en-US" sz="1400" dirty="0" err="1" smtClean="0"/>
              <a:t>মিটার</a:t>
            </a:r>
            <a:r>
              <a:rPr lang="en-US" sz="1400" dirty="0" smtClean="0"/>
              <a:t> , </a:t>
            </a:r>
            <a:r>
              <a:rPr lang="en-US" sz="1400" dirty="0" err="1" smtClean="0"/>
              <a:t>জমির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কর্ণ</a:t>
            </a:r>
            <a:r>
              <a:rPr lang="en-US" sz="1400" dirty="0" smtClean="0"/>
              <a:t> </a:t>
            </a:r>
            <a:r>
              <a:rPr lang="en-US" sz="1400" dirty="0" err="1" smtClean="0"/>
              <a:t>দৈর্ঘ্য</a:t>
            </a:r>
            <a:r>
              <a:rPr lang="en-US" sz="1400" dirty="0" smtClean="0"/>
              <a:t> </a:t>
            </a:r>
            <a:r>
              <a:rPr lang="en-US" sz="1400" dirty="0" err="1" smtClean="0"/>
              <a:t>নির্ণয়</a:t>
            </a:r>
            <a:r>
              <a:rPr lang="en-US" sz="1400" dirty="0" smtClean="0"/>
              <a:t> </a:t>
            </a:r>
            <a:r>
              <a:rPr lang="en-US" sz="1400" dirty="0" err="1" smtClean="0"/>
              <a:t>কর</a:t>
            </a:r>
            <a:r>
              <a:rPr lang="en-US" sz="1400" dirty="0" smtClean="0"/>
              <a:t>।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331217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24453" y="5375564"/>
            <a:ext cx="5903113" cy="3077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বাগানের ক্ষেত্রফল  ৬০০০ বর্গ মিটার</a:t>
            </a:r>
            <a:endParaRPr lang="en-US" sz="1400" dirty="0"/>
          </a:p>
        </p:txBody>
      </p:sp>
      <p:grpSp>
        <p:nvGrpSpPr>
          <p:cNvPr id="2" name="Group 1"/>
          <p:cNvGrpSpPr/>
          <p:nvPr/>
        </p:nvGrpSpPr>
        <p:grpSpPr>
          <a:xfrm>
            <a:off x="1460167" y="1014583"/>
            <a:ext cx="5867400" cy="3928553"/>
            <a:chOff x="1460167" y="1014583"/>
            <a:chExt cx="5867400" cy="3928553"/>
          </a:xfrm>
        </p:grpSpPr>
        <p:grpSp>
          <p:nvGrpSpPr>
            <p:cNvPr id="10" name="Group 9"/>
            <p:cNvGrpSpPr/>
            <p:nvPr/>
          </p:nvGrpSpPr>
          <p:grpSpPr>
            <a:xfrm>
              <a:off x="1460167" y="1014583"/>
              <a:ext cx="5867400" cy="3928553"/>
              <a:chOff x="1600200" y="1143000"/>
              <a:chExt cx="5867400" cy="3928553"/>
            </a:xfrm>
          </p:grpSpPr>
          <p:pic>
            <p:nvPicPr>
              <p:cNvPr id="2050" name="Picture 2" descr="C:\Users\Nironjan\Desktop\images (7)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7400" y="1485900"/>
                <a:ext cx="4953000" cy="3200400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Oval 2"/>
              <p:cNvSpPr/>
              <p:nvPr/>
            </p:nvSpPr>
            <p:spPr>
              <a:xfrm>
                <a:off x="4002887" y="2705100"/>
                <a:ext cx="1316184" cy="762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 smtClean="0">
                    <a:solidFill>
                      <a:srgbClr val="FFFF00"/>
                    </a:solidFill>
                  </a:rPr>
                  <a:t>কলা বাগান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1600200" y="1143000"/>
                <a:ext cx="5867400" cy="3928553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3503469" y="4763776"/>
                <a:ext cx="15188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1400" dirty="0" smtClean="0">
                    <a:solidFill>
                      <a:srgbClr val="002060"/>
                    </a:solidFill>
                  </a:rPr>
                  <a:t>রাস্তা ২ মিটার</a:t>
                </a:r>
                <a:endParaRPr lang="en-US" sz="14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Right Arrow 5"/>
              <p:cNvSpPr/>
              <p:nvPr/>
            </p:nvSpPr>
            <p:spPr>
              <a:xfrm>
                <a:off x="2057400" y="4840720"/>
                <a:ext cx="1219200" cy="153888"/>
              </a:xfrm>
              <a:prstGeom prst="right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rot="16200000">
                <a:off x="6052292" y="2721587"/>
                <a:ext cx="1608442" cy="307777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1400" dirty="0" smtClean="0"/>
                  <a:t>প্রস্থ  ৬০ মিটার</a:t>
                </a:r>
                <a:endParaRPr lang="en-US" sz="14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729679" y="1485900"/>
                <a:ext cx="1608442" cy="307777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1400" dirty="0" smtClean="0"/>
                  <a:t>দৈর্ঘ্য ১০০ মিটার</a:t>
                </a:r>
                <a:endParaRPr lang="en-US" sz="1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564325" y="1150941"/>
                <a:ext cx="15188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1400" dirty="0" smtClean="0">
                    <a:solidFill>
                      <a:srgbClr val="002060"/>
                    </a:solidFill>
                  </a:rPr>
                  <a:t>রাস্তা ২ মিটার</a:t>
                </a:r>
                <a:endParaRPr lang="en-US" sz="14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5" name="Right Arrow 24"/>
              <p:cNvSpPr/>
              <p:nvPr/>
            </p:nvSpPr>
            <p:spPr>
              <a:xfrm>
                <a:off x="2197433" y="1218989"/>
                <a:ext cx="1219200" cy="153888"/>
              </a:xfrm>
              <a:prstGeom prst="right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 rot="16200000">
              <a:off x="873081" y="2752153"/>
              <a:ext cx="15188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1400" dirty="0" smtClean="0">
                  <a:solidFill>
                    <a:srgbClr val="002060"/>
                  </a:solidFill>
                </a:rPr>
                <a:t>রাস্তা ২ মিটার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6394849" y="2870392"/>
              <a:ext cx="15188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1400" dirty="0" smtClean="0">
                  <a:solidFill>
                    <a:srgbClr val="002060"/>
                  </a:solidFill>
                </a:rPr>
                <a:t>রাস্তা ২ মিটার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96108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3124200" y="381000"/>
            <a:ext cx="2438400" cy="671945"/>
          </a:xfrm>
          <a:prstGeom prst="verticalScroll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এসো দেখি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08140" y="5332511"/>
            <a:ext cx="6148388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</a:t>
            </a:r>
            <a:r>
              <a:rPr lang="bn-IN" sz="1400" dirty="0" smtClean="0"/>
              <a:t>উপরের তথ্য থেকে </a:t>
            </a:r>
            <a:r>
              <a:rPr lang="en-US" sz="1400" dirty="0" smtClean="0"/>
              <a:t> </a:t>
            </a:r>
            <a:r>
              <a:rPr lang="en-US" sz="1400" dirty="0" err="1" smtClean="0"/>
              <a:t>পুকুর</a:t>
            </a:r>
            <a:r>
              <a:rPr lang="en-US" sz="1400" dirty="0" smtClean="0"/>
              <a:t> </a:t>
            </a:r>
            <a:r>
              <a:rPr lang="en-US" sz="1400" dirty="0" err="1" smtClean="0"/>
              <a:t>পাড়ের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ক্ষেত্রফল</a:t>
            </a:r>
            <a:r>
              <a:rPr lang="en-US" sz="1400" dirty="0" smtClean="0"/>
              <a:t> </a:t>
            </a:r>
            <a:r>
              <a:rPr lang="en-US" sz="1400" dirty="0" err="1" smtClean="0"/>
              <a:t>নির্ণয়</a:t>
            </a:r>
            <a:r>
              <a:rPr lang="en-US" sz="1400" dirty="0" smtClean="0"/>
              <a:t> ক</a:t>
            </a:r>
            <a:r>
              <a:rPr lang="bn-IN" sz="1400" dirty="0" smtClean="0"/>
              <a:t>রি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752600" y="1371596"/>
            <a:ext cx="5569292" cy="3563101"/>
            <a:chOff x="1558754" y="1447799"/>
            <a:chExt cx="5569292" cy="3563101"/>
          </a:xfrm>
        </p:grpSpPr>
        <p:pic>
          <p:nvPicPr>
            <p:cNvPr id="1028" name="Picture 4" descr="C:\Users\Nironjan\Desktop\Picture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8754" y="1447799"/>
              <a:ext cx="5569292" cy="3563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5" name="Straight Arrow Connector 24"/>
            <p:cNvCxnSpPr/>
            <p:nvPr/>
          </p:nvCxnSpPr>
          <p:spPr>
            <a:xfrm>
              <a:off x="2286000" y="4572000"/>
              <a:ext cx="0" cy="345484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5694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61051"/>
            <a:ext cx="19050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400" dirty="0" smtClean="0">
                <a:solidFill>
                  <a:schemeClr val="tx1"/>
                </a:solidFill>
              </a:rPr>
              <a:t>এসো দেখি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0700" y="6152906"/>
            <a:ext cx="6324600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পুকুরের পাড়ের ক্ষেত্রফল=  (৪৭৫- ৩১৫)বর্গ মিটার = ১৬০ বর্গ মিটার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381000" y="3613766"/>
            <a:ext cx="12192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400" dirty="0" smtClean="0">
                <a:solidFill>
                  <a:schemeClr val="tx1"/>
                </a:solidFill>
              </a:rPr>
              <a:t>সমাধান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3613766"/>
            <a:ext cx="6324600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পুকুরে দৈর্ঘ্য ২১ মিটার এবং প্রস্থ ১৫ মিটার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828800" y="4161993"/>
                <a:ext cx="6324600" cy="307777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1400" dirty="0" smtClean="0"/>
                  <a:t>অতএব,  পুকুরের ক্ষেত্রফল=  ২১ </a:t>
                </a:r>
                <a14:m>
                  <m:oMath xmlns:m="http://schemas.openxmlformats.org/officeDocument/2006/math">
                    <m:r>
                      <a:rPr lang="bn-IN" sz="14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bn-IN" sz="1400" dirty="0" smtClean="0"/>
                  <a:t>১৫ বর্গ  মিটার = ৩১৫ বর্গ মিটার</a:t>
                </a:r>
                <a:endParaRPr lang="en-US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161993"/>
                <a:ext cx="6324600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828800" y="4637513"/>
            <a:ext cx="6324600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পাড় সহ পুকুরের দৈর্ঘ্য </a:t>
            </a:r>
            <a:r>
              <a:rPr lang="en-US" sz="1400" dirty="0" smtClean="0"/>
              <a:t>(</a:t>
            </a:r>
            <a:r>
              <a:rPr lang="bn-IN" sz="1400" dirty="0" smtClean="0"/>
              <a:t>২১+২+২) মিটার = ২৫ মিটার 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28800" y="5584280"/>
                <a:ext cx="6324600" cy="307777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1400" dirty="0" smtClean="0"/>
                  <a:t>পাড়  সহ  পুকুরের ক্ষেত্রফল= ২৫</a:t>
                </a:r>
                <a14:m>
                  <m:oMath xmlns:m="http://schemas.openxmlformats.org/officeDocument/2006/math">
                    <m:r>
                      <a:rPr lang="bn-IN" sz="14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bn-IN" sz="1400" dirty="0" smtClean="0"/>
                  <a:t> ১৯ বর্গ মিটার = ৪৭৫ বর্গ মিটার</a:t>
                </a:r>
                <a:endParaRPr lang="en-US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584280"/>
                <a:ext cx="6324600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1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828800" y="5097690"/>
            <a:ext cx="6324600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পাড় সহ পুকুরের  প্রস্থ</a:t>
            </a:r>
            <a:r>
              <a:rPr lang="en-US" sz="1400" dirty="0" smtClean="0"/>
              <a:t> (১</a:t>
            </a:r>
            <a:r>
              <a:rPr lang="bn-IN" sz="1400" dirty="0" smtClean="0"/>
              <a:t>৫+২+২) মিটার = ১৯ মিটার</a:t>
            </a:r>
            <a:endParaRPr lang="en-US" sz="14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3969997" y="611246"/>
            <a:ext cx="3477559" cy="2613752"/>
            <a:chOff x="3786686" y="626819"/>
            <a:chExt cx="3477559" cy="2613752"/>
          </a:xfrm>
        </p:grpSpPr>
        <p:grpSp>
          <p:nvGrpSpPr>
            <p:cNvPr id="18" name="Group 17"/>
            <p:cNvGrpSpPr/>
            <p:nvPr/>
          </p:nvGrpSpPr>
          <p:grpSpPr>
            <a:xfrm>
              <a:off x="3786686" y="1016491"/>
              <a:ext cx="3043572" cy="2224080"/>
              <a:chOff x="2391163" y="776733"/>
              <a:chExt cx="4716692" cy="2979338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391163" y="776733"/>
                <a:ext cx="4716692" cy="2976969"/>
                <a:chOff x="2757835" y="1518830"/>
                <a:chExt cx="4716692" cy="2976969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2757835" y="1518830"/>
                  <a:ext cx="4716692" cy="2976969"/>
                </a:xfrm>
                <a:prstGeom prst="rect">
                  <a:avLst/>
                </a:prstGeom>
                <a:solidFill>
                  <a:schemeClr val="bg1"/>
                </a:solidFill>
                <a:ln w="7620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3128054" y="1864315"/>
                  <a:ext cx="3962400" cy="2286000"/>
                </a:xfrm>
                <a:prstGeom prst="rect">
                  <a:avLst/>
                </a:prstGeom>
                <a:noFill/>
                <a:ln w="571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4107008" y="1991884"/>
                  <a:ext cx="1269809" cy="294805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bn-IN" sz="1100" dirty="0" smtClean="0"/>
                    <a:t>২</a:t>
                  </a:r>
                  <a:r>
                    <a:rPr lang="bn-IN" sz="1100" dirty="0"/>
                    <a:t>১</a:t>
                  </a:r>
                  <a:r>
                    <a:rPr lang="bn-IN" sz="1100" dirty="0" smtClean="0"/>
                    <a:t> মিটার</a:t>
                  </a:r>
                  <a:endParaRPr lang="en-US" sz="1100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 rot="16200000">
                  <a:off x="6153109" y="2768829"/>
                  <a:ext cx="1275041" cy="476969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bn-IN" sz="1400" dirty="0"/>
                    <a:t> </a:t>
                  </a:r>
                  <a:r>
                    <a:rPr lang="bn-IN" sz="1100" dirty="0" smtClean="0"/>
                    <a:t>১৫ মিটার</a:t>
                  </a:r>
                  <a:endParaRPr lang="en-US" sz="1100" dirty="0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4267200" y="2590800"/>
                  <a:ext cx="1447800" cy="76200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IN" sz="1600" dirty="0" smtClean="0">
                      <a:solidFill>
                        <a:schemeClr val="tx1"/>
                      </a:solidFill>
                    </a:rPr>
                    <a:t>পুকুর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4107006" y="4152684"/>
                  <a:ext cx="1607992" cy="340141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bn-IN" sz="1050" dirty="0" smtClean="0"/>
                    <a:t>২ মিটার</a:t>
                  </a:r>
                  <a:endParaRPr lang="en-US" sz="1050" dirty="0"/>
                </a:p>
              </p:txBody>
            </p:sp>
          </p:grpSp>
          <p:cxnSp>
            <p:nvCxnSpPr>
              <p:cNvPr id="20" name="Straight Arrow Connector 19"/>
              <p:cNvCxnSpPr/>
              <p:nvPr/>
            </p:nvCxnSpPr>
            <p:spPr>
              <a:xfrm>
                <a:off x="3255818" y="3410587"/>
                <a:ext cx="0" cy="345484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 rot="16200000">
              <a:off x="6472837" y="1805529"/>
              <a:ext cx="1275042" cy="30777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1400" dirty="0"/>
                <a:t> </a:t>
              </a:r>
              <a:r>
                <a:rPr lang="bn-IN" sz="1100" dirty="0" smtClean="0"/>
                <a:t>১৯  মিটার</a:t>
              </a:r>
              <a:endParaRPr lang="en-US" sz="11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592855" y="626819"/>
              <a:ext cx="1269809" cy="26161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1100" dirty="0" smtClean="0"/>
                <a:t>২৫ মিটার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1930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450188" y="1926878"/>
            <a:ext cx="3477562" cy="2613752"/>
            <a:chOff x="3786686" y="626819"/>
            <a:chExt cx="3477562" cy="2613752"/>
          </a:xfrm>
        </p:grpSpPr>
        <p:grpSp>
          <p:nvGrpSpPr>
            <p:cNvPr id="4" name="Group 3"/>
            <p:cNvGrpSpPr/>
            <p:nvPr/>
          </p:nvGrpSpPr>
          <p:grpSpPr>
            <a:xfrm>
              <a:off x="3786686" y="1016491"/>
              <a:ext cx="3043572" cy="2224080"/>
              <a:chOff x="2391163" y="776733"/>
              <a:chExt cx="4716692" cy="297933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2391163" y="776733"/>
                <a:ext cx="4716692" cy="2976969"/>
                <a:chOff x="2757835" y="1518830"/>
                <a:chExt cx="4716692" cy="2976969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2757835" y="1518830"/>
                  <a:ext cx="4716692" cy="2976969"/>
                </a:xfrm>
                <a:prstGeom prst="rect">
                  <a:avLst/>
                </a:prstGeom>
                <a:solidFill>
                  <a:schemeClr val="bg1"/>
                </a:solidFill>
                <a:ln w="7620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3128054" y="1864315"/>
                  <a:ext cx="3962400" cy="2286000"/>
                </a:xfrm>
                <a:prstGeom prst="rect">
                  <a:avLst/>
                </a:prstGeom>
                <a:noFill/>
                <a:ln w="571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4267200" y="2590800"/>
                  <a:ext cx="1447800" cy="76200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IN" sz="1600" dirty="0" smtClean="0">
                      <a:solidFill>
                        <a:schemeClr val="tx1"/>
                      </a:solidFill>
                    </a:rPr>
                    <a:t>পুকুর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107006" y="4152684"/>
                  <a:ext cx="1607992" cy="340141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bn-IN" sz="1050" dirty="0" smtClean="0"/>
                    <a:t>২ মিটার</a:t>
                  </a:r>
                  <a:endParaRPr lang="en-US" sz="1050" dirty="0"/>
                </a:p>
              </p:txBody>
            </p:sp>
          </p:grpSp>
          <p:cxnSp>
            <p:nvCxnSpPr>
              <p:cNvPr id="8" name="Straight Arrow Connector 7"/>
              <p:cNvCxnSpPr/>
              <p:nvPr/>
            </p:nvCxnSpPr>
            <p:spPr>
              <a:xfrm>
                <a:off x="3255818" y="3410587"/>
                <a:ext cx="0" cy="345484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 rot="16200000">
              <a:off x="6279974" y="1998392"/>
              <a:ext cx="1660771" cy="30777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1400" dirty="0"/>
                <a:t> </a:t>
              </a:r>
              <a:r>
                <a:rPr lang="bn-IN" sz="1100" dirty="0" smtClean="0"/>
                <a:t>জমির প্রস্থ ৩০ মিটার</a:t>
              </a:r>
              <a:endParaRPr lang="en-US" sz="11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74431" y="626819"/>
              <a:ext cx="1688234" cy="26161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1100" dirty="0" smtClean="0"/>
                <a:t>জমির  দৈর্ঘ্য ৪০  মিটার</a:t>
              </a:r>
              <a:endParaRPr lang="en-US" sz="11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600200" y="5486400"/>
            <a:ext cx="5486400" cy="30777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উপরের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তথ্য</a:t>
            </a:r>
            <a:r>
              <a:rPr lang="en-US" sz="1400" dirty="0" smtClean="0"/>
              <a:t> </a:t>
            </a:r>
            <a:r>
              <a:rPr lang="en-US" sz="1400" dirty="0" err="1" smtClean="0"/>
              <a:t>থেকে</a:t>
            </a:r>
            <a:r>
              <a:rPr lang="en-US" sz="1400" dirty="0" smtClean="0"/>
              <a:t> </a:t>
            </a:r>
            <a:r>
              <a:rPr lang="bn-IN" sz="1400" dirty="0" smtClean="0"/>
              <a:t>পুকুরের ক্ষেত্রফল নির্ণয় কর</a:t>
            </a:r>
            <a:endParaRPr lang="en-US" sz="1400" dirty="0"/>
          </a:p>
        </p:txBody>
      </p:sp>
      <p:sp>
        <p:nvSpPr>
          <p:cNvPr id="15" name="Horizontal Scroll 14"/>
          <p:cNvSpPr/>
          <p:nvPr/>
        </p:nvSpPr>
        <p:spPr>
          <a:xfrm>
            <a:off x="3001203" y="304800"/>
            <a:ext cx="2114800" cy="9906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দলগত কাজ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24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3048000" y="346364"/>
            <a:ext cx="2143991" cy="457200"/>
          </a:xfrm>
          <a:prstGeom prst="verticalScroll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মুল্যায়ন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585354" y="1920764"/>
            <a:ext cx="7543800" cy="30777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একটি আয়তাকার বাগানের ক্ষেত্রফল ৪০০ বর্গ মিটার </a:t>
            </a:r>
            <a:r>
              <a:rPr lang="en-US" sz="1400" dirty="0" err="1" smtClean="0"/>
              <a:t>এবং</a:t>
            </a:r>
            <a:r>
              <a:rPr lang="en-US" sz="1400" dirty="0" smtClean="0"/>
              <a:t> </a:t>
            </a:r>
            <a:r>
              <a:rPr lang="en-US" sz="1400" dirty="0" err="1" smtClean="0"/>
              <a:t>প্রস্থ</a:t>
            </a:r>
            <a:r>
              <a:rPr lang="en-US" sz="1400" dirty="0" smtClean="0"/>
              <a:t> </a:t>
            </a:r>
            <a:r>
              <a:rPr lang="bn-IN" sz="1400" dirty="0" smtClean="0"/>
              <a:t>১৬</a:t>
            </a:r>
            <a:r>
              <a:rPr lang="en-US" sz="1400" dirty="0" smtClean="0"/>
              <a:t> </a:t>
            </a:r>
            <a:r>
              <a:rPr lang="en-US" sz="1400" dirty="0" err="1" smtClean="0"/>
              <a:t>মিটার</a:t>
            </a:r>
            <a:r>
              <a:rPr lang="en-US" sz="1400" dirty="0" smtClean="0"/>
              <a:t> </a:t>
            </a:r>
            <a:r>
              <a:rPr lang="bn-IN" sz="1400" dirty="0" smtClean="0"/>
              <a:t>।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06136" y="1219200"/>
            <a:ext cx="7543800" cy="3077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নিচের তথ্যের আলোকে ১ ও ২ নং প্রশ্নের উত্তর দাওঃ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99209" y="2819400"/>
            <a:ext cx="75438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১।  বাগানের পরিসীমা কত </a:t>
            </a:r>
            <a:r>
              <a:rPr lang="en-US" sz="1400" dirty="0" smtClean="0"/>
              <a:t> </a:t>
            </a:r>
            <a:r>
              <a:rPr lang="en-US" sz="1400" dirty="0" err="1" smtClean="0"/>
              <a:t>মিটার</a:t>
            </a:r>
            <a:r>
              <a:rPr lang="en-US" sz="1400" dirty="0" smtClean="0"/>
              <a:t> </a:t>
            </a:r>
            <a:r>
              <a:rPr lang="bn-IN" sz="1400" dirty="0"/>
              <a:t>?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240847" y="3581400"/>
            <a:ext cx="586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400" dirty="0" smtClean="0">
                <a:solidFill>
                  <a:srgbClr val="002060"/>
                </a:solidFill>
              </a:rPr>
              <a:t>ক) ১৬             খ) ২৫                  গ) ৪১                    ঘ)  ৮২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209" y="4302350"/>
            <a:ext cx="75438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/>
              <a:t>২</a:t>
            </a:r>
            <a:r>
              <a:rPr lang="bn-IN" sz="1400" dirty="0" smtClean="0"/>
              <a:t>।  বাগানের  কর্ণ কত </a:t>
            </a:r>
            <a:r>
              <a:rPr lang="en-US" sz="1400" dirty="0" smtClean="0"/>
              <a:t> </a:t>
            </a:r>
            <a:r>
              <a:rPr lang="en-US" sz="1400" dirty="0" err="1" smtClean="0"/>
              <a:t>মিটার</a:t>
            </a:r>
            <a:r>
              <a:rPr lang="en-US" sz="1400" dirty="0" smtClean="0"/>
              <a:t> </a:t>
            </a:r>
            <a:r>
              <a:rPr lang="bn-IN" sz="1400" dirty="0"/>
              <a:t>?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5029200"/>
            <a:ext cx="6963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400" dirty="0" smtClean="0">
                <a:solidFill>
                  <a:srgbClr val="002060"/>
                </a:solidFill>
              </a:rPr>
              <a:t>ক) ২৯. </a:t>
            </a:r>
            <a:r>
              <a:rPr lang="en-US" sz="1400" dirty="0" smtClean="0">
                <a:solidFill>
                  <a:srgbClr val="002060"/>
                </a:solidFill>
              </a:rPr>
              <a:t>৬৮</a:t>
            </a:r>
            <a:r>
              <a:rPr lang="bn-IN" sz="1400" dirty="0" smtClean="0">
                <a:solidFill>
                  <a:srgbClr val="002060"/>
                </a:solidFill>
              </a:rPr>
              <a:t>             খ) </a:t>
            </a:r>
            <a:r>
              <a:rPr lang="bn-IN" sz="1400" dirty="0">
                <a:solidFill>
                  <a:srgbClr val="002060"/>
                </a:solidFill>
              </a:rPr>
              <a:t>২৯. </a:t>
            </a:r>
            <a:r>
              <a:rPr lang="bn-IN" sz="1400" dirty="0" smtClean="0">
                <a:solidFill>
                  <a:srgbClr val="002060"/>
                </a:solidFill>
              </a:rPr>
              <a:t>৮</a:t>
            </a:r>
            <a:r>
              <a:rPr lang="en-US" sz="1400" dirty="0" smtClean="0">
                <a:solidFill>
                  <a:srgbClr val="002060"/>
                </a:solidFill>
              </a:rPr>
              <a:t>৬</a:t>
            </a:r>
            <a:r>
              <a:rPr lang="bn-IN" sz="1400" dirty="0" smtClean="0">
                <a:solidFill>
                  <a:srgbClr val="002060"/>
                </a:solidFill>
              </a:rPr>
              <a:t>                 গ)  ৩২. </a:t>
            </a:r>
            <a:r>
              <a:rPr lang="en-US" sz="1400" dirty="0">
                <a:solidFill>
                  <a:srgbClr val="002060"/>
                </a:solidFill>
              </a:rPr>
              <a:t>৬৮</a:t>
            </a:r>
            <a:r>
              <a:rPr lang="bn-IN" sz="1400" dirty="0" smtClean="0">
                <a:solidFill>
                  <a:srgbClr val="002060"/>
                </a:solidFill>
              </a:rPr>
              <a:t>                    ঘ) ৪১ 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0655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/>
      <p:bldP spid="8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2885207" y="346364"/>
            <a:ext cx="2143991" cy="457200"/>
          </a:xfrm>
          <a:prstGeom prst="verticalScroll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বাড়ির কাজ</a:t>
            </a:r>
            <a:endParaRPr lang="en-US" sz="1600" dirty="0"/>
          </a:p>
        </p:txBody>
      </p:sp>
      <p:pic>
        <p:nvPicPr>
          <p:cNvPr id="1026" name="Picture 2" descr="C:\Users\Nironjan\Desktop\kkkk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3410134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4393517"/>
            <a:ext cx="7010400" cy="5232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উপরের তথ্য তেকে কলা বাগানের বাইরের রাস্তার ক্ষেত্রফল ও রাস্তা সহ কলাবাগানের 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কর্ণ</a:t>
            </a:r>
            <a:r>
              <a:rPr lang="en-US" sz="1400" dirty="0" smtClean="0"/>
              <a:t> </a:t>
            </a:r>
            <a:r>
              <a:rPr lang="en-US" sz="1400" dirty="0" err="1" smtClean="0"/>
              <a:t>দৈর্ঘ্য</a:t>
            </a:r>
            <a:r>
              <a:rPr lang="en-US" sz="1400" dirty="0" smtClean="0"/>
              <a:t> </a:t>
            </a:r>
            <a:r>
              <a:rPr lang="en-US" sz="1400" dirty="0" err="1" smtClean="0"/>
              <a:t>নির্ণয়</a:t>
            </a:r>
            <a:r>
              <a:rPr lang="en-US" sz="1400" dirty="0" smtClean="0"/>
              <a:t> </a:t>
            </a:r>
            <a:r>
              <a:rPr lang="en-US" sz="1400" dirty="0" err="1" smtClean="0"/>
              <a:t>কর</a:t>
            </a:r>
            <a:r>
              <a:rPr lang="en-US" sz="1400" dirty="0" smtClean="0"/>
              <a:t>।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786086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G:\K -pictur\DSC_0165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03" y="930124"/>
            <a:ext cx="2167907" cy="2421438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4642013" y="651781"/>
            <a:ext cx="534637" cy="5407479"/>
            <a:chOff x="4521777" y="662418"/>
            <a:chExt cx="534637" cy="5407479"/>
          </a:xfrm>
        </p:grpSpPr>
        <p:sp>
          <p:nvSpPr>
            <p:cNvPr id="4" name="Rectangle 3"/>
            <p:cNvSpPr/>
            <p:nvPr/>
          </p:nvSpPr>
          <p:spPr>
            <a:xfrm>
              <a:off x="4728110" y="662418"/>
              <a:ext cx="152400" cy="540747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876800" y="1001740"/>
              <a:ext cx="179614" cy="4699645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521777" y="1016336"/>
              <a:ext cx="179614" cy="4699645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381000" y="3817917"/>
            <a:ext cx="3886200" cy="1785104"/>
          </a:xfrm>
          <a:prstGeom prst="rect">
            <a:avLst/>
          </a:prstGeom>
          <a:ln w="101600"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000" i="1" dirty="0">
                <a:latin typeface="NikoshBAN" panose="02000000000000000000" pitchFamily="2" charset="0"/>
                <a:cs typeface="NikoshBAN" panose="02000000000000000000" pitchFamily="2" charset="0"/>
              </a:rPr>
              <a:t>কৈলাশ রায়</a:t>
            </a:r>
          </a:p>
          <a:p>
            <a:pPr algn="ctr"/>
            <a:r>
              <a:rPr lang="bn-BD" i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শিক্ষক(গণিত)</a:t>
            </a:r>
          </a:p>
          <a:p>
            <a:pPr algn="ctr"/>
            <a:r>
              <a:rPr lang="bn-BD" i="1" dirty="0">
                <a:latin typeface="NikoshBAN" panose="02000000000000000000" pitchFamily="2" charset="0"/>
                <a:cs typeface="NikoshBAN" panose="02000000000000000000" pitchFamily="2" charset="0"/>
              </a:rPr>
              <a:t>দেবীডুবা বালিকা উচ্চ বিদ্যালয়</a:t>
            </a:r>
          </a:p>
          <a:p>
            <a:pPr algn="ctr"/>
            <a:r>
              <a:rPr lang="bn-BD" i="1" dirty="0">
                <a:latin typeface="NikoshBAN" panose="02000000000000000000" pitchFamily="2" charset="0"/>
                <a:cs typeface="NikoshBAN" panose="02000000000000000000" pitchFamily="2" charset="0"/>
              </a:rPr>
              <a:t>দেবীগঞ্জ, পঞ্চগড়।</a:t>
            </a:r>
            <a:endParaRPr lang="en-US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-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01723209721</a:t>
            </a:r>
          </a:p>
          <a:p>
            <a:pPr algn="ctr"/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G</a:t>
            </a:r>
            <a:r>
              <a:rPr lang="en-US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kailashroy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0200" y="3794166"/>
            <a:ext cx="3200400" cy="1754326"/>
          </a:xfrm>
          <a:prstGeom prst="rect">
            <a:avLst/>
          </a:prstGeom>
          <a:ln w="88900"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</a:t>
            </a:r>
            <a:r>
              <a:rPr lang="bn-IN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bn-BD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আধ্যায়ঃ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bn-IN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endParaRPr lang="bn-BD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 </a:t>
            </a:r>
            <a:r>
              <a:rPr lang="bn-BD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BD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০৭/০১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bn-IN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2" descr="C:\Users\Nironjan\Desktop\লগো LOGO\বাতায়ন লগো\Pictur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82" y="930124"/>
            <a:ext cx="1981200" cy="2299754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80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38200" y="568036"/>
            <a:ext cx="7772400" cy="59436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2029614">
            <a:off x="4004851" y="2776651"/>
            <a:ext cx="433552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IN" sz="5400" b="1" i="1" dirty="0" smtClean="0">
                <a:ln/>
                <a:solidFill>
                  <a:srgbClr val="C00000"/>
                </a:solidFill>
              </a:rPr>
              <a:t>ধন্যবাদ</a:t>
            </a:r>
            <a:endParaRPr lang="en-US" sz="5400" b="1" i="1" dirty="0">
              <a:ln/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76238">
            <a:off x="4699181" y="1668949"/>
            <a:ext cx="433552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IN" sz="5400" b="1" i="1" dirty="0" smtClean="0">
                <a:ln/>
                <a:solidFill>
                  <a:srgbClr val="C00000"/>
                </a:solidFill>
              </a:rPr>
              <a:t>সবাইকে</a:t>
            </a:r>
            <a:endParaRPr lang="en-US" sz="5400" b="1" i="1" dirty="0">
              <a:ln/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67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7155070">
            <a:off x="2144422" y="2527403"/>
            <a:ext cx="1682965" cy="2770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200" dirty="0" smtClean="0">
                <a:solidFill>
                  <a:srgbClr val="FFFF00"/>
                </a:solidFill>
              </a:rPr>
              <a:t>দৈর্ঘ্য ২০ সেঃ</a:t>
            </a:r>
            <a:r>
              <a:rPr lang="en-US" sz="1200" dirty="0" smtClean="0">
                <a:solidFill>
                  <a:srgbClr val="FFFF00"/>
                </a:solidFill>
              </a:rPr>
              <a:t> </a:t>
            </a:r>
            <a:r>
              <a:rPr lang="en-US" sz="1200" dirty="0" err="1" smtClean="0">
                <a:solidFill>
                  <a:srgbClr val="FFFF00"/>
                </a:solidFill>
              </a:rPr>
              <a:t>মিটা</a:t>
            </a:r>
            <a:r>
              <a:rPr lang="bn-IN" sz="1200" dirty="0" smtClean="0">
                <a:solidFill>
                  <a:srgbClr val="FFFF00"/>
                </a:solidFill>
              </a:rPr>
              <a:t>র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3524" y="4985122"/>
            <a:ext cx="6781800" cy="3385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600" dirty="0" smtClean="0">
                <a:solidFill>
                  <a:srgbClr val="FFFF00"/>
                </a:solidFill>
              </a:rPr>
              <a:t>ইটের  ক্ষেত্রফল  ২০০ বর্গ  সেঃ মিটার 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10800000" flipV="1">
            <a:off x="5943600" y="2488546"/>
            <a:ext cx="1640942" cy="65743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rgbClr val="FFFF00"/>
                </a:solidFill>
              </a:rPr>
              <a:t>ইট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9891" y="1151202"/>
            <a:ext cx="1973117" cy="3693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FFFF00"/>
                </a:solidFill>
              </a:rPr>
              <a:t> </a:t>
            </a:r>
            <a:r>
              <a:rPr lang="bn-IN" sz="1200" dirty="0" smtClean="0">
                <a:solidFill>
                  <a:srgbClr val="FFFF00"/>
                </a:solidFill>
              </a:rPr>
              <a:t>প্রস্থ ১০ সেঃ</a:t>
            </a:r>
            <a:r>
              <a:rPr lang="en-US" sz="1200" dirty="0" smtClean="0">
                <a:solidFill>
                  <a:srgbClr val="FFFF00"/>
                </a:solidFill>
              </a:rPr>
              <a:t> </a:t>
            </a:r>
            <a:r>
              <a:rPr lang="en-US" sz="1200" dirty="0" err="1" smtClean="0">
                <a:solidFill>
                  <a:srgbClr val="FFFF00"/>
                </a:solidFill>
              </a:rPr>
              <a:t>মিটা</a:t>
            </a:r>
            <a:r>
              <a:rPr lang="bn-IN" sz="1400" dirty="0" smtClean="0">
                <a:solidFill>
                  <a:srgbClr val="FFFF00"/>
                </a:solidFill>
              </a:rPr>
              <a:t>র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9" name="Vertical Scroll 8"/>
          <p:cNvSpPr/>
          <p:nvPr/>
        </p:nvSpPr>
        <p:spPr>
          <a:xfrm>
            <a:off x="3544453" y="318654"/>
            <a:ext cx="2475347" cy="595745"/>
          </a:xfrm>
          <a:prstGeom prst="vertic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এসো</a:t>
            </a:r>
            <a:r>
              <a:rPr lang="en-US" dirty="0" smtClean="0"/>
              <a:t> </a:t>
            </a:r>
            <a:r>
              <a:rPr lang="en-US" dirty="0" err="1" smtClean="0"/>
              <a:t>দেখি</a:t>
            </a:r>
            <a:endParaRPr lang="en-US" dirty="0"/>
          </a:p>
        </p:txBody>
      </p:sp>
      <p:pic>
        <p:nvPicPr>
          <p:cNvPr id="1026" name="Picture 2" descr="C:\Users\Nironjan\Desktop\images (9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3" r="22523"/>
          <a:stretch/>
        </p:blipFill>
        <p:spPr bwMode="auto">
          <a:xfrm rot="5127166">
            <a:off x="3131976" y="1831774"/>
            <a:ext cx="2444897" cy="197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3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ronjan\Desktop\image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14"/>
          <a:stretch/>
        </p:blipFill>
        <p:spPr bwMode="auto">
          <a:xfrm>
            <a:off x="2234045" y="1289657"/>
            <a:ext cx="4572000" cy="2777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2279072" y="3151909"/>
            <a:ext cx="4426528" cy="4571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6200000" flipV="1">
            <a:off x="902460" y="2655716"/>
            <a:ext cx="2309152" cy="4571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0" y="3375952"/>
            <a:ext cx="2362200" cy="33855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>
                <a:solidFill>
                  <a:srgbClr val="FFFF00"/>
                </a:solidFill>
              </a:rPr>
              <a:t>দৈর্ঘ্য </a:t>
            </a:r>
            <a:r>
              <a:rPr lang="en-US" sz="1600" dirty="0" smtClean="0">
                <a:solidFill>
                  <a:srgbClr val="FFFF00"/>
                </a:solidFill>
              </a:rPr>
              <a:t>৮ </a:t>
            </a:r>
            <a:r>
              <a:rPr lang="en-US" sz="1600" dirty="0" err="1" smtClean="0">
                <a:solidFill>
                  <a:srgbClr val="FFFF00"/>
                </a:solidFill>
              </a:rPr>
              <a:t>মিটা</a:t>
            </a:r>
            <a:r>
              <a:rPr lang="bn-IN" sz="1600" dirty="0" smtClean="0">
                <a:solidFill>
                  <a:srgbClr val="FFFF00"/>
                </a:solidFill>
              </a:rPr>
              <a:t>র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528527" y="2265309"/>
            <a:ext cx="1851952" cy="3693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FFFF00"/>
                </a:solidFill>
              </a:rPr>
              <a:t> </a:t>
            </a:r>
            <a:r>
              <a:rPr lang="bn-IN" sz="1600" dirty="0" smtClean="0">
                <a:solidFill>
                  <a:srgbClr val="FFFF00"/>
                </a:solidFill>
              </a:rPr>
              <a:t>প্রস্থ </a:t>
            </a:r>
            <a:r>
              <a:rPr lang="bn-IN" sz="1600" dirty="0">
                <a:solidFill>
                  <a:srgbClr val="FFFF00"/>
                </a:solidFill>
              </a:rPr>
              <a:t>৫</a:t>
            </a:r>
            <a:r>
              <a:rPr lang="en-US" sz="1600" dirty="0" smtClean="0">
                <a:solidFill>
                  <a:srgbClr val="FFFF00"/>
                </a:solidFill>
              </a:rPr>
              <a:t> </a:t>
            </a:r>
            <a:r>
              <a:rPr lang="en-US" sz="1600" dirty="0" err="1" smtClean="0">
                <a:solidFill>
                  <a:srgbClr val="FFFF00"/>
                </a:solidFill>
              </a:rPr>
              <a:t>মিটা</a:t>
            </a:r>
            <a:r>
              <a:rPr lang="bn-IN" dirty="0" smtClean="0">
                <a:solidFill>
                  <a:srgbClr val="FFFF00"/>
                </a:solidFill>
              </a:rPr>
              <a:t>র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4382777"/>
            <a:ext cx="6781800" cy="33855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600" dirty="0" smtClean="0">
                <a:solidFill>
                  <a:srgbClr val="FFFF00"/>
                </a:solidFill>
              </a:rPr>
              <a:t>ফসলের জমির ক্ষেত্রফল  ৪০ বর্গ মিটার 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5181600"/>
            <a:ext cx="6781800" cy="3385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FFFF00"/>
                </a:solidFill>
              </a:rPr>
              <a:t>এবং</a:t>
            </a:r>
            <a:r>
              <a:rPr lang="en-US" sz="1600" dirty="0" smtClean="0">
                <a:solidFill>
                  <a:srgbClr val="FFFF00"/>
                </a:solidFill>
              </a:rPr>
              <a:t>  </a:t>
            </a:r>
            <a:r>
              <a:rPr lang="bn-IN" sz="1600" dirty="0" smtClean="0">
                <a:solidFill>
                  <a:srgbClr val="FFFF00"/>
                </a:solidFill>
              </a:rPr>
              <a:t>জমির  কর্ণ দৈর্ঘ্য  ৯.</a:t>
            </a:r>
            <a:r>
              <a:rPr lang="en-US" sz="1600" dirty="0" smtClean="0">
                <a:solidFill>
                  <a:srgbClr val="FFFF00"/>
                </a:solidFill>
              </a:rPr>
              <a:t>৪৩ </a:t>
            </a:r>
            <a:r>
              <a:rPr lang="en-US" sz="1600" dirty="0" err="1" smtClean="0">
                <a:solidFill>
                  <a:srgbClr val="FFFF00"/>
                </a:solidFill>
              </a:rPr>
              <a:t>মিটার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67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514600" y="568036"/>
            <a:ext cx="3581400" cy="879764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1600" dirty="0">
                <a:solidFill>
                  <a:srgbClr val="002060"/>
                </a:solidFill>
              </a:rPr>
              <a:t>আজকের পাঠ </a:t>
            </a:r>
            <a:r>
              <a:rPr lang="bn-IN" dirty="0">
                <a:solidFill>
                  <a:srgbClr val="002060"/>
                </a:solidFill>
              </a:rPr>
              <a:t>-----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485900" y="2182091"/>
            <a:ext cx="5638800" cy="259080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আয়তাকার জমির পরিমাপ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67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971800" y="457200"/>
            <a:ext cx="2114800" cy="9906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শিখন ফল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8309" y="2287488"/>
            <a:ext cx="6601691" cy="3077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.১।  আয়তাকার  জমির ক্ষেত্রফল নির্ণয় করতে পারবে।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816938"/>
            <a:ext cx="6629400" cy="3077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 ২।  আয়তাকার জমির  পরিসীমা নির্ণয় করতে পারবে।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415661"/>
            <a:ext cx="6629400" cy="3077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 ৩।  আয়তক্ষেত্রের কর্ণ দৈর্ঘ্য নির্ণয় করতে পারবে ।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738746"/>
            <a:ext cx="6601691" cy="3077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  </a:t>
            </a:r>
            <a:r>
              <a:rPr lang="en-US" sz="1400" dirty="0" err="1" smtClean="0"/>
              <a:t>এই</a:t>
            </a:r>
            <a:r>
              <a:rPr lang="en-US" sz="1400" dirty="0" smtClean="0"/>
              <a:t> </a:t>
            </a:r>
            <a:r>
              <a:rPr lang="en-US" sz="1400" dirty="0" err="1" smtClean="0"/>
              <a:t>পাঠ</a:t>
            </a:r>
            <a:r>
              <a:rPr lang="en-US" sz="1400" dirty="0" smtClean="0"/>
              <a:t> </a:t>
            </a:r>
            <a:r>
              <a:rPr lang="en-US" sz="1400" dirty="0" err="1" smtClean="0"/>
              <a:t>শেষে</a:t>
            </a:r>
            <a:r>
              <a:rPr lang="en-US" sz="1400" dirty="0" smtClean="0"/>
              <a:t> </a:t>
            </a:r>
            <a:r>
              <a:rPr lang="en-US" sz="1400" dirty="0" err="1" smtClean="0"/>
              <a:t>শিক্ষার্থীরা</a:t>
            </a:r>
            <a:r>
              <a:rPr lang="en-US" sz="1400" dirty="0" smtClean="0"/>
              <a:t>-----------------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512591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3051220" y="332510"/>
            <a:ext cx="2143991" cy="658090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এসো</a:t>
            </a:r>
            <a:r>
              <a:rPr lang="en-US" dirty="0" smtClean="0"/>
              <a:t> </a:t>
            </a:r>
            <a:r>
              <a:rPr lang="en-US" dirty="0" err="1" smtClean="0"/>
              <a:t>দেখি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79764" y="1507123"/>
                <a:ext cx="7069286" cy="307777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1400" dirty="0" smtClean="0"/>
                  <a:t>১। আয়তক্ষেত্রের  ক্ষেত্রফল = ( দৈর্ঘ্য</a:t>
                </a:r>
                <a14:m>
                  <m:oMath xmlns:m="http://schemas.openxmlformats.org/officeDocument/2006/math">
                    <m:r>
                      <a:rPr lang="bn-IN" sz="14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bn-IN" sz="1400" dirty="0" smtClean="0"/>
                  <a:t> প্রস্থ) বর্গ একক</a:t>
                </a:r>
                <a:endParaRPr lang="en-US" sz="1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764" y="1507123"/>
                <a:ext cx="7069286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1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07473" y="2133600"/>
            <a:ext cx="7069286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/>
              <a:t>২</a:t>
            </a:r>
            <a:r>
              <a:rPr lang="bn-IN" sz="1400" dirty="0" smtClean="0"/>
              <a:t>। আয়তক্ষেত্রের  পরিসীমা = ২ ( দৈর্ঘ্য্য+ প্রস্থ)  একক</a:t>
            </a:r>
            <a:endParaRPr lang="en-US" sz="1400" dirty="0"/>
          </a:p>
        </p:txBody>
      </p:sp>
      <p:grpSp>
        <p:nvGrpSpPr>
          <p:cNvPr id="9" name="Group 8"/>
          <p:cNvGrpSpPr/>
          <p:nvPr/>
        </p:nvGrpSpPr>
        <p:grpSpPr>
          <a:xfrm>
            <a:off x="1089074" y="3320073"/>
            <a:ext cx="5048246" cy="2745759"/>
            <a:chOff x="928258" y="2768552"/>
            <a:chExt cx="5048246" cy="2745759"/>
          </a:xfrm>
        </p:grpSpPr>
        <p:sp>
          <p:nvSpPr>
            <p:cNvPr id="8" name="Rectangle 7"/>
            <p:cNvSpPr/>
            <p:nvPr/>
          </p:nvSpPr>
          <p:spPr>
            <a:xfrm>
              <a:off x="1447800" y="3183335"/>
              <a:ext cx="4528704" cy="233097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43200" y="2768552"/>
              <a:ext cx="1219200" cy="30777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1400" dirty="0" smtClean="0"/>
                <a:t>১০ মিটার</a:t>
              </a:r>
              <a:endParaRPr lang="en-US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472547" y="4317227"/>
              <a:ext cx="1219200" cy="30777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1400" dirty="0"/>
                <a:t>৫</a:t>
              </a:r>
              <a:r>
                <a:rPr lang="bn-IN" sz="1400" dirty="0" smtClean="0"/>
                <a:t> মিটার</a:t>
              </a:r>
              <a:endParaRPr lang="en-US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62200" y="4196540"/>
              <a:ext cx="2433207" cy="30777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1400" dirty="0" smtClean="0"/>
                <a:t>ক্ষেত্রফল ৫০ বর্গ মিটার</a:t>
              </a:r>
              <a:endParaRPr lang="en-US" sz="1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79764" y="2596754"/>
                <a:ext cx="7069286" cy="4681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1400" dirty="0" smtClean="0"/>
                  <a:t>২। </a:t>
                </a:r>
                <a:r>
                  <a:rPr lang="bn-IN" sz="1200" dirty="0" smtClean="0"/>
                  <a:t>আয়তক্ষেত্রের কর্ণ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12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bn-IN" sz="12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bn-IN" sz="1200" b="0" i="1" smtClean="0">
                                <a:latin typeface="Cambria Math"/>
                                <a:ea typeface="Cambria Math"/>
                              </a:rPr>
                              <m:t>দৈর্ঘ্য</m:t>
                            </m:r>
                          </m:e>
                          <m:sup>
                            <m:r>
                              <a:rPr lang="bn-IN" sz="1200" b="0" i="1" smtClean="0">
                                <a:latin typeface="Cambria Math"/>
                                <a:ea typeface="Cambria Math"/>
                              </a:rPr>
                              <m:t>২</m:t>
                            </m:r>
                          </m:sup>
                        </m:sSup>
                        <m:r>
                          <a:rPr lang="bn-IN" sz="12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bn-IN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bn-IN" sz="1200" b="0" i="1" smtClean="0">
                                <a:latin typeface="Cambria Math"/>
                                <a:ea typeface="Cambria Math"/>
                              </a:rPr>
                              <m:t>প্রস্থ</m:t>
                            </m:r>
                          </m:e>
                          <m:sup>
                            <m:r>
                              <a:rPr lang="bn-IN" sz="1200" b="0" i="1" smtClean="0">
                                <a:latin typeface="Cambria Math"/>
                                <a:ea typeface="Cambria Math"/>
                              </a:rPr>
                              <m:t>২</m:t>
                            </m:r>
                          </m:sup>
                        </m:sSup>
                      </m:e>
                    </m:rad>
                    <m:r>
                      <a:rPr lang="bn-IN" sz="1200" b="0" i="1" smtClean="0">
                        <a:latin typeface="Cambria Math"/>
                        <a:ea typeface="Cambria Math"/>
                      </a:rPr>
                      <m:t>    </m:t>
                    </m:r>
                  </m:oMath>
                </a14:m>
                <a:r>
                  <a:rPr lang="bn-IN" sz="1200" dirty="0" smtClean="0"/>
                  <a:t>একক</a:t>
                </a:r>
                <a:endParaRPr lang="en-US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764" y="2596754"/>
                <a:ext cx="7069286" cy="468141"/>
              </a:xfrm>
              <a:prstGeom prst="rect">
                <a:avLst/>
              </a:prstGeom>
              <a:blipFill rotWithShape="1">
                <a:blip r:embed="rId3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367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1998" y="1108364"/>
            <a:ext cx="7391402" cy="52322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এক খন্ড  গোলাপ ফুলের বাগানের দৈর্ঘ্য  ৪০ মিটার এবং প্রস্থ ৩০ মিটার। ইহার ক্ষেত্রফল  ও পরিসীমা নির্ণয় কর।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78424" y="4553757"/>
            <a:ext cx="1898031" cy="33855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/>
              <a:t>সমাধান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78424" y="5032569"/>
            <a:ext cx="7069286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/>
              <a:t>বাগানের দৈর্ঘ্য ৪০ মিটার এবং প্রস্থ ৩০ মিটার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8424" y="5522447"/>
                <a:ext cx="7069286" cy="33855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1600" dirty="0" smtClean="0"/>
                  <a:t>বাগানের ক্ষেত্রফল = (৪০</a:t>
                </a:r>
                <a14:m>
                  <m:oMath xmlns:m="http://schemas.openxmlformats.org/officeDocument/2006/math">
                    <m:r>
                      <a:rPr lang="bn-IN" sz="16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bn-IN" sz="1600" dirty="0" smtClean="0"/>
                  <a:t> ৩০) বর্গ মিটার</a:t>
                </a:r>
                <a:endParaRPr lang="en-US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24" y="5522447"/>
                <a:ext cx="7069286" cy="338554"/>
              </a:xfrm>
              <a:prstGeom prst="rect">
                <a:avLst/>
              </a:prstGeom>
              <a:blipFill rotWithShape="1">
                <a:blip r:embed="rId2"/>
                <a:stretch>
                  <a:fillRect l="-344" t="-5085" b="-18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50714" y="5974860"/>
            <a:ext cx="7069286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00" dirty="0" smtClean="0"/>
              <a:t>বাগানের ক্ষেত্রফল = ১২০০  বর্গ মিটার</a:t>
            </a:r>
            <a:endParaRPr lang="en-US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3089377" y="2026206"/>
            <a:ext cx="4229945" cy="2527551"/>
            <a:chOff x="3308682" y="1227100"/>
            <a:chExt cx="4006518" cy="2514600"/>
          </a:xfrm>
        </p:grpSpPr>
        <p:pic>
          <p:nvPicPr>
            <p:cNvPr id="10" name="Picture 9" descr="G:\COBI 2\yhjyggjhj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8682" y="1227100"/>
              <a:ext cx="4006518" cy="2514600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5029198" y="3400258"/>
              <a:ext cx="1600200" cy="30777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1400" dirty="0" smtClean="0"/>
                <a:t>দৈর্ঘ্য ৪০ মিটার</a:t>
              </a:r>
              <a:endParaRPr lang="en-US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2693064" y="2514251"/>
              <a:ext cx="1600200" cy="2915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1400" dirty="0" smtClean="0"/>
                <a:t>প্রস্থ  ৩০ মিটার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14367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133600" y="1240954"/>
            <a:ext cx="4898857" cy="3102445"/>
            <a:chOff x="3308682" y="1227100"/>
            <a:chExt cx="4006518" cy="2514600"/>
          </a:xfrm>
        </p:grpSpPr>
        <p:pic>
          <p:nvPicPr>
            <p:cNvPr id="3" name="Picture 2" descr="G:\COBI 2\yhjyggjhj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8682" y="1227100"/>
              <a:ext cx="4006518" cy="2514600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029198" y="3400258"/>
              <a:ext cx="1600200" cy="24946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1400" dirty="0" smtClean="0"/>
                <a:t>দৈর্ঘ্য ৪০ মিটার</a:t>
              </a:r>
              <a:endParaRPr lang="en-US" sz="1400" dirty="0"/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2693064" y="2534155"/>
              <a:ext cx="1600200" cy="251715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1400" dirty="0" smtClean="0"/>
                <a:t>প্রস্থ  ৩০ মিটার</a:t>
              </a:r>
              <a:endParaRPr lang="en-US" sz="14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44502" y="4904508"/>
            <a:ext cx="7069286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আয়তাকার বাগানের  পরিসীমা = ২ ( দৈর্ঘ্য্য+ প্রস্থ)  একক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8200" y="5418615"/>
                <a:ext cx="7069286" cy="30777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1400" dirty="0" smtClean="0"/>
                  <a:t> </a:t>
                </a:r>
                <a14:m>
                  <m:oMath xmlns:m="http://schemas.openxmlformats.org/officeDocument/2006/math">
                    <m:r>
                      <a:rPr lang="bn-IN" sz="140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bn-IN" sz="14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bn-IN" sz="1400" dirty="0" smtClean="0"/>
                  <a:t>আয়তাকার বাগানের  পরিসীমা = ২ ( ৪০ + ৩০) মিটার</a:t>
                </a:r>
                <a:endParaRPr lang="en-US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418615"/>
                <a:ext cx="7069286" cy="307777"/>
              </a:xfrm>
              <a:prstGeom prst="rect">
                <a:avLst/>
              </a:prstGeom>
              <a:blipFill rotWithShape="1">
                <a:blip r:embed="rId3"/>
                <a:stretch>
                  <a:fillRect l="-86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8200" y="5878792"/>
                <a:ext cx="7069286" cy="30777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1400" dirty="0" smtClean="0"/>
                  <a:t> </a:t>
                </a:r>
                <a14:m>
                  <m:oMath xmlns:m="http://schemas.openxmlformats.org/officeDocument/2006/math">
                    <m:r>
                      <a:rPr lang="bn-IN" sz="140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bn-IN" sz="14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bn-IN" sz="1400" dirty="0" smtClean="0"/>
                  <a:t>আয়তাকার বাগানের  পরিসীমা = ১৪০  মিটার</a:t>
                </a:r>
                <a:endParaRPr lang="en-US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878792"/>
                <a:ext cx="7069286" cy="307777"/>
              </a:xfrm>
              <a:prstGeom prst="rect">
                <a:avLst/>
              </a:prstGeom>
              <a:blipFill rotWithShape="1">
                <a:blip r:embed="rId4"/>
                <a:stretch>
                  <a:fillRect l="-86" b="-1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367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557</Words>
  <Application>Microsoft Office PowerPoint</Application>
  <PresentationFormat>On-screen Show (4:3)</PresentationFormat>
  <Paragraphs>110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PC</dc:creator>
  <cp:lastModifiedBy>USER PC</cp:lastModifiedBy>
  <cp:revision>76</cp:revision>
  <dcterms:created xsi:type="dcterms:W3CDTF">2006-08-16T00:00:00Z</dcterms:created>
  <dcterms:modified xsi:type="dcterms:W3CDTF">2020-01-10T08:29:10Z</dcterms:modified>
</cp:coreProperties>
</file>