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6" r:id="rId13"/>
    <p:sldId id="271" r:id="rId14"/>
    <p:sldId id="272" r:id="rId15"/>
    <p:sldId id="278" r:id="rId16"/>
    <p:sldId id="277" r:id="rId17"/>
    <p:sldId id="268" r:id="rId18"/>
    <p:sldId id="274" r:id="rId19"/>
    <p:sldId id="273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1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6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3557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4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2868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43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44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5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2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9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2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5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1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4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5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wmf"/><Relationship Id="rId9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7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0551"/>
            <a:ext cx="9067800" cy="381000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sz="857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sz="857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8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7"/>
            <a:ext cx="4266297" cy="5020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148" y="5528602"/>
            <a:ext cx="5248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চিত্রঃ একই গাছের ফুলের মধ্যে পরাগায়ন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438400" y="4800600"/>
            <a:ext cx="0" cy="457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848600" y="4572000"/>
            <a:ext cx="0" cy="685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38400" y="5257800"/>
            <a:ext cx="5410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43500" y="5257800"/>
            <a:ext cx="0" cy="381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400"/>
            <a:ext cx="4572000" cy="431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0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0"/>
            <a:ext cx="4161692" cy="563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0"/>
            <a:ext cx="4814886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096000"/>
            <a:ext cx="4727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চিত্রঃ ভিন্ন প্রজাতির ফুলের মধ্যে পরাগায়ন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2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33400"/>
            <a:ext cx="2981907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" pitchFamily="2" charset="0"/>
                <a:cs typeface="Nikosh" pitchFamily="2" charset="0"/>
              </a:rPr>
              <a:t>দলীয় কাজ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581400"/>
            <a:ext cx="5943600" cy="9144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4400" dirty="0" smtClean="0">
                <a:latin typeface="Nikosh" pitchFamily="2" charset="0"/>
                <a:cs typeface="Nikosh" pitchFamily="2" charset="0"/>
              </a:rPr>
              <a:t>পরাগায়ন কত প্রকার কি কি লিখ।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72796" y="39366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486400"/>
            <a:ext cx="69342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1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914400"/>
            <a:ext cx="8534400" cy="48013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" pitchFamily="2" charset="0"/>
                <a:cs typeface="Nikosh" pitchFamily="2" charset="0"/>
              </a:rPr>
              <a:t>     </a:t>
            </a:r>
            <a:r>
              <a:rPr lang="bn-BD" sz="6000" dirty="0" smtClean="0">
                <a:latin typeface="Nikosh" pitchFamily="2" charset="0"/>
                <a:cs typeface="Nikosh" pitchFamily="2" charset="0"/>
              </a:rPr>
              <a:t>পরাগায়ন দুই </a:t>
            </a:r>
            <a:r>
              <a:rPr lang="bn-BD" sz="6000" dirty="0" smtClean="0">
                <a:latin typeface="Nikosh" pitchFamily="2" charset="0"/>
                <a:cs typeface="Nikosh" pitchFamily="2" charset="0"/>
              </a:rPr>
              <a:t>প্রকার</a:t>
            </a:r>
            <a:endParaRPr lang="bn-BD" sz="6000" dirty="0" smtClean="0">
              <a:latin typeface="Nikosh" pitchFamily="2" charset="0"/>
              <a:cs typeface="Nikosh" pitchFamily="2" charset="0"/>
            </a:endParaRPr>
          </a:p>
          <a:p>
            <a:endParaRPr lang="bn-BD" sz="60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6000" dirty="0" smtClean="0">
                <a:latin typeface="Nikosh" pitchFamily="2" charset="0"/>
                <a:cs typeface="Nikosh" pitchFamily="2" charset="0"/>
              </a:rPr>
              <a:t>যথা-</a:t>
            </a:r>
          </a:p>
          <a:p>
            <a:r>
              <a:rPr lang="bn-BD" sz="6000" dirty="0" smtClean="0">
                <a:latin typeface="Nikosh" pitchFamily="2" charset="0"/>
                <a:cs typeface="Nikosh" pitchFamily="2" charset="0"/>
              </a:rPr>
              <a:t>(ক) স্ব-পরাগায়ন</a:t>
            </a:r>
          </a:p>
          <a:p>
            <a:r>
              <a:rPr lang="bn-BD" sz="6000" dirty="0" smtClean="0">
                <a:latin typeface="Nikosh" pitchFamily="2" charset="0"/>
                <a:cs typeface="Nikosh" pitchFamily="2" charset="0"/>
              </a:rPr>
              <a:t>(খ) পর-পরাগায়ন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735" y="5774748"/>
            <a:ext cx="1089804" cy="876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2" y="5892272"/>
            <a:ext cx="1089804" cy="876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" y="0"/>
            <a:ext cx="1089804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71" y="0"/>
            <a:ext cx="108980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7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7757" y="6077242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" pitchFamily="2" charset="0"/>
                <a:cs typeface="Nikosh" pitchFamily="2" charset="0"/>
              </a:rPr>
              <a:t>চিত্রঃ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স্ব-পরাগায়ন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" y="130126"/>
            <a:ext cx="4191000" cy="4572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9200" y="130126"/>
            <a:ext cx="3962400" cy="447860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6" idx="4"/>
          </p:cNvCxnSpPr>
          <p:nvPr/>
        </p:nvCxnSpPr>
        <p:spPr>
          <a:xfrm>
            <a:off x="2171700" y="4702126"/>
            <a:ext cx="0" cy="5556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4"/>
          </p:cNvCxnSpPr>
          <p:nvPr/>
        </p:nvCxnSpPr>
        <p:spPr>
          <a:xfrm>
            <a:off x="7010400" y="4608732"/>
            <a:ext cx="0" cy="6490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71700" y="5257800"/>
            <a:ext cx="4838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91050" y="5257800"/>
            <a:ext cx="0" cy="6670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0356" y="4148128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ধান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44633" y="4377899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মিষ্ট কুমড়া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3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41849" y="77372"/>
            <a:ext cx="3886200" cy="28956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134708" y="77372"/>
            <a:ext cx="3962400" cy="2743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2400" y="3200400"/>
            <a:ext cx="3810000" cy="25908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05400" y="3200400"/>
            <a:ext cx="3810000" cy="27432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0" y="6172200"/>
            <a:ext cx="2573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চিত্রঃ পর-পরাগায়ন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70485" y="1520483"/>
            <a:ext cx="838200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14800" y="4572000"/>
            <a:ext cx="762000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7200" y="1828800"/>
            <a:ext cx="76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পেঁপে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4819469"/>
            <a:ext cx="72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শিমুল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3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0"/>
            <a:ext cx="5562600" cy="63976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5400" b="1" dirty="0" smtClean="0">
                <a:latin typeface="Nikosh" pitchFamily="2" charset="0"/>
                <a:cs typeface="Nikosh" pitchFamily="2" charset="0"/>
              </a:rPr>
              <a:t>জোড়ায় কাজ</a:t>
            </a:r>
            <a:endParaRPr lang="en-US" sz="5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657600"/>
            <a:ext cx="7438621" cy="685800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Autofit/>
          </a:bodyPr>
          <a:lstStyle/>
          <a:p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স্ব-পরাগায়ন ও পর-পরাগায়ন এর পার্থক্য লিখবে।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22" y="6096295"/>
            <a:ext cx="600807" cy="703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421" y="6034012"/>
            <a:ext cx="935832" cy="795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096295"/>
            <a:ext cx="740165" cy="795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5" y="6034012"/>
            <a:ext cx="600807" cy="7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3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76200">
            <a:noFill/>
          </a:ln>
        </p:spPr>
        <p:txBody>
          <a:bodyPr>
            <a:normAutofit/>
          </a:bodyPr>
          <a:lstStyle/>
          <a:p>
            <a:r>
              <a:rPr lang="bn-BD" sz="4000" b="1" dirty="0">
                <a:latin typeface="Nikosh" pitchFamily="2" charset="0"/>
                <a:cs typeface="Nikosh" pitchFamily="2" charset="0"/>
              </a:rPr>
              <a:t>স্ব-পরাগায়ন ও পর-পরাগায়ন এর পার্থক্য</a:t>
            </a:r>
            <a:endParaRPr lang="en-US" sz="4000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676400"/>
            <a:ext cx="2819400" cy="639762"/>
          </a:xfrm>
        </p:spPr>
        <p:txBody>
          <a:bodyPr/>
          <a:lstStyle/>
          <a:p>
            <a:r>
              <a:rPr lang="bn-BD" dirty="0" smtClean="0"/>
              <a:t>স্ব -পরাগায়ন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48000"/>
            <a:ext cx="3886200" cy="2244725"/>
          </a:xfrm>
        </p:spPr>
        <p:txBody>
          <a:bodyPr/>
          <a:lstStyle/>
          <a:p>
            <a:pPr marL="0" indent="0"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একই ফুলে বা একই গাছের ভিন্ন দুটি ফুলের  মধ্যে 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যখন পরাগায়ন ঘটে তখন তাকে স্ব -পরাগায়ন বলে।</a:t>
            </a:r>
          </a:p>
          <a:p>
            <a:pPr marL="0" indent="0">
              <a:buNone/>
            </a:pP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যেমনঃ সরিষা, কুমড়া, ধুতুরা ইত্যাদি।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676400"/>
            <a:ext cx="2441575" cy="639762"/>
          </a:xfrm>
        </p:spPr>
        <p:txBody>
          <a:bodyPr/>
          <a:lstStyle/>
          <a:p>
            <a:r>
              <a:rPr lang="bn-BD" dirty="0" smtClean="0"/>
              <a:t>পর-পরাগায়ন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71800"/>
            <a:ext cx="3813175" cy="2320925"/>
          </a:xfrm>
        </p:spPr>
        <p:txBody>
          <a:bodyPr/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একই প্রজাতির দুটি ভিন্ন উদ্ভিদের ফুলের মধ্যে যখন পরাগ সংযোগ ঘটে তখন তাকে পর-পরাগায়ন বলে।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যেমনঃ শিমুল, পেঁপে ইত্যাদি।</a:t>
            </a:r>
          </a:p>
          <a:p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18" y="5758062"/>
            <a:ext cx="6324600" cy="77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1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14600" y="304800"/>
            <a:ext cx="3581400" cy="1295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17314" y="352335"/>
            <a:ext cx="23759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b="1" dirty="0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7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038600"/>
            <a:ext cx="7088800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" pitchFamily="2" charset="0"/>
                <a:cs typeface="Nikosh" pitchFamily="2" charset="0"/>
              </a:rPr>
              <a:t>১। পরাগায়নের মাধ্যমে উদ্ভিদের কি করা হয়?</a:t>
            </a:r>
          </a:p>
          <a:p>
            <a:r>
              <a:rPr lang="bn-BD" sz="3600" dirty="0" smtClean="0">
                <a:latin typeface="Nikosh" pitchFamily="2" charset="0"/>
                <a:cs typeface="Nikosh" pitchFamily="2" charset="0"/>
              </a:rPr>
              <a:t>২। পরাগায়নের দুটি মাধ্যমের নাম লিখ।</a:t>
            </a:r>
          </a:p>
          <a:p>
            <a:r>
              <a:rPr lang="bn-BD" sz="3600" dirty="0" smtClean="0">
                <a:latin typeface="Nikosh" pitchFamily="2" charset="0"/>
                <a:cs typeface="Nikosh" pitchFamily="2" charset="0"/>
              </a:rPr>
              <a:t>৩। সরিষা ফুলের পরাগায়ন কি ধরণের পরাগায়ন?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77" y="1676400"/>
            <a:ext cx="286676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6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985" y="2895600"/>
            <a:ext cx="1279027" cy="1113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75"/>
            <a:ext cx="9143999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28800" y="4495800"/>
            <a:ext cx="59436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১। কি কি মাধ্যমে ফুলের পরাগায়ন ঘটে তা লিখে আনবে।</a:t>
            </a:r>
            <a:endParaRPr lang="en-US" sz="36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1600201"/>
            <a:ext cx="4114800" cy="85594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বাড়ীর কাজ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8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52400" y="4241899"/>
            <a:ext cx="9144000" cy="26161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মোঃ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ফজলে রাববী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সহকারি শিক্ষক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(বিজ্ঞান) 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আন্দুলবাড়ীয়া মাধ্যমিক বালিকা বিদ্যালয়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জীবননগর, চুয়াডাঙ্গা ।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43200" y="194101"/>
            <a:ext cx="3124200" cy="150959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48445" y="526471"/>
            <a:ext cx="2313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60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0147" cy="8881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-19550"/>
            <a:ext cx="838200" cy="9077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154" y="4235075"/>
            <a:ext cx="3681846" cy="267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0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1670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278753">
            <a:off x="2783507" y="2072306"/>
            <a:ext cx="45736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b="1" dirty="0">
                <a:latin typeface="Nikosh" pitchFamily="2" charset="0"/>
                <a:cs typeface="Nikosh" pitchFamily="2" charset="0"/>
              </a:rPr>
              <a:t>সবাইকে</a:t>
            </a:r>
            <a:endParaRPr lang="en-US" sz="7200" b="1" dirty="0">
              <a:latin typeface="Nikosh" pitchFamily="2" charset="0"/>
              <a:cs typeface="Nikosh" pitchFamily="2" charset="0"/>
            </a:endParaRPr>
          </a:p>
          <a:p>
            <a:r>
              <a:rPr lang="en-US" sz="7200" b="1" dirty="0" smtClean="0">
                <a:latin typeface="Nikosh" pitchFamily="2" charset="0"/>
                <a:cs typeface="Nikosh" pitchFamily="2" charset="0"/>
              </a:rPr>
              <a:t>অসংখ্য </a:t>
            </a:r>
            <a:r>
              <a:rPr lang="bn-BD" sz="7200" b="1" dirty="0" smtClean="0">
                <a:latin typeface="Nikosh" pitchFamily="2" charset="0"/>
                <a:cs typeface="Nikosh" pitchFamily="2" charset="0"/>
              </a:rPr>
              <a:t>ধন্যবাদ</a:t>
            </a:r>
            <a:endParaRPr lang="en-US" sz="72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7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819400" y="415636"/>
            <a:ext cx="2667000" cy="1336964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10069" y="483605"/>
            <a:ext cx="2247731" cy="7078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পাঠ পরিচিতি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124200"/>
            <a:ext cx="4343400" cy="27009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শ্রেণিঃ    অষ্টম</a:t>
            </a:r>
          </a:p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বিষয়ঃ   বিজ্ঞান</a:t>
            </a:r>
          </a:p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অধ্যায়ঃ  চতুর্থ, (উদ্ভিদে বংশ বৃদ্ধি)</a:t>
            </a:r>
          </a:p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শিক্ষার্থী সংখ্যাঃ ৪৫ জন</a:t>
            </a:r>
          </a:p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সময়ঃ   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৫০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মিনিট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14600"/>
            <a:ext cx="3581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4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" y="114300"/>
            <a:ext cx="3352800" cy="26289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410200" y="152400"/>
            <a:ext cx="3429000" cy="2590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58794" y="3200400"/>
            <a:ext cx="3307080" cy="28956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33800" y="1143000"/>
            <a:ext cx="13716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019800" y="2819400"/>
            <a:ext cx="685800" cy="762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209800" y="2743200"/>
            <a:ext cx="448994" cy="838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0800000" flipV="1">
            <a:off x="1295400" y="6300373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                      উপরের চিত্রে আমরা কি দেখতে পাচ্ছি?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2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996418" y="609600"/>
            <a:ext cx="2590800" cy="990600"/>
          </a:xfrm>
          <a:prstGeom prst="wedgeRoundRect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 ঘোষণা</a:t>
            </a:r>
            <a:endParaRPr lang="en-US" sz="36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418" y="3048000"/>
            <a:ext cx="7924800" cy="22159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" pitchFamily="2" charset="0"/>
                <a:cs typeface="Nikosh" pitchFamily="2" charset="0"/>
              </a:rPr>
              <a:t>   পরাগায়ন</a:t>
            </a:r>
            <a:endParaRPr lang="en-US" sz="13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81000"/>
            <a:ext cx="26670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b="1" u="sng" dirty="0" smtClean="0">
                <a:latin typeface="Nikosh" pitchFamily="2" charset="0"/>
                <a:cs typeface="Nikosh" pitchFamily="2" charset="0"/>
              </a:rPr>
              <a:t>শিখনফল</a:t>
            </a:r>
            <a:endParaRPr lang="en-US" sz="6000" b="1" u="sng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568" y="2514600"/>
            <a:ext cx="7899009" cy="22467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" pitchFamily="2" charset="0"/>
                <a:cs typeface="Nikosh" pitchFamily="2" charset="0"/>
              </a:rPr>
              <a:t>এই পাঠ থেকে </a:t>
            </a: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" pitchFamily="2" charset="0"/>
                <a:cs typeface="Nikosh" pitchFamily="2" charset="0"/>
              </a:rPr>
              <a:t>শিক্ষার্থীরা</a:t>
            </a:r>
          </a:p>
          <a:p>
            <a:endParaRPr lang="bn-BD" sz="2800" dirty="0">
              <a:solidFill>
                <a:schemeClr val="tx1">
                  <a:lumMod val="85000"/>
                  <a:lumOff val="15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" pitchFamily="2" charset="0"/>
                <a:cs typeface="Nikosh" pitchFamily="2" charset="0"/>
              </a:rPr>
              <a:t>১। পরাগায়ন কি তা বলতে পারবে।</a:t>
            </a:r>
          </a:p>
          <a:p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" pitchFamily="2" charset="0"/>
                <a:cs typeface="Nikosh" pitchFamily="2" charset="0"/>
              </a:rPr>
              <a:t>২। পরাগায়নের প্রকারভেদ লিখতে পারবে।</a:t>
            </a:r>
          </a:p>
          <a:p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" pitchFamily="2" charset="0"/>
                <a:cs typeface="Nikosh" pitchFamily="2" charset="0"/>
              </a:rPr>
              <a:t>৩। স্ব-পরাগায়ন ও পর-পরাগায়</a:t>
            </a:r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" pitchFamily="2" charset="0"/>
                <a:cs typeface="Nikosh" pitchFamily="2" charset="0"/>
              </a:rPr>
              <a:t>নে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" pitchFamily="2" charset="0"/>
                <a:cs typeface="Nikosh" pitchFamily="2" charset="0"/>
              </a:rPr>
              <a:t> পার্থক্য ব্যাখ্যা করতে পারবে।</a:t>
            </a:r>
            <a:r>
              <a:rPr lang="bn-IN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38" y="0"/>
            <a:ext cx="1356662" cy="670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4" y="5410200"/>
            <a:ext cx="1611016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8" y="0"/>
            <a:ext cx="161101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8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743505"/>
              </p:ext>
            </p:extLst>
          </p:nvPr>
        </p:nvGraphicFramePr>
        <p:xfrm>
          <a:off x="3094120" y="2840121"/>
          <a:ext cx="2819516" cy="699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Packager Shell Object" showAsIcon="1" r:id="rId3" imgW="1976400" imgH="491040" progId="Package">
                  <p:embed/>
                </p:oleObj>
              </mc:Choice>
              <mc:Fallback>
                <p:oleObj name="Packager Shell Object" showAsIcon="1" r:id="rId3" imgW="19764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4120" y="2840121"/>
                        <a:ext cx="2819516" cy="699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5943600" y="3066644"/>
            <a:ext cx="2971800" cy="2667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96000" y="76201"/>
            <a:ext cx="2819400" cy="27432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24200" y="119063"/>
            <a:ext cx="2681654" cy="2657475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" y="304800"/>
            <a:ext cx="2743200" cy="2697040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888273" y="4114800"/>
            <a:ext cx="3124200" cy="2533357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1" y="3200287"/>
            <a:ext cx="2735872" cy="2743313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752600" y="762000"/>
            <a:ext cx="5753100" cy="502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3493477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পরাগায়ন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15" grpId="0" animBg="1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5867400"/>
            <a:ext cx="1819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চিত্রঃ পরাগায়ন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81474"/>
            <a:ext cx="4419600" cy="525252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1404"/>
            <a:ext cx="4495800" cy="523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8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71800" y="609600"/>
            <a:ext cx="3062654" cy="14478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91254" y="9772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" pitchFamily="2" charset="0"/>
                <a:cs typeface="Nikosh" pitchFamily="2" charset="0"/>
              </a:rPr>
              <a:t> একক </a:t>
            </a:r>
            <a:r>
              <a:rPr lang="bn-BD" sz="4800" b="1" dirty="0">
                <a:latin typeface="Nikosh" pitchFamily="2" charset="0"/>
                <a:cs typeface="Nikosh" pitchFamily="2" charset="0"/>
              </a:rPr>
              <a:t>কাজ</a:t>
            </a:r>
            <a:endParaRPr lang="en-US" sz="4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0207" y="3269159"/>
            <a:ext cx="452584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" pitchFamily="2" charset="0"/>
                <a:cs typeface="Nikosh" pitchFamily="2" charset="0"/>
              </a:rPr>
              <a:t>  পরাগায়ন কাকে বলে?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57151" y="4572000"/>
            <a:ext cx="9054024" cy="16002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95754" y="4597021"/>
            <a:ext cx="693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পরাগায়নঃ ফুলের পরাগধানী হতে পরাগরেণুর একই ফুলে অথবা একই জাতের অন্য ফুলের গর্ভমুন্ডে স্থানান্তরিত  হওয়াকে পরাগায়ন বলে।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55978"/>
            <a:ext cx="1009650" cy="1510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525" y="55978"/>
            <a:ext cx="1009650" cy="151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570</TotalTime>
  <Words>267</Words>
  <Application>Microsoft Office PowerPoint</Application>
  <PresentationFormat>On-screen Show (4:3)</PresentationFormat>
  <Paragraphs>60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Nikosh</vt:lpstr>
      <vt:lpstr>Trebuchet MS</vt:lpstr>
      <vt:lpstr>Vrinda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স্ব-পরাগায়ন ও পর-পরাগায়ন এর পার্থক্য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abdus salam</dc:creator>
  <cp:lastModifiedBy>Orhan</cp:lastModifiedBy>
  <cp:revision>149</cp:revision>
  <dcterms:created xsi:type="dcterms:W3CDTF">2006-08-16T00:00:00Z</dcterms:created>
  <dcterms:modified xsi:type="dcterms:W3CDTF">2020-01-11T01:27:42Z</dcterms:modified>
</cp:coreProperties>
</file>