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2"/>
  </p:notesMasterIdLst>
  <p:sldIdLst>
    <p:sldId id="256" r:id="rId2"/>
    <p:sldId id="279" r:id="rId3"/>
    <p:sldId id="258" r:id="rId4"/>
    <p:sldId id="259" r:id="rId5"/>
    <p:sldId id="260" r:id="rId6"/>
    <p:sldId id="277" r:id="rId7"/>
    <p:sldId id="261" r:id="rId8"/>
    <p:sldId id="280" r:id="rId9"/>
    <p:sldId id="276" r:id="rId10"/>
    <p:sldId id="266" r:id="rId11"/>
    <p:sldId id="262" r:id="rId12"/>
    <p:sldId id="267" r:id="rId13"/>
    <p:sldId id="263" r:id="rId14"/>
    <p:sldId id="269" r:id="rId15"/>
    <p:sldId id="264" r:id="rId16"/>
    <p:sldId id="274" r:id="rId17"/>
    <p:sldId id="278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F17F8-D751-4FB3-B0D0-860B7E23556B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7D36E-4C5C-462D-B712-3601570DF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2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7D36E-4C5C-462D-B712-3601570DFB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7D36E-4C5C-462D-B712-3601570DFB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2B0E-D2F4-4F7B-856D-9C6AEE9E39E8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30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3D19-AC68-42EA-A0E4-AD1EAE0D6CFE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9CE1-0E93-4CB9-8873-16013142EDBF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B58-DF58-49C7-9536-8520E3CD28C5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7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F1D-3CBF-4F07-A57C-C6BA2C026887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9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9E45-B6FD-4C5C-A3E4-B380C41F962F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7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BE78-DFAF-4A8B-8E0B-FA025DCAAE6A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1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775F-0456-4F11-BF79-3DB48A422B51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7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B5C9-DD3A-4F65-97B6-4B201D2CD455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amin001974@gmail.com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DC3618-5C51-46B4-9C3E-0F2B41546F36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6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03F2-E4FA-48ED-A401-F2137CF0C17E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3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508FBF-5321-4BA6-9BC8-184925595357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5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5316786"/>
            <a:ext cx="2743200" cy="1143000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err="1">
                <a:solidFill>
                  <a:schemeClr val="tx1"/>
                </a:solidFill>
                <a:latin typeface="SutonnyOMJ" panose="01010600010101010101" pitchFamily="2" charset="0"/>
                <a:ea typeface="+mj-ea"/>
                <a:cs typeface="SutonnyOMJ" panose="01010600010101010101" pitchFamily="2" charset="0"/>
              </a:rPr>
              <a:t>শুভেচ্ছা</a:t>
            </a:r>
            <a:endParaRPr lang="en-US" sz="4800" b="1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0F1DD-00EC-4864-B73D-31A9A2CB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39B3-34B0-4E9C-935C-ECBCB9AAE2BF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1EC54-F459-42B0-96CC-3D89813E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F27B-C6A1-4E45-8CC1-5662DD8E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791266-CC57-4D5F-AA66-7C6644A0A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449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035ECF-09A9-4E6D-A2C3-4F12B8BE6DCA}"/>
              </a:ext>
            </a:extLst>
          </p:cNvPr>
          <p:cNvSpPr/>
          <p:nvPr/>
        </p:nvSpPr>
        <p:spPr>
          <a:xfrm>
            <a:off x="304800" y="152400"/>
            <a:ext cx="3657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সবাইকে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2095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85411-F13A-479C-A16A-8687804F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41D-E443-4604-B7CB-4445DF733F03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692CC5-894B-4943-8C50-D9BC1F4A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356059-8369-44F7-A762-FB19EF5B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>
                <a:latin typeface="SutonnyOMJ" panose="01010600010101010101" pitchFamily="2" charset="0"/>
                <a:cs typeface="SutonnyOMJ" panose="01010600010101010101" pitchFamily="2" charset="0"/>
              </a:rPr>
              <a:t>এ </a:t>
            </a:r>
            <a:r>
              <a:rPr lang="en-US" sz="48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48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শেষে</a:t>
            </a:r>
            <a:r>
              <a:rPr lang="en-US" sz="48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শিক্ষা</a:t>
            </a:r>
            <a:r>
              <a:rPr lang="bn-BD" sz="4800" u="sng" dirty="0">
                <a:latin typeface="SutonnyOMJ" panose="01010600010101010101" pitchFamily="2" charset="0"/>
                <a:cs typeface="SutonnyOMJ" panose="01010600010101010101" pitchFamily="2" charset="0"/>
              </a:rPr>
              <a:t>র্থীরা </a:t>
            </a:r>
            <a:r>
              <a:rPr lang="en-US" sz="4800" u="sng" dirty="0">
                <a:latin typeface="SutonnyOMJ" panose="01010600010101010101" pitchFamily="2" charset="0"/>
                <a:cs typeface="SutonnyOMJ" panose="01010600010101010101" pitchFamily="2" charset="0"/>
              </a:rPr>
              <a:t>…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বলতে পারবে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 চি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ত্রের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সাহায্যে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বর্ণনা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অঙ্কনের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বিবরণ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দিতে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 পারবে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 প্রমাণ করতে পারবে।</a:t>
            </a:r>
            <a:r>
              <a:rPr lang="bn-BD" sz="4800" dirty="0">
                <a:latin typeface="SutonnyOMJ" panose="01010600010101010101" pitchFamily="2" charset="0"/>
                <a:ea typeface="NikoshBAN" pitchFamily="2" charset="0"/>
                <a:cs typeface="SutonnyOMJ" panose="01010600010101010101" pitchFamily="2" charset="0"/>
              </a:rPr>
              <a:t> </a:t>
            </a:r>
            <a:endParaRPr lang="en-US" sz="4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2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16" y="2895600"/>
            <a:ext cx="5410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SutonnyOMJ" panose="01010600010101010101" pitchFamily="2" charset="0"/>
                <a:cs typeface="SutonnyOMJ" panose="01010600010101010101" pitchFamily="2" charset="0"/>
              </a:rPr>
              <a:t>বিশেষ </a:t>
            </a:r>
            <a:r>
              <a:rPr lang="en-US" sz="32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নির্বচন</a:t>
            </a:r>
            <a:r>
              <a:rPr lang="en-US" sz="3200" u="sng" dirty="0"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মনেকরি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, 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বৃত্তে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অন্তর্লিখিত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বিপরীত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বাহুগুলো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যথাক্রমে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।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চতুর্ভূজটির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দুইটি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কর্ণ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প্রমান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হবে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. BD = AB . CD + BC . AD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506333" y="914400"/>
            <a:ext cx="3361425" cy="3352800"/>
            <a:chOff x="5506333" y="914400"/>
            <a:chExt cx="3361425" cy="3352800"/>
          </a:xfrm>
        </p:grpSpPr>
        <p:grpSp>
          <p:nvGrpSpPr>
            <p:cNvPr id="3" name="Group 2"/>
            <p:cNvGrpSpPr/>
            <p:nvPr/>
          </p:nvGrpSpPr>
          <p:grpSpPr>
            <a:xfrm>
              <a:off x="5506333" y="914400"/>
              <a:ext cx="3361425" cy="3352800"/>
              <a:chOff x="5562600" y="304800"/>
              <a:chExt cx="3361425" cy="3352800"/>
            </a:xfrm>
          </p:grpSpPr>
          <p:sp>
            <p:nvSpPr>
              <p:cNvPr id="4" name="Flowchart: Connector 3"/>
              <p:cNvSpPr/>
              <p:nvPr/>
            </p:nvSpPr>
            <p:spPr>
              <a:xfrm>
                <a:off x="5562600" y="304800"/>
                <a:ext cx="3361425" cy="33528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Connector 4"/>
              <p:cNvSpPr/>
              <p:nvPr/>
            </p:nvSpPr>
            <p:spPr>
              <a:xfrm>
                <a:off x="7219668" y="1967345"/>
                <a:ext cx="45719" cy="45719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7030770" y="2175624"/>
              <a:ext cx="370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42359" y="538140"/>
            <a:ext cx="3901641" cy="4137060"/>
            <a:chOff x="5242359" y="538140"/>
            <a:chExt cx="3901641" cy="4137060"/>
          </a:xfrm>
        </p:grpSpPr>
        <p:sp>
          <p:nvSpPr>
            <p:cNvPr id="9" name="TextBox 8"/>
            <p:cNvSpPr txBox="1"/>
            <p:nvPr/>
          </p:nvSpPr>
          <p:spPr>
            <a:xfrm>
              <a:off x="5242359" y="3276600"/>
              <a:ext cx="306560" cy="37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3401" y="538140"/>
              <a:ext cx="306560" cy="37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8662" y="4298940"/>
              <a:ext cx="306560" cy="37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37440" y="2987426"/>
              <a:ext cx="306560" cy="376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33278"/>
            <a:ext cx="55208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u="sng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36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</a:t>
            </a:r>
            <a:r>
              <a:rPr lang="en-US" sz="3600" u="sng" dirty="0">
                <a:latin typeface="SutonnyOMJ" panose="01010600010101010101" pitchFamily="2" charset="0"/>
                <a:cs typeface="SutonnyOMJ" panose="01010600010101010101" pitchFamily="2" charset="0"/>
              </a:rPr>
              <a:t> :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বৃত্তে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অন্তর্লিখিত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কর্ণদ্বয়ের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অন্তর্গত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আয়তক্ষেত্র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ঐ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বিপরীত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বাহুদ্বয়ের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অন্তর্গত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আয়তক্ষেত্রের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সমষ্টির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সমান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659614" y="914400"/>
            <a:ext cx="3199353" cy="3292442"/>
            <a:chOff x="5659614" y="914400"/>
            <a:chExt cx="3199353" cy="3292442"/>
          </a:xfrm>
        </p:grpSpPr>
        <p:cxnSp>
          <p:nvCxnSpPr>
            <p:cNvPr id="31" name="Straight Connector 30"/>
            <p:cNvCxnSpPr/>
            <p:nvPr/>
          </p:nvCxnSpPr>
          <p:spPr>
            <a:xfrm flipH="1" flipV="1">
              <a:off x="5659616" y="3276600"/>
              <a:ext cx="1122184" cy="9302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5659614" y="914400"/>
              <a:ext cx="3199353" cy="3292442"/>
              <a:chOff x="5659614" y="914400"/>
              <a:chExt cx="3199353" cy="3292442"/>
            </a:xfrm>
          </p:grpSpPr>
          <p:cxnSp>
            <p:nvCxnSpPr>
              <p:cNvPr id="27" name="Straight Connector 26"/>
              <p:cNvCxnSpPr>
                <a:stCxn id="4" idx="0"/>
              </p:cNvCxnSpPr>
              <p:nvPr/>
            </p:nvCxnSpPr>
            <p:spPr>
              <a:xfrm flipH="1">
                <a:off x="5659614" y="914400"/>
                <a:ext cx="1527432" cy="2362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6781801" y="2925292"/>
                <a:ext cx="2077166" cy="12815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endCxn id="4" idx="0"/>
              </p:cNvCxnSpPr>
              <p:nvPr/>
            </p:nvCxnSpPr>
            <p:spPr>
              <a:xfrm flipH="1" flipV="1">
                <a:off x="7187046" y="914400"/>
                <a:ext cx="1650394" cy="202540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" name="Straight Connector 42"/>
          <p:cNvCxnSpPr/>
          <p:nvPr/>
        </p:nvCxnSpPr>
        <p:spPr>
          <a:xfrm flipH="1">
            <a:off x="5659614" y="2925292"/>
            <a:ext cx="3199353" cy="3513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0"/>
          </p:cNvCxnSpPr>
          <p:nvPr/>
        </p:nvCxnSpPr>
        <p:spPr>
          <a:xfrm flipH="1">
            <a:off x="6781800" y="914400"/>
            <a:ext cx="405246" cy="32924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5EBF2F-226B-4DF1-826B-1A996832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04D5-A869-4370-ABA3-C4FA07C9553B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52271253-99EE-4FBC-8AAF-9A1F04F7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983212D5-ABF5-4C83-B635-7F2FA8E5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080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sosceles Triangle 35"/>
          <p:cNvSpPr/>
          <p:nvPr/>
        </p:nvSpPr>
        <p:spPr>
          <a:xfrm rot="20333522">
            <a:off x="6852503" y="1079608"/>
            <a:ext cx="1487894" cy="23775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214098">
            <a:off x="5870844" y="956031"/>
            <a:ext cx="1487894" cy="324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964777" y="1056103"/>
            <a:ext cx="350423" cy="2589829"/>
            <a:chOff x="6995536" y="1001318"/>
            <a:chExt cx="350423" cy="2589829"/>
          </a:xfrm>
        </p:grpSpPr>
        <p:cxnSp>
          <p:nvCxnSpPr>
            <p:cNvPr id="16" name="Straight Connector 15"/>
            <p:cNvCxnSpPr>
              <a:stCxn id="32" idx="0"/>
            </p:cNvCxnSpPr>
            <p:nvPr/>
          </p:nvCxnSpPr>
          <p:spPr>
            <a:xfrm>
              <a:off x="7206359" y="1001318"/>
              <a:ext cx="73075" cy="2299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95536" y="3221815"/>
              <a:ext cx="3504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651" y="1822854"/>
                <a:ext cx="512988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600" dirty="0" smtClean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DAC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এর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ছোট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ধরে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নিয়ে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বিন্দুতে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রেখাংশের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সাথে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এর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সমান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করে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আকিঁ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যেন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রেখা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কর্ণকে</a:t>
                </a:r>
                <a:r>
                  <a:rPr lang="en-US" sz="3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বিন্দুতে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ছেদ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করে</a:t>
                </a:r>
                <a:r>
                  <a:rPr lang="en-US" sz="36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1" y="1822854"/>
                <a:ext cx="5129886" cy="2862322"/>
              </a:xfrm>
              <a:prstGeom prst="rect">
                <a:avLst/>
              </a:prstGeom>
              <a:blipFill>
                <a:blip r:embed="rId2"/>
                <a:stretch>
                  <a:fillRect l="-3686" t="-4468" r="-3329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5288698" y="718547"/>
            <a:ext cx="3747371" cy="4137060"/>
            <a:chOff x="5288698" y="304800"/>
            <a:chExt cx="3747371" cy="4137060"/>
          </a:xfrm>
        </p:grpSpPr>
        <p:grpSp>
          <p:nvGrpSpPr>
            <p:cNvPr id="18" name="Group 17"/>
            <p:cNvGrpSpPr/>
            <p:nvPr/>
          </p:nvGrpSpPr>
          <p:grpSpPr>
            <a:xfrm>
              <a:off x="5479836" y="685800"/>
              <a:ext cx="3361425" cy="3364813"/>
              <a:chOff x="5479836" y="890374"/>
              <a:chExt cx="3361425" cy="336481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5479836" y="902387"/>
                <a:ext cx="3361425" cy="3352800"/>
                <a:chOff x="5506333" y="914400"/>
                <a:chExt cx="3361425" cy="3352800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5506333" y="914400"/>
                  <a:ext cx="3361425" cy="3352800"/>
                  <a:chOff x="5562600" y="304800"/>
                  <a:chExt cx="3361425" cy="3352800"/>
                </a:xfrm>
              </p:grpSpPr>
              <p:sp>
                <p:nvSpPr>
                  <p:cNvPr id="5" name="Flowchart: Connector 4"/>
                  <p:cNvSpPr/>
                  <p:nvPr/>
                </p:nvSpPr>
                <p:spPr>
                  <a:xfrm>
                    <a:off x="5562600" y="304800"/>
                    <a:ext cx="3361425" cy="3352800"/>
                  </a:xfrm>
                  <a:prstGeom prst="flowChartConnector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Flowchart: Connector 5"/>
                  <p:cNvSpPr/>
                  <p:nvPr/>
                </p:nvSpPr>
                <p:spPr>
                  <a:xfrm>
                    <a:off x="7219668" y="1967345"/>
                    <a:ext cx="45719" cy="45719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" name="TextBox 3"/>
                <p:cNvSpPr txBox="1"/>
                <p:nvPr/>
              </p:nvSpPr>
              <p:spPr>
                <a:xfrm>
                  <a:off x="7030770" y="2175624"/>
                  <a:ext cx="37060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O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606620" y="890374"/>
                <a:ext cx="3225850" cy="3304455"/>
                <a:chOff x="5633117" y="902387"/>
                <a:chExt cx="3225850" cy="330445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H="1" flipV="1">
                  <a:off x="5659616" y="3276600"/>
                  <a:ext cx="1122184" cy="93024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" name="Group 8"/>
                <p:cNvGrpSpPr/>
                <p:nvPr/>
              </p:nvGrpSpPr>
              <p:grpSpPr>
                <a:xfrm>
                  <a:off x="5633117" y="902387"/>
                  <a:ext cx="3225850" cy="3304455"/>
                  <a:chOff x="5633117" y="902387"/>
                  <a:chExt cx="3225850" cy="3304455"/>
                </a:xfrm>
              </p:grpSpPr>
              <p:cxnSp>
                <p:nvCxnSpPr>
                  <p:cNvPr id="10" name="Straight Connector 9"/>
                  <p:cNvCxnSpPr>
                    <a:stCxn id="5" idx="0"/>
                  </p:cNvCxnSpPr>
                  <p:nvPr/>
                </p:nvCxnSpPr>
                <p:spPr>
                  <a:xfrm flipH="1">
                    <a:off x="5633117" y="902387"/>
                    <a:ext cx="1527432" cy="23622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 flipH="1">
                    <a:off x="6781801" y="2925292"/>
                    <a:ext cx="2077166" cy="128155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>
                    <a:endCxn id="5" idx="0"/>
                  </p:cNvCxnSpPr>
                  <p:nvPr/>
                </p:nvCxnSpPr>
                <p:spPr>
                  <a:xfrm flipH="1" flipV="1">
                    <a:off x="7160549" y="902387"/>
                    <a:ext cx="1650394" cy="202540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" name="Straight Connector 13"/>
              <p:cNvCxnSpPr>
                <a:stCxn id="5" idx="0"/>
              </p:cNvCxnSpPr>
              <p:nvPr/>
            </p:nvCxnSpPr>
            <p:spPr>
              <a:xfrm flipH="1">
                <a:off x="6755303" y="902387"/>
                <a:ext cx="405246" cy="329244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633117" y="2913279"/>
                <a:ext cx="3199353" cy="35130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288698" y="304800"/>
              <a:ext cx="3747371" cy="4137060"/>
              <a:chOff x="5396629" y="538140"/>
              <a:chExt cx="3747371" cy="413706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396629" y="3087918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163401" y="538140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648662" y="4298940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837440" y="2987426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226062" y="128927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অঙ্কন</a:t>
            </a:r>
            <a:r>
              <a:rPr lang="en-US" sz="3600" u="sng" dirty="0">
                <a:latin typeface="SutonnyOMJ" panose="01010600010101010101" pitchFamily="2" charset="0"/>
                <a:cs typeface="SutonnyOMJ" panose="01010600010101010101" pitchFamily="2" charset="0"/>
              </a:rPr>
              <a:t>:     </a:t>
            </a:r>
          </a:p>
        </p:txBody>
      </p:sp>
      <p:sp>
        <p:nvSpPr>
          <p:cNvPr id="30" name="Moon 29"/>
          <p:cNvSpPr/>
          <p:nvPr/>
        </p:nvSpPr>
        <p:spPr>
          <a:xfrm rot="18866394">
            <a:off x="5427528" y="3501733"/>
            <a:ext cx="708360" cy="1310443"/>
          </a:xfrm>
          <a:prstGeom prst="moon">
            <a:avLst>
              <a:gd name="adj" fmla="val 8214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/>
          <p:cNvSpPr/>
          <p:nvPr/>
        </p:nvSpPr>
        <p:spPr>
          <a:xfrm rot="19983260">
            <a:off x="7229418" y="3030869"/>
            <a:ext cx="1299922" cy="487282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11162" y="28575"/>
            <a:ext cx="5585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u="sng" dirty="0">
                <a:latin typeface="SutonnyOMJ" panose="01010600010101010101" pitchFamily="2" charset="0"/>
                <a:cs typeface="SutonnyOMJ" panose="01010600010101010101" pitchFamily="2" charset="0"/>
              </a:rPr>
              <a:t>একক কাজ</a:t>
            </a:r>
            <a:endParaRPr lang="bn-BD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আলোচনার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তথ্য</a:t>
            </a:r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গুলো সাজিয়ে লিখ । 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01088E57-3DEB-492E-9D46-705A76A6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1DFF-F4EA-4F71-A0CC-AC8755D212D0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F577E91D-5525-45DB-814B-86324CF1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D8C883AF-A869-4EA0-BC0C-7BE903A8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5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2" grpId="0" animBg="1"/>
      <p:bldP spid="20" grpId="0" animBg="1"/>
      <p:bldP spid="41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sosceles Triangle 29"/>
          <p:cNvSpPr/>
          <p:nvPr/>
        </p:nvSpPr>
        <p:spPr>
          <a:xfrm>
            <a:off x="6924255" y="867228"/>
            <a:ext cx="497270" cy="206679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4547" y="321219"/>
                <a:ext cx="5220472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u="sng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প্রমাণ:</a:t>
                </a:r>
              </a:p>
              <a:p>
                <a:r>
                  <a:rPr lang="en-US" sz="40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অঙ্কন </a:t>
                </a:r>
                <a:r>
                  <a:rPr lang="en-US" sz="40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অনুসারে</a:t>
                </a:r>
                <a:r>
                  <a:rPr lang="en-US" sz="40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36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 =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36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</a:t>
                </a:r>
                <a:endParaRPr lang="en-US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উভয়পক্ষে</a:t>
                </a:r>
                <a:r>
                  <a:rPr lang="en-US" sz="40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 </a:t>
                </a:r>
                <a:r>
                  <a:rPr lang="en-US" sz="40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যোগ </a:t>
                </a:r>
                <a:r>
                  <a:rPr lang="en-US" sz="40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করেপাই</a:t>
                </a:r>
                <a:r>
                  <a:rPr lang="en-US" sz="40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bn-BD" sz="3600" dirty="0" smtClean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 +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 =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 +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</a:t>
                </a:r>
              </a:p>
              <a:p>
                <a:r>
                  <a:rPr lang="en-US" sz="40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অর্থা</a:t>
                </a:r>
                <a:r>
                  <a:rPr lang="en-US" sz="40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ৎ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BAP = </a:t>
                </a:r>
                <a14:m>
                  <m:oMath xmlns:m="http://schemas.openxmlformats.org/officeDocument/2006/math">
                    <m:r>
                      <a:rPr lang="bn-BD" sz="36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CAD</a:t>
                </a:r>
                <a:endParaRPr lang="en-US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chemeClr val="tx1"/>
                  </a:solidFill>
                  <a:latin typeface="Shonar Bangla" pitchFamily="34" charset="0"/>
                  <a:cs typeface="Shonar Bangla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47" y="321219"/>
                <a:ext cx="5220472" cy="5509200"/>
              </a:xfrm>
              <a:prstGeom prst="rect">
                <a:avLst/>
              </a:prstGeom>
              <a:blipFill>
                <a:blip r:embed="rId3"/>
                <a:stretch>
                  <a:fillRect l="-4667" t="-2215" r="-3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133580" y="357227"/>
            <a:ext cx="3909583" cy="4137060"/>
            <a:chOff x="5126486" y="718547"/>
            <a:chExt cx="3909583" cy="4137060"/>
          </a:xfrm>
        </p:grpSpPr>
        <p:sp>
          <p:nvSpPr>
            <p:cNvPr id="32" name="Isosceles Triangle 31"/>
            <p:cNvSpPr/>
            <p:nvPr/>
          </p:nvSpPr>
          <p:spPr>
            <a:xfrm rot="20333522">
              <a:off x="6852503" y="1079608"/>
              <a:ext cx="1487894" cy="23775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rot="1214098">
              <a:off x="5870844" y="956031"/>
              <a:ext cx="1487894" cy="324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022833" y="1056103"/>
              <a:ext cx="350423" cy="2589829"/>
              <a:chOff x="7053592" y="1001318"/>
              <a:chExt cx="350423" cy="2589829"/>
            </a:xfrm>
          </p:grpSpPr>
          <p:cxnSp>
            <p:nvCxnSpPr>
              <p:cNvPr id="35" name="Straight Connector 34"/>
              <p:cNvCxnSpPr>
                <a:stCxn id="33" idx="0"/>
              </p:cNvCxnSpPr>
              <p:nvPr/>
            </p:nvCxnSpPr>
            <p:spPr>
              <a:xfrm>
                <a:off x="7206359" y="1001318"/>
                <a:ext cx="139600" cy="229986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053592" y="3221815"/>
                <a:ext cx="3504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288698" y="718547"/>
              <a:ext cx="3747371" cy="4137060"/>
              <a:chOff x="5288698" y="304800"/>
              <a:chExt cx="3747371" cy="413706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5479836" y="685800"/>
                <a:ext cx="3361425" cy="3364813"/>
                <a:chOff x="5479836" y="890374"/>
                <a:chExt cx="3361425" cy="3364813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5479836" y="902387"/>
                  <a:ext cx="3361425" cy="3352800"/>
                  <a:chOff x="5506333" y="914400"/>
                  <a:chExt cx="3361425" cy="33528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5506333" y="914400"/>
                    <a:ext cx="3361425" cy="3352800"/>
                    <a:chOff x="5562600" y="304800"/>
                    <a:chExt cx="3361425" cy="3352800"/>
                  </a:xfrm>
                </p:grpSpPr>
                <p:sp>
                  <p:nvSpPr>
                    <p:cNvPr id="55" name="Flowchart: Connector 54"/>
                    <p:cNvSpPr/>
                    <p:nvPr/>
                  </p:nvSpPr>
                  <p:spPr>
                    <a:xfrm>
                      <a:off x="5562600" y="304800"/>
                      <a:ext cx="3361425" cy="3352800"/>
                    </a:xfrm>
                    <a:prstGeom prst="flowChartConnector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Flowchart: Connector 55"/>
                    <p:cNvSpPr/>
                    <p:nvPr/>
                  </p:nvSpPr>
                  <p:spPr>
                    <a:xfrm>
                      <a:off x="7219668" y="1967345"/>
                      <a:ext cx="45719" cy="45719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7030770" y="2175624"/>
                    <a:ext cx="3706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grpSp>
              <p:nvGrpSpPr>
                <p:cNvPr id="45" name="Group 44"/>
                <p:cNvGrpSpPr/>
                <p:nvPr/>
              </p:nvGrpSpPr>
              <p:grpSpPr>
                <a:xfrm>
                  <a:off x="5606620" y="890374"/>
                  <a:ext cx="3225850" cy="3304455"/>
                  <a:chOff x="5633117" y="902387"/>
                  <a:chExt cx="3225850" cy="3304455"/>
                </a:xfrm>
              </p:grpSpPr>
              <p:cxnSp>
                <p:nvCxnSpPr>
                  <p:cNvPr id="48" name="Straight Connector 47"/>
                  <p:cNvCxnSpPr/>
                  <p:nvPr/>
                </p:nvCxnSpPr>
                <p:spPr>
                  <a:xfrm flipH="1" flipV="1">
                    <a:off x="5659616" y="3276600"/>
                    <a:ext cx="1122184" cy="93024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5633117" y="902387"/>
                    <a:ext cx="3225850" cy="3304455"/>
                    <a:chOff x="5633117" y="902387"/>
                    <a:chExt cx="3225850" cy="3304455"/>
                  </a:xfrm>
                </p:grpSpPr>
                <p:cxnSp>
                  <p:nvCxnSpPr>
                    <p:cNvPr id="50" name="Straight Connector 49"/>
                    <p:cNvCxnSpPr>
                      <a:stCxn id="55" idx="0"/>
                    </p:cNvCxnSpPr>
                    <p:nvPr/>
                  </p:nvCxnSpPr>
                  <p:spPr>
                    <a:xfrm flipH="1">
                      <a:off x="5633117" y="902387"/>
                      <a:ext cx="1527432" cy="23622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H="1">
                      <a:off x="6781801" y="2925292"/>
                      <a:ext cx="2077166" cy="128155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>
                      <a:endCxn id="55" idx="0"/>
                    </p:cNvCxnSpPr>
                    <p:nvPr/>
                  </p:nvCxnSpPr>
                  <p:spPr>
                    <a:xfrm flipH="1" flipV="1">
                      <a:off x="7160549" y="902387"/>
                      <a:ext cx="1650394" cy="202540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6" name="Straight Connector 45"/>
                <p:cNvCxnSpPr>
                  <a:stCxn id="55" idx="0"/>
                </p:cNvCxnSpPr>
                <p:nvPr/>
              </p:nvCxnSpPr>
              <p:spPr>
                <a:xfrm flipH="1">
                  <a:off x="6755303" y="902387"/>
                  <a:ext cx="405246" cy="3292442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5633117" y="2913279"/>
                  <a:ext cx="3199353" cy="35130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5288698" y="304800"/>
                <a:ext cx="3747371" cy="4137060"/>
                <a:chOff x="5396629" y="538140"/>
                <a:chExt cx="3747371" cy="4137060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5396629" y="3087918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7163401" y="5381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648662" y="42989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837440" y="2987426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</p:grpSp>
        </p:grpSp>
        <p:sp>
          <p:nvSpPr>
            <p:cNvPr id="57" name="Moon 56"/>
            <p:cNvSpPr/>
            <p:nvPr/>
          </p:nvSpPr>
          <p:spPr>
            <a:xfrm rot="18866394">
              <a:off x="5427528" y="3501733"/>
              <a:ext cx="708360" cy="1310443"/>
            </a:xfrm>
            <a:prstGeom prst="moon">
              <a:avLst>
                <a:gd name="adj" fmla="val 8214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Triangle 57"/>
            <p:cNvSpPr/>
            <p:nvPr/>
          </p:nvSpPr>
          <p:spPr>
            <a:xfrm rot="19983260">
              <a:off x="7229418" y="3016355"/>
              <a:ext cx="1299922" cy="487282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Arc 58"/>
          <p:cNvSpPr/>
          <p:nvPr/>
        </p:nvSpPr>
        <p:spPr>
          <a:xfrm rot="6540992">
            <a:off x="6739684" y="1244747"/>
            <a:ext cx="350494" cy="340996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c 88"/>
          <p:cNvSpPr/>
          <p:nvPr/>
        </p:nvSpPr>
        <p:spPr>
          <a:xfrm rot="3817869">
            <a:off x="7224968" y="1153123"/>
            <a:ext cx="356320" cy="367940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388C1-11AA-403E-8D36-D323D966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3D86-E1B5-43F4-A1A2-A1ED6EBFFA37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44AE2-3CF2-4943-BC04-46028A9B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76BA9-5658-4500-BFE5-7832C769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9" grpId="0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Isosceles Triangle 90"/>
          <p:cNvSpPr/>
          <p:nvPr/>
        </p:nvSpPr>
        <p:spPr>
          <a:xfrm rot="20285749">
            <a:off x="7253225" y="4004278"/>
            <a:ext cx="1150015" cy="186992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229961">
            <a:off x="6469839" y="800888"/>
            <a:ext cx="1122968" cy="24193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1" y="841012"/>
                <a:ext cx="5784379" cy="4655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এখন ∆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ও ∆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APD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এরমধ্যে</a:t>
                </a:r>
                <a:endParaRPr lang="en-US" sz="2800" dirty="0">
                  <a:solidFill>
                    <a:schemeClr val="tx1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2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 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2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   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[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অঙ্কনঅনুসারে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]</a:t>
                </a:r>
              </a:p>
              <a:p>
                <a14:m>
                  <m:oMath xmlns:m="http://schemas.openxmlformats.org/officeDocument/2006/math">
                    <m:r>
                      <a:rPr lang="bn-BD" sz="2400" dirty="0" smtClean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2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ADP = </a:t>
                </a:r>
                <a14:m>
                  <m:oMath xmlns:m="http://schemas.openxmlformats.org/officeDocument/2006/math"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2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ACB   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[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একইবৃত্তাংশস্থিতকোণ</a:t>
                </a:r>
                <a:endParaRPr lang="en-US" sz="2800" dirty="0">
                  <a:solidFill>
                    <a:schemeClr val="tx1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সমানবলে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।]</a:t>
                </a:r>
              </a:p>
              <a:p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এবংঅবশিষ্ট</a:t>
                </a:r>
                <a14:m>
                  <m:oMath xmlns:m="http://schemas.openxmlformats.org/officeDocument/2006/math"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2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=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অবশিষ্ট</a:t>
                </a:r>
                <a14:m>
                  <m:oMath xmlns:m="http://schemas.openxmlformats.org/officeDocument/2006/math"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  <m:r>
                      <a:rPr lang="bn-BD" sz="24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APD </a:t>
                </a: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smtClean="0">
                        <a:solidFill>
                          <a:schemeClr val="tx1"/>
                        </a:solidFill>
                        <a:latin typeface="Cambria Math"/>
                      </a:rPr>
                      <m:t>∴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∆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ও ∆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APD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সদৃশকোণী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।</a:t>
                </a:r>
              </a:p>
              <a:p>
                <a14:m>
                  <m:oMath xmlns:m="http://schemas.openxmlformats.org/officeDocument/2006/math"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</a:rPr>
                      <m:t>∴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honar Bangla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Shonar Bangla" pitchFamily="34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Shonar Bangla" pitchFamily="34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honar Bangla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Shonar Bangla" pitchFamily="34" charset="0"/>
                          </a:rPr>
                          <m:t>PD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Shonar Bangla" pitchFamily="34" charset="0"/>
                          </a:rPr>
                          <m:t>BC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[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দুইটি ত্রিভূজ সদৃশকোণী হলে তাদের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অনুরূপ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বাহুগুলোসমানুপাতিকহবে</a:t>
                </a:r>
                <a:r>
                  <a:rPr lang="en-US" sz="32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]</a:t>
                </a:r>
                <a:endParaRPr lang="en-US" sz="2800" dirty="0">
                  <a:solidFill>
                    <a:schemeClr val="tx1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en-US" sz="28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অর্থা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ৎ  AC . PD = BC . AD … … …  (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)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841012"/>
                <a:ext cx="5784379" cy="4655121"/>
              </a:xfrm>
              <a:prstGeom prst="rect">
                <a:avLst/>
              </a:prstGeom>
              <a:blipFill>
                <a:blip r:embed="rId2"/>
                <a:stretch>
                  <a:fillRect l="-2107" t="-1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>
          <a:xfrm rot="6965979">
            <a:off x="6216094" y="2305768"/>
            <a:ext cx="966420" cy="20667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981086" y="585941"/>
            <a:ext cx="2972273" cy="3098356"/>
            <a:chOff x="5288698" y="718547"/>
            <a:chExt cx="3747371" cy="4137060"/>
          </a:xfrm>
        </p:grpSpPr>
        <p:grpSp>
          <p:nvGrpSpPr>
            <p:cNvPr id="7" name="Group 6"/>
            <p:cNvGrpSpPr/>
            <p:nvPr/>
          </p:nvGrpSpPr>
          <p:grpSpPr>
            <a:xfrm>
              <a:off x="7164516" y="1126217"/>
              <a:ext cx="606792" cy="2410911"/>
              <a:chOff x="7195275" y="1071432"/>
              <a:chExt cx="606792" cy="2410911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7195275" y="1071432"/>
                <a:ext cx="341521" cy="21421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7451644" y="3113011"/>
                <a:ext cx="3504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288698" y="718547"/>
              <a:ext cx="3747371" cy="4137060"/>
              <a:chOff x="5288698" y="304800"/>
              <a:chExt cx="3747371" cy="413706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479836" y="685800"/>
                <a:ext cx="3361425" cy="3364813"/>
                <a:chOff x="5479836" y="890374"/>
                <a:chExt cx="3361425" cy="3364813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5479836" y="902387"/>
                  <a:ext cx="3361425" cy="3352800"/>
                  <a:chOff x="5506333" y="914400"/>
                  <a:chExt cx="3361425" cy="3352800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5506333" y="914400"/>
                    <a:ext cx="3361425" cy="3352800"/>
                    <a:chOff x="5562600" y="304800"/>
                    <a:chExt cx="3361425" cy="3352800"/>
                  </a:xfrm>
                </p:grpSpPr>
                <p:sp>
                  <p:nvSpPr>
                    <p:cNvPr id="28" name="Flowchart: Connector 27"/>
                    <p:cNvSpPr/>
                    <p:nvPr/>
                  </p:nvSpPr>
                  <p:spPr>
                    <a:xfrm>
                      <a:off x="5562600" y="304800"/>
                      <a:ext cx="3361425" cy="3352800"/>
                    </a:xfrm>
                    <a:prstGeom prst="flowChartConnector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Flowchart: Connector 28"/>
                    <p:cNvSpPr/>
                    <p:nvPr/>
                  </p:nvSpPr>
                  <p:spPr>
                    <a:xfrm>
                      <a:off x="7219668" y="1967345"/>
                      <a:ext cx="45719" cy="45719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7030770" y="2175624"/>
                    <a:ext cx="3706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624079" y="890374"/>
                  <a:ext cx="3208391" cy="3304455"/>
                  <a:chOff x="5650576" y="902387"/>
                  <a:chExt cx="3208391" cy="3304455"/>
                </a:xfrm>
              </p:grpSpPr>
              <p:cxnSp>
                <p:nvCxnSpPr>
                  <p:cNvPr id="21" name="Straight Connector 20"/>
                  <p:cNvCxnSpPr/>
                  <p:nvPr/>
                </p:nvCxnSpPr>
                <p:spPr>
                  <a:xfrm flipH="1" flipV="1">
                    <a:off x="5659616" y="3276600"/>
                    <a:ext cx="1122184" cy="93024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5650576" y="902387"/>
                    <a:ext cx="3208391" cy="3304455"/>
                    <a:chOff x="5650576" y="902387"/>
                    <a:chExt cx="3208391" cy="3304455"/>
                  </a:xfrm>
                </p:grpSpPr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 flipH="1">
                      <a:off x="5650576" y="929057"/>
                      <a:ext cx="1527432" cy="2362200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 flipH="1">
                      <a:off x="6781801" y="2925292"/>
                      <a:ext cx="2077166" cy="128155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/>
                    <p:cNvCxnSpPr>
                      <a:endCxn id="28" idx="0"/>
                    </p:cNvCxnSpPr>
                    <p:nvPr/>
                  </p:nvCxnSpPr>
                  <p:spPr>
                    <a:xfrm flipH="1" flipV="1">
                      <a:off x="7160549" y="902387"/>
                      <a:ext cx="1650394" cy="202540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9" name="Straight Connector 18"/>
                <p:cNvCxnSpPr>
                  <a:stCxn id="28" idx="0"/>
                </p:cNvCxnSpPr>
                <p:nvPr/>
              </p:nvCxnSpPr>
              <p:spPr>
                <a:xfrm flipH="1">
                  <a:off x="6755303" y="902387"/>
                  <a:ext cx="405246" cy="3292442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5633117" y="2913279"/>
                  <a:ext cx="3199353" cy="35130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5288698" y="304800"/>
                <a:ext cx="3747371" cy="4137060"/>
                <a:chOff x="5396629" y="538140"/>
                <a:chExt cx="3747371" cy="4137060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5396629" y="3087918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163401" y="5381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648662" y="42989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8837440" y="2987426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</p:grpSp>
        </p:grpSp>
      </p:grpSp>
      <p:grpSp>
        <p:nvGrpSpPr>
          <p:cNvPr id="35" name="Group 34"/>
          <p:cNvGrpSpPr/>
          <p:nvPr/>
        </p:nvGrpSpPr>
        <p:grpSpPr>
          <a:xfrm>
            <a:off x="6011877" y="3784922"/>
            <a:ext cx="2936182" cy="3048000"/>
            <a:chOff x="5288698" y="718547"/>
            <a:chExt cx="3815935" cy="4137060"/>
          </a:xfrm>
        </p:grpSpPr>
        <p:sp>
          <p:nvSpPr>
            <p:cNvPr id="41" name="Right Triangle 40"/>
            <p:cNvSpPr/>
            <p:nvPr/>
          </p:nvSpPr>
          <p:spPr>
            <a:xfrm rot="10336317" flipH="1">
              <a:off x="7403154" y="3256067"/>
              <a:ext cx="1439097" cy="77973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154874" y="1056103"/>
              <a:ext cx="350422" cy="2589829"/>
              <a:chOff x="7185633" y="1001318"/>
              <a:chExt cx="350422" cy="258982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7206359" y="1001318"/>
                <a:ext cx="226701" cy="229986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7185633" y="3221815"/>
                <a:ext cx="3504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288698" y="718547"/>
              <a:ext cx="3815935" cy="4137060"/>
              <a:chOff x="5288698" y="304800"/>
              <a:chExt cx="3815935" cy="413706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479836" y="685800"/>
                <a:ext cx="3361425" cy="3364813"/>
                <a:chOff x="5479836" y="890374"/>
                <a:chExt cx="3361425" cy="3364813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5479836" y="902387"/>
                  <a:ext cx="3361425" cy="3352800"/>
                  <a:chOff x="5506333" y="914400"/>
                  <a:chExt cx="3361425" cy="3352800"/>
                </a:xfrm>
              </p:grpSpPr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5506333" y="914400"/>
                    <a:ext cx="3361425" cy="3352800"/>
                    <a:chOff x="5562600" y="304800"/>
                    <a:chExt cx="3361425" cy="3352800"/>
                  </a:xfrm>
                </p:grpSpPr>
                <p:sp>
                  <p:nvSpPr>
                    <p:cNvPr id="59" name="Flowchart: Connector 58"/>
                    <p:cNvSpPr/>
                    <p:nvPr/>
                  </p:nvSpPr>
                  <p:spPr>
                    <a:xfrm>
                      <a:off x="5562600" y="304800"/>
                      <a:ext cx="3361425" cy="3352800"/>
                    </a:xfrm>
                    <a:prstGeom prst="flowChartConnector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Flowchart: Connector 59"/>
                    <p:cNvSpPr/>
                    <p:nvPr/>
                  </p:nvSpPr>
                  <p:spPr>
                    <a:xfrm>
                      <a:off x="7219668" y="1967345"/>
                      <a:ext cx="45719" cy="45719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7030770" y="2175624"/>
                    <a:ext cx="3706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grpSp>
              <p:nvGrpSpPr>
                <p:cNvPr id="49" name="Group 48"/>
                <p:cNvGrpSpPr/>
                <p:nvPr/>
              </p:nvGrpSpPr>
              <p:grpSpPr>
                <a:xfrm>
                  <a:off x="5606620" y="890374"/>
                  <a:ext cx="3225850" cy="3304455"/>
                  <a:chOff x="5633117" y="902387"/>
                  <a:chExt cx="3225850" cy="3304455"/>
                </a:xfrm>
              </p:grpSpPr>
              <p:cxnSp>
                <p:nvCxnSpPr>
                  <p:cNvPr id="52" name="Straight Connector 51"/>
                  <p:cNvCxnSpPr/>
                  <p:nvPr/>
                </p:nvCxnSpPr>
                <p:spPr>
                  <a:xfrm flipH="1" flipV="1">
                    <a:off x="5659616" y="3276600"/>
                    <a:ext cx="1122184" cy="93024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5633117" y="902387"/>
                    <a:ext cx="3225850" cy="3304454"/>
                    <a:chOff x="5633117" y="902387"/>
                    <a:chExt cx="3225850" cy="3304454"/>
                  </a:xfrm>
                </p:grpSpPr>
                <p:cxnSp>
                  <p:nvCxnSpPr>
                    <p:cNvPr id="54" name="Straight Connector 53"/>
                    <p:cNvCxnSpPr>
                      <a:stCxn id="59" idx="0"/>
                    </p:cNvCxnSpPr>
                    <p:nvPr/>
                  </p:nvCxnSpPr>
                  <p:spPr>
                    <a:xfrm flipH="1">
                      <a:off x="5633117" y="902387"/>
                      <a:ext cx="1527432" cy="23622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H="1">
                      <a:off x="6781801" y="2925292"/>
                      <a:ext cx="2077166" cy="1281549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>
                      <a:endCxn id="59" idx="0"/>
                    </p:cNvCxnSpPr>
                    <p:nvPr/>
                  </p:nvCxnSpPr>
                  <p:spPr>
                    <a:xfrm flipH="1" flipV="1">
                      <a:off x="7160549" y="902387"/>
                      <a:ext cx="1650394" cy="202540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0" name="Straight Connector 49"/>
                <p:cNvCxnSpPr>
                  <a:stCxn id="59" idx="0"/>
                </p:cNvCxnSpPr>
                <p:nvPr/>
              </p:nvCxnSpPr>
              <p:spPr>
                <a:xfrm flipH="1">
                  <a:off x="6755303" y="902387"/>
                  <a:ext cx="405246" cy="3292442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5633117" y="2913279"/>
                  <a:ext cx="3199353" cy="35130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5288698" y="304800"/>
                <a:ext cx="3815935" cy="4137060"/>
                <a:chOff x="5396629" y="538140"/>
                <a:chExt cx="3815935" cy="4137060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>
                  <a:off x="5396629" y="3087918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163401" y="5381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6648662" y="42989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8906003" y="2699800"/>
                  <a:ext cx="306561" cy="376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</p:grpSp>
        </p:grpSp>
      </p:grpSp>
      <p:sp>
        <p:nvSpPr>
          <p:cNvPr id="32" name="Arc 31"/>
          <p:cNvSpPr/>
          <p:nvPr/>
        </p:nvSpPr>
        <p:spPr>
          <a:xfrm rot="12505458">
            <a:off x="8146073" y="5192615"/>
            <a:ext cx="331635" cy="437148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c 88"/>
          <p:cNvSpPr/>
          <p:nvPr/>
        </p:nvSpPr>
        <p:spPr>
          <a:xfrm rot="4304262">
            <a:off x="7527146" y="4390818"/>
            <a:ext cx="340199" cy="389712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c 89"/>
          <p:cNvSpPr/>
          <p:nvPr/>
        </p:nvSpPr>
        <p:spPr>
          <a:xfrm rot="6540992">
            <a:off x="7070396" y="1315667"/>
            <a:ext cx="310339" cy="327563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c 91"/>
          <p:cNvSpPr/>
          <p:nvPr/>
        </p:nvSpPr>
        <p:spPr>
          <a:xfrm rot="20704070">
            <a:off x="6257517" y="2385801"/>
            <a:ext cx="552212" cy="549141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Arc 92"/>
          <p:cNvSpPr/>
          <p:nvPr/>
        </p:nvSpPr>
        <p:spPr>
          <a:xfrm rot="19138432">
            <a:off x="7479434" y="5336684"/>
            <a:ext cx="454932" cy="427423"/>
          </a:xfrm>
          <a:prstGeom prst="arc">
            <a:avLst>
              <a:gd name="adj1" fmla="val 16200000"/>
              <a:gd name="adj2" fmla="val 5226569"/>
            </a:avLst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c 93"/>
          <p:cNvSpPr/>
          <p:nvPr/>
        </p:nvSpPr>
        <p:spPr>
          <a:xfrm rot="15481875">
            <a:off x="6811908" y="2856860"/>
            <a:ext cx="362075" cy="339658"/>
          </a:xfrm>
          <a:prstGeom prst="arc">
            <a:avLst>
              <a:gd name="adj1" fmla="val 16200000"/>
              <a:gd name="adj2" fmla="val 522656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56437" y="27061"/>
            <a:ext cx="653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>
                <a:latin typeface="SutonnyOMJ" panose="01010600010101010101" pitchFamily="2" charset="0"/>
                <a:cs typeface="SutonnyOMJ" panose="01010600010101010101" pitchFamily="2" charset="0"/>
              </a:rPr>
              <a:t>সংক্ষিপ্ত প্রশ্নত্তোরের মাধ্যমে পাঠ উপস্থাপন</a:t>
            </a:r>
            <a:endParaRPr lang="en-US" sz="36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D68D1-BDCB-4886-90B7-6AA55744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6ED9-AEF3-457D-851C-0A35B2A1C31B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BB266C9-527C-4B58-A8F5-9022781A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A78B902A-FD01-4463-99CB-5645609C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6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6" grpId="0" animBg="1"/>
      <p:bldP spid="3" grpId="0" animBg="1"/>
      <p:bldP spid="32" grpId="0" animBg="1"/>
      <p:bldP spid="89" grpId="0" animBg="1"/>
      <p:bldP spid="90" grpId="0" animBg="1"/>
      <p:bldP spid="92" grpId="0" animBg="1"/>
      <p:bldP spid="93" grpId="0" animBg="1"/>
      <p:bldP spid="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2843986"/>
                <a:ext cx="8773362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এখন </a:t>
                </a:r>
                <a:r>
                  <a:rPr lang="en-US" sz="32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সমীকরণ</a:t>
                </a:r>
                <a:r>
                  <a:rPr lang="en-US" sz="32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(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) ও (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) </a:t>
                </a:r>
                <a:r>
                  <a:rPr lang="en-US" sz="32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যোগকরেপাই</a:t>
                </a:r>
                <a:r>
                  <a:rPr lang="en-US" sz="32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,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. BP + AC . PD = AB . CD + BC . AD</a:t>
                </a:r>
              </a:p>
              <a:p>
                <a:r>
                  <a:rPr lang="en-US" sz="32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বা</a:t>
                </a:r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AC(BP + PD) = AB . CD + BC . AD</a:t>
                </a:r>
              </a:p>
              <a:p>
                <a:r>
                  <a:rPr lang="en-US" sz="4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অর্থা</a:t>
                </a:r>
                <a:r>
                  <a:rPr lang="en-US" sz="4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ৎ</a:t>
                </a:r>
                <a:r>
                  <a:rPr lang="en-US" sz="2800" dirty="0">
                    <a:solidFill>
                      <a:schemeClr val="tx1"/>
                    </a:solidFill>
                    <a:latin typeface="Shonar Bangla" pitchFamily="34" charset="0"/>
                    <a:cs typeface="Shonar Bangla" pitchFamily="34" charset="0"/>
                  </a:rPr>
                  <a:t>  AC . BD = AB . CD + BC . AD    [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∵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honar Bangla" pitchFamily="34" charset="0"/>
                    <a:cs typeface="Shonar Bangla" pitchFamily="34" charset="0"/>
                  </a:rPr>
                  <a:t>BP + PD = BD]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43986"/>
                <a:ext cx="8773362" cy="2185214"/>
              </a:xfrm>
              <a:prstGeom prst="rect">
                <a:avLst/>
              </a:prstGeom>
              <a:blipFill>
                <a:blip r:embed="rId2"/>
                <a:stretch>
                  <a:fillRect l="-2849" t="-5028" r="-1320" b="-12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17588" y="5240606"/>
            <a:ext cx="1925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SutonnyOMJ" panose="01010600010101010101" pitchFamily="2" charset="0"/>
                <a:cs typeface="SutonnyOMJ" panose="01010600010101010101" pitchFamily="2" charset="0"/>
              </a:rPr>
              <a:t>(প্রমাণিত)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735" y="103725"/>
            <a:ext cx="6172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>
                <a:latin typeface="SutonnyOMJ" panose="01010600010101010101" pitchFamily="2" charset="0"/>
                <a:cs typeface="SutonnyOMJ" panose="01010600010101010101" pitchFamily="2" charset="0"/>
              </a:rPr>
              <a:t>সংক্ষিপ্ত প্রশ্নত্তোরের মাধ্যমে পাঠ উপস্থাপন</a:t>
            </a:r>
            <a:endParaRPr lang="en-US" sz="36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673651" y="568184"/>
            <a:ext cx="3328311" cy="3394216"/>
            <a:chOff x="5673651" y="110984"/>
            <a:chExt cx="3328311" cy="3394216"/>
          </a:xfrm>
        </p:grpSpPr>
        <p:grpSp>
          <p:nvGrpSpPr>
            <p:cNvPr id="11" name="Group 10"/>
            <p:cNvGrpSpPr/>
            <p:nvPr/>
          </p:nvGrpSpPr>
          <p:grpSpPr>
            <a:xfrm>
              <a:off x="5673651" y="110984"/>
              <a:ext cx="3328311" cy="3394216"/>
              <a:chOff x="5673651" y="76200"/>
              <a:chExt cx="3328311" cy="37338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887333" y="457200"/>
                <a:ext cx="2875667" cy="2954967"/>
                <a:chOff x="5506333" y="914400"/>
                <a:chExt cx="3361425" cy="33528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5506333" y="914400"/>
                  <a:ext cx="3361425" cy="3352800"/>
                  <a:chOff x="5506333" y="914400"/>
                  <a:chExt cx="3361425" cy="335280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5506333" y="914400"/>
                    <a:ext cx="3361425" cy="3352800"/>
                    <a:chOff x="5562600" y="304800"/>
                    <a:chExt cx="3361425" cy="3352800"/>
                  </a:xfrm>
                </p:grpSpPr>
                <p:sp>
                  <p:nvSpPr>
                    <p:cNvPr id="31" name="Flowchart: Connector 30"/>
                    <p:cNvSpPr/>
                    <p:nvPr/>
                  </p:nvSpPr>
                  <p:spPr>
                    <a:xfrm>
                      <a:off x="5562600" y="304800"/>
                      <a:ext cx="3361425" cy="3352800"/>
                    </a:xfrm>
                    <a:prstGeom prst="flowChartConnector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Flowchart: Connector 31"/>
                    <p:cNvSpPr/>
                    <p:nvPr/>
                  </p:nvSpPr>
                  <p:spPr>
                    <a:xfrm>
                      <a:off x="7219668" y="1967345"/>
                      <a:ext cx="45719" cy="45719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7030770" y="2175624"/>
                    <a:ext cx="3706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5659614" y="914400"/>
                  <a:ext cx="3199353" cy="3292442"/>
                  <a:chOff x="5659614" y="914400"/>
                  <a:chExt cx="3199353" cy="3292442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 flipH="1" flipV="1">
                    <a:off x="5659616" y="3276600"/>
                    <a:ext cx="1122184" cy="93024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5659614" y="914400"/>
                    <a:ext cx="3199353" cy="3292442"/>
                    <a:chOff x="5659614" y="914400"/>
                    <a:chExt cx="3199353" cy="3292442"/>
                  </a:xfrm>
                </p:grpSpPr>
                <p:cxnSp>
                  <p:nvCxnSpPr>
                    <p:cNvPr id="26" name="Straight Connector 25"/>
                    <p:cNvCxnSpPr>
                      <a:stCxn id="31" idx="0"/>
                    </p:cNvCxnSpPr>
                    <p:nvPr/>
                  </p:nvCxnSpPr>
                  <p:spPr>
                    <a:xfrm flipH="1">
                      <a:off x="5659614" y="914400"/>
                      <a:ext cx="1527432" cy="23622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H="1">
                      <a:off x="6781801" y="2925292"/>
                      <a:ext cx="2077166" cy="128155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>
                      <a:endCxn id="31" idx="0"/>
                    </p:cNvCxnSpPr>
                    <p:nvPr/>
                  </p:nvCxnSpPr>
                  <p:spPr>
                    <a:xfrm flipH="1" flipV="1">
                      <a:off x="7187046" y="914400"/>
                      <a:ext cx="1650394" cy="202540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5659614" y="2925292"/>
                  <a:ext cx="3199353" cy="35130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31" idx="0"/>
                </p:cNvCxnSpPr>
                <p:nvPr/>
              </p:nvCxnSpPr>
              <p:spPr>
                <a:xfrm flipH="1">
                  <a:off x="6781800" y="914400"/>
                  <a:ext cx="405246" cy="3292442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5673651" y="76200"/>
                <a:ext cx="3328311" cy="3733800"/>
                <a:chOff x="5405389" y="538140"/>
                <a:chExt cx="3738611" cy="4137060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5405389" y="3276599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7163401" y="5381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648662" y="42989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8837440" y="2987426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407337" y="3069412"/>
                  <a:ext cx="306560" cy="4501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P</a:t>
                  </a:r>
                </a:p>
              </p:txBody>
            </p:sp>
          </p:grpSp>
        </p:grpSp>
        <p:cxnSp>
          <p:nvCxnSpPr>
            <p:cNvPr id="12" name="Straight Connector 11"/>
            <p:cNvCxnSpPr>
              <a:stCxn id="31" idx="0"/>
            </p:cNvCxnSpPr>
            <p:nvPr/>
          </p:nvCxnSpPr>
          <p:spPr>
            <a:xfrm>
              <a:off x="7325167" y="457333"/>
              <a:ext cx="294833" cy="17518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28601" y="815899"/>
            <a:ext cx="5901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অর্থা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ৎ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. BP = AB . CD 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… …  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অর্থা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ৎ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. PD = BC . AD 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… … 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15EC60-6FE4-4783-8EB1-994A80FA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857F-09BD-4759-8AF2-DFE28F02953B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873E03-5B21-40C9-B7A2-F3261F0C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34" name="Slide Number Placeholder 33">
            <a:extLst>
              <a:ext uri="{FF2B5EF4-FFF2-40B4-BE49-F238E27FC236}">
                <a16:creationId xmlns:a16="http://schemas.microsoft.com/office/drawing/2014/main" id="{DB817A13-BFBD-4276-BF84-49046446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9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74"/>
            <a:ext cx="563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latin typeface="SutonnyOMJ" panose="01010600010101010101" pitchFamily="2" charset="0"/>
                <a:cs typeface="SutonnyOMJ" panose="01010600010101010101" pitchFamily="2" charset="0"/>
              </a:rPr>
              <a:t>দলগত কাজ  </a:t>
            </a:r>
            <a:endParaRPr lang="en-US" sz="60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/>
              <p:cNvSpPr txBox="1">
                <a:spLocks/>
              </p:cNvSpPr>
              <p:nvPr/>
            </p:nvSpPr>
            <p:spPr>
              <a:xfrm>
                <a:off x="228599" y="1684501"/>
                <a:ext cx="5445051" cy="145007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dirty="0">
                    <a:latin typeface="Shonar Bangla" pitchFamily="34" charset="0"/>
                    <a:cs typeface="Shonar Bangla" pitchFamily="34" charset="0"/>
                  </a:rPr>
                  <a:t>* </a:t>
                </a:r>
                <a:r>
                  <a:rPr lang="en-US" sz="28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যদি</a:t>
                </a:r>
                <a14:m>
                  <m:oMath xmlns:m="http://schemas.openxmlformats.org/officeDocument/2006/math">
                    <m:r>
                      <a:rPr lang="bn-BD" sz="2800" dirty="0">
                        <a:latin typeface="Cambria Math"/>
                      </a:rPr>
                      <m:t>∠</m:t>
                    </m:r>
                    <m:r>
                      <a:rPr lang="bn-BD" sz="28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 = </a:t>
                </a:r>
                <a14:m>
                  <m:oMath xmlns:m="http://schemas.openxmlformats.org/officeDocument/2006/math">
                    <m:r>
                      <a:rPr lang="bn-BD" sz="2800" dirty="0">
                        <a:latin typeface="Cambria Math"/>
                      </a:rPr>
                      <m:t>∠</m:t>
                    </m:r>
                    <m:r>
                      <a:rPr lang="bn-BD" sz="28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DAP </a:t>
                </a:r>
                <a:r>
                  <a:rPr lang="en-US" sz="28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হয়তবেপ্রমানকরযে</a:t>
                </a:r>
                <a:r>
                  <a:rPr lang="en-US" sz="28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,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. BD = AB . CD + BC . AD</a:t>
                </a:r>
              </a:p>
            </p:txBody>
          </p:sp>
        </mc:Choice>
        <mc:Fallback xmlns="">
          <p:sp>
            <p:nvSpPr>
              <p:cNvPr id="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1684501"/>
                <a:ext cx="5445051" cy="1450075"/>
              </a:xfrm>
              <a:prstGeom prst="rect">
                <a:avLst/>
              </a:prstGeom>
              <a:blipFill>
                <a:blip r:embed="rId2"/>
                <a:stretch>
                  <a:fillRect l="-1790" t="-5882" r="-3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2560" y="3350850"/>
                <a:ext cx="735624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সংকেত: </a:t>
                </a:r>
                <a:endParaRPr lang="en-US" sz="24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bn-BD" sz="24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১.</a:t>
                </a:r>
                <a:r>
                  <a:rPr lang="en-US" sz="24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প্রথমে</a:t>
                </a:r>
                <a:r>
                  <a:rPr lang="en-US" sz="24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প্রমান</a:t>
                </a:r>
                <a:r>
                  <a:rPr lang="en-US" sz="2400" dirty="0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কর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BAP = </a:t>
                </a:r>
                <a14:m>
                  <m:oMath xmlns:m="http://schemas.openxmlformats.org/officeDocument/2006/math">
                    <m:r>
                      <a:rPr lang="bn-BD" sz="2400" dirty="0">
                        <a:solidFill>
                          <a:schemeClr val="tx1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CAD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২.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এখন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ABP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ও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CAD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থেকে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প্রমান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কর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. BP = AB . CD </a:t>
                </a:r>
              </a:p>
              <a:p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৩.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এখন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ABC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ও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∆ APD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থেকেপ্রমানকর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. PD = BC . AD</a:t>
                </a:r>
              </a:p>
              <a:p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৪.  ২ ও ৩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হতেপ্রমানকর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. BD = AB . CD + BC . AD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60" y="3350850"/>
                <a:ext cx="7356248" cy="1938992"/>
              </a:xfrm>
              <a:prstGeom prst="rect">
                <a:avLst/>
              </a:prstGeom>
              <a:blipFill>
                <a:blip r:embed="rId3"/>
                <a:stretch>
                  <a:fillRect l="-1243" t="-2516" b="-6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372560" y="5257800"/>
            <a:ext cx="778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দল গঠনের মাধ্যমে পাঠের প্রয়োগ 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5673651" y="110984"/>
            <a:ext cx="3328311" cy="3394216"/>
            <a:chOff x="5673651" y="110984"/>
            <a:chExt cx="3328311" cy="3394216"/>
          </a:xfrm>
        </p:grpSpPr>
        <p:grpSp>
          <p:nvGrpSpPr>
            <p:cNvPr id="76" name="Group 75"/>
            <p:cNvGrpSpPr/>
            <p:nvPr/>
          </p:nvGrpSpPr>
          <p:grpSpPr>
            <a:xfrm>
              <a:off x="5673651" y="110984"/>
              <a:ext cx="3328311" cy="3394216"/>
              <a:chOff x="5673651" y="76200"/>
              <a:chExt cx="3328311" cy="373380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5887333" y="457200"/>
                <a:ext cx="2875667" cy="2954967"/>
                <a:chOff x="5506333" y="914400"/>
                <a:chExt cx="3361425" cy="335280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5506333" y="914400"/>
                  <a:ext cx="3361425" cy="3352800"/>
                  <a:chOff x="5506333" y="914400"/>
                  <a:chExt cx="3361425" cy="33528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5506333" y="914400"/>
                    <a:ext cx="3361425" cy="3352800"/>
                    <a:chOff x="5562600" y="304800"/>
                    <a:chExt cx="3361425" cy="3352800"/>
                  </a:xfrm>
                </p:grpSpPr>
                <p:sp>
                  <p:nvSpPr>
                    <p:cNvPr id="94" name="Flowchart: Connector 93"/>
                    <p:cNvSpPr/>
                    <p:nvPr/>
                  </p:nvSpPr>
                  <p:spPr>
                    <a:xfrm>
                      <a:off x="5562600" y="304800"/>
                      <a:ext cx="3361425" cy="3352800"/>
                    </a:xfrm>
                    <a:prstGeom prst="flowChartConnector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Flowchart: Connector 94"/>
                    <p:cNvSpPr/>
                    <p:nvPr/>
                  </p:nvSpPr>
                  <p:spPr>
                    <a:xfrm>
                      <a:off x="7219668" y="1967345"/>
                      <a:ext cx="45719" cy="45719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7030770" y="2175624"/>
                    <a:ext cx="3706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O</a:t>
                    </a:r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5659614" y="914400"/>
                  <a:ext cx="3199353" cy="3292442"/>
                  <a:chOff x="5659614" y="914400"/>
                  <a:chExt cx="3199353" cy="3292442"/>
                </a:xfrm>
              </p:grpSpPr>
              <p:cxnSp>
                <p:nvCxnSpPr>
                  <p:cNvPr id="87" name="Straight Connector 86"/>
                  <p:cNvCxnSpPr/>
                  <p:nvPr/>
                </p:nvCxnSpPr>
                <p:spPr>
                  <a:xfrm flipH="1" flipV="1">
                    <a:off x="5659616" y="3276600"/>
                    <a:ext cx="1122184" cy="93024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5659614" y="914400"/>
                    <a:ext cx="3199353" cy="3292442"/>
                    <a:chOff x="5659614" y="914400"/>
                    <a:chExt cx="3199353" cy="3292442"/>
                  </a:xfrm>
                </p:grpSpPr>
                <p:cxnSp>
                  <p:nvCxnSpPr>
                    <p:cNvPr id="89" name="Straight Connector 88"/>
                    <p:cNvCxnSpPr>
                      <a:stCxn id="94" idx="0"/>
                    </p:cNvCxnSpPr>
                    <p:nvPr/>
                  </p:nvCxnSpPr>
                  <p:spPr>
                    <a:xfrm flipH="1">
                      <a:off x="5659614" y="914400"/>
                      <a:ext cx="1527432" cy="23622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flipH="1">
                      <a:off x="6781801" y="2925292"/>
                      <a:ext cx="2077166" cy="128155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>
                      <a:endCxn id="94" idx="0"/>
                    </p:cNvCxnSpPr>
                    <p:nvPr/>
                  </p:nvCxnSpPr>
                  <p:spPr>
                    <a:xfrm flipH="1" flipV="1">
                      <a:off x="7187046" y="914400"/>
                      <a:ext cx="1650394" cy="202540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5659614" y="2925292"/>
                  <a:ext cx="3199353" cy="351308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>
                  <a:stCxn id="94" idx="0"/>
                </p:cNvCxnSpPr>
                <p:nvPr/>
              </p:nvCxnSpPr>
              <p:spPr>
                <a:xfrm flipH="1">
                  <a:off x="6781800" y="914400"/>
                  <a:ext cx="405246" cy="3292442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5673651" y="76200"/>
                <a:ext cx="3328311" cy="3733800"/>
                <a:chOff x="5405389" y="538140"/>
                <a:chExt cx="3738611" cy="4137060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5405389" y="3276599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163401" y="5381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6648662" y="4298940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8837440" y="2987426"/>
                  <a:ext cx="306560" cy="376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7407337" y="3069412"/>
                  <a:ext cx="306560" cy="4501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P</a:t>
                  </a:r>
                </a:p>
              </p:txBody>
            </p:sp>
          </p:grpSp>
        </p:grpSp>
        <p:cxnSp>
          <p:nvCxnSpPr>
            <p:cNvPr id="97" name="Straight Connector 96"/>
            <p:cNvCxnSpPr>
              <a:stCxn id="94" idx="0"/>
            </p:cNvCxnSpPr>
            <p:nvPr/>
          </p:nvCxnSpPr>
          <p:spPr>
            <a:xfrm>
              <a:off x="7325167" y="457333"/>
              <a:ext cx="294833" cy="17518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8DB33-4F86-4BB2-AB27-217EFBEB1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C62C-4DCD-4408-B8CE-998FEC487652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F36260-DF72-43FD-9C84-7E4B2780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9EBB90-6F82-4FAE-8B6E-EBE4518A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9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D0BC5-0963-4E1F-ADBE-FE40D3F9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0F4F-D792-443C-8925-5273A41B9006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amin001974@gmail.com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37920-8AE0-457E-9CC7-21CC951A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882105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SutonnyOMJ" panose="01010600010101010101" pitchFamily="2" charset="0"/>
                <a:cs typeface="SutonnyOMJ" panose="01010600010101010101" pitchFamily="2" charset="0"/>
              </a:rPr>
              <a:t>ইউক্লিডিয় জ্যামিতি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তে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bn-IN" sz="2800" dirty="0">
                <a:latin typeface="SutonnyOMJ" panose="01010600010101010101" pitchFamily="2" charset="0"/>
                <a:cs typeface="SutonnyOMJ" panose="01010600010101010101" pitchFamily="2" charset="0"/>
              </a:rPr>
              <a:t> টলেমি এর উপপাদ্য একটি বৃত্তস্থ চতুর্ভুজের (যার ছেদচিহ্ন একটি সাধারণ বৃত্তে থাকা একটি চতুর্ভুজ) চারটি বাহু এবং দুটি কর্ণের মধ্যে একটি সম্পর্ক রয়েছে. উপপাদ্যটি গ্রিক জ্যোতির্বিজ্ঞানী এবং গণিতবিদ টলেমি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Claudius</a:t>
            </a:r>
            <a:r>
              <a:rPr lang="bn-IN" sz="2800" dirty="0">
                <a:latin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Ptolemaeus</a:t>
            </a:r>
            <a:r>
              <a:rPr lang="bn-IN" sz="2800" dirty="0">
                <a:latin typeface="SutonnyOMJ" panose="01010600010101010101" pitchFamily="2" charset="0"/>
                <a:cs typeface="SutonnyOMJ" panose="01010600010101010101" pitchFamily="2" charset="0"/>
              </a:rPr>
              <a:t>) নামকরণ করা হয় । জ্যোতির্বিজ্ঞানে প্রয়োগের উদ্দেশ্যে একটি ত্রিকোণমিতিক টেবিল তৈরির জন্য (তার টলেমি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chords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),</a:t>
            </a:r>
            <a:r>
              <a:rPr lang="bn-IN" sz="2800" dirty="0">
                <a:latin typeface="SutonnyOMJ" panose="01010600010101010101" pitchFamily="2" charset="0"/>
                <a:cs typeface="SutonnyOMJ" panose="01010600010101010101" pitchFamily="2" charset="0"/>
              </a:rPr>
              <a:t> তিনি এই উপপাদ্যটি ব্যবহার করেন । </a:t>
            </a:r>
            <a:endParaRPr lang="en-US" sz="28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just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130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উপপাদ্যের</a:t>
            </a:r>
            <a:r>
              <a:rPr lang="en-US" sz="40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ব্যবহারিক</a:t>
            </a:r>
            <a:r>
              <a:rPr lang="en-US" sz="40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প্রয়োগ</a:t>
            </a:r>
            <a:endParaRPr lang="en-US" sz="40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9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408" y="92420"/>
            <a:ext cx="2875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86" y="2579780"/>
            <a:ext cx="553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১। 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380484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২।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টলেমির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চি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ত্রের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সাহায্যে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বর্ণনা করতে পারবে ? 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194375"/>
            <a:ext cx="553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শিক্ষা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র্থীরা  নিম্নের প্রশ্নগুলোর উত্তর দিবে-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528511" y="110984"/>
            <a:ext cx="3473451" cy="3394216"/>
            <a:chOff x="5528511" y="76200"/>
            <a:chExt cx="3473451" cy="3733800"/>
          </a:xfrm>
        </p:grpSpPr>
        <p:grpSp>
          <p:nvGrpSpPr>
            <p:cNvPr id="10" name="Group 9"/>
            <p:cNvGrpSpPr/>
            <p:nvPr/>
          </p:nvGrpSpPr>
          <p:grpSpPr>
            <a:xfrm>
              <a:off x="5887333" y="457200"/>
              <a:ext cx="2875667" cy="2954967"/>
              <a:chOff x="5506333" y="914400"/>
              <a:chExt cx="3361425" cy="335280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506333" y="914400"/>
                <a:ext cx="3361425" cy="3352800"/>
                <a:chOff x="5506333" y="914400"/>
                <a:chExt cx="3361425" cy="3352800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5506333" y="914400"/>
                  <a:ext cx="3361425" cy="3352800"/>
                  <a:chOff x="5562600" y="304800"/>
                  <a:chExt cx="3361425" cy="3352800"/>
                </a:xfrm>
              </p:grpSpPr>
              <p:sp>
                <p:nvSpPr>
                  <p:cNvPr id="51" name="Flowchart: Connector 50"/>
                  <p:cNvSpPr/>
                  <p:nvPr/>
                </p:nvSpPr>
                <p:spPr>
                  <a:xfrm>
                    <a:off x="5562600" y="304800"/>
                    <a:ext cx="3361425" cy="3352800"/>
                  </a:xfrm>
                  <a:prstGeom prst="flowChartConnector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Flowchart: Connector 51"/>
                  <p:cNvSpPr/>
                  <p:nvPr/>
                </p:nvSpPr>
                <p:spPr>
                  <a:xfrm>
                    <a:off x="7219668" y="1967345"/>
                    <a:ext cx="45719" cy="45719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7030770" y="2175624"/>
                  <a:ext cx="37060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O</a:t>
                  </a: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5659614" y="914400"/>
                <a:ext cx="3199353" cy="3292442"/>
                <a:chOff x="5659614" y="914400"/>
                <a:chExt cx="3199353" cy="3292442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flipH="1" flipV="1">
                  <a:off x="5659616" y="3276600"/>
                  <a:ext cx="1122184" cy="93024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" name="Group 54"/>
                <p:cNvGrpSpPr/>
                <p:nvPr/>
              </p:nvGrpSpPr>
              <p:grpSpPr>
                <a:xfrm>
                  <a:off x="5659614" y="914400"/>
                  <a:ext cx="3199353" cy="3292442"/>
                  <a:chOff x="5659614" y="914400"/>
                  <a:chExt cx="3199353" cy="3292442"/>
                </a:xfrm>
              </p:grpSpPr>
              <p:cxnSp>
                <p:nvCxnSpPr>
                  <p:cNvPr id="56" name="Straight Connector 55"/>
                  <p:cNvCxnSpPr>
                    <a:stCxn id="51" idx="0"/>
                  </p:cNvCxnSpPr>
                  <p:nvPr/>
                </p:nvCxnSpPr>
                <p:spPr>
                  <a:xfrm flipH="1">
                    <a:off x="5659614" y="914400"/>
                    <a:ext cx="1527432" cy="23622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H="1">
                    <a:off x="6781801" y="2925292"/>
                    <a:ext cx="2077166" cy="128155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>
                    <a:endCxn id="51" idx="0"/>
                  </p:cNvCxnSpPr>
                  <p:nvPr/>
                </p:nvCxnSpPr>
                <p:spPr>
                  <a:xfrm flipH="1" flipV="1">
                    <a:off x="7187046" y="914400"/>
                    <a:ext cx="1650394" cy="202540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9" name="Straight Connector 58"/>
              <p:cNvCxnSpPr/>
              <p:nvPr/>
            </p:nvCxnSpPr>
            <p:spPr>
              <a:xfrm flipH="1">
                <a:off x="5659614" y="2925292"/>
                <a:ext cx="3199353" cy="35130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1" idx="0"/>
              </p:cNvCxnSpPr>
              <p:nvPr/>
            </p:nvCxnSpPr>
            <p:spPr>
              <a:xfrm flipH="1">
                <a:off x="6781800" y="914400"/>
                <a:ext cx="405246" cy="329244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5528511" y="76200"/>
              <a:ext cx="3473451" cy="3733800"/>
              <a:chOff x="5242359" y="538140"/>
              <a:chExt cx="3901641" cy="4137060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5242359" y="3276600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163401" y="538140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648662" y="4298940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8837440" y="2987426"/>
                <a:ext cx="306560" cy="37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6200" y="4876800"/>
            <a:ext cx="8925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৩।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যদি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2cm, BC = 5cm, CD = 8cm, AD = 7cm 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2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= 9cm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হলে</a:t>
            </a:r>
            <a:r>
              <a:rPr lang="en-US" sz="2800" dirty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2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মান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।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949C6D-4289-45D8-84FB-BF71337C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1B37-534E-4774-84E9-EE1E4DCA861D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A6A85-0913-42AA-B9D4-56A86CAD3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amin001974@gmail.com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FDF2499-85DD-4F02-AE2D-87CA66E1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33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03913" y="2057400"/>
            <a:ext cx="8006687" cy="256919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১। ক)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লিখ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b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খ)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চি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ত্রের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সাহায্যে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বর্ণনা</a:t>
            </a:r>
            <a:b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অঙ্কনের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বিবরণ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দাও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b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গ)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40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উপপাদ্যটি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প্রমাণ কর ।</a:t>
            </a:r>
            <a:r>
              <a:rPr lang="bn-BD" sz="4000" dirty="0">
                <a:solidFill>
                  <a:schemeClr val="tx1"/>
                </a:solidFill>
                <a:latin typeface="SutonnyOMJ" panose="01010600010101010101" pitchFamily="2" charset="0"/>
                <a:ea typeface="NikoshBAN" pitchFamily="2" charset="0"/>
                <a:cs typeface="SutonnyOMJ" panose="01010600010101010101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19200" y="838200"/>
            <a:ext cx="6248400" cy="990599"/>
          </a:xfrm>
        </p:spPr>
        <p:txBody>
          <a:bodyPr>
            <a:noAutofit/>
          </a:bodyPr>
          <a:lstStyle/>
          <a:p>
            <a:pPr eaLnBrk="1" hangingPunct="1"/>
            <a:r>
              <a:rPr lang="bn-BD" sz="6000" b="1" u="sng" dirty="0">
                <a:solidFill>
                  <a:schemeClr val="tx1"/>
                </a:solidFill>
                <a:latin typeface="SutonnyOMJ" panose="01010600010101010101" pitchFamily="2" charset="0"/>
                <a:ea typeface="NikoshBAN" pitchFamily="2" charset="0"/>
                <a:cs typeface="SutonnyOMJ" panose="01010600010101010101" pitchFamily="2" charset="0"/>
              </a:rPr>
              <a:t>বাড়ির কাজ</a:t>
            </a:r>
            <a:endParaRPr lang="en-US" sz="6000" b="1" u="sng" dirty="0">
              <a:solidFill>
                <a:schemeClr val="tx1"/>
              </a:solidFill>
              <a:latin typeface="SutonnyOMJ" panose="01010600010101010101" pitchFamily="2" charset="0"/>
              <a:ea typeface="NikoshBAN" pitchFamily="2" charset="0"/>
              <a:cs typeface="SutonnyOMJ" panose="01010600010101010101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97ECE-6919-436E-8106-7F1164C7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354-C27E-4276-905F-BF27D91DD154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30A02-1261-434B-8D6F-7ECFCA5C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3F5A2-22CD-4E3B-9486-475D5EF4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199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44000" cy="36009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SG" sz="96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মোঃ</a:t>
            </a:r>
            <a:r>
              <a:rPr lang="en-SG" sz="9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SG" sz="96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আমিনুল</a:t>
            </a:r>
            <a:r>
              <a:rPr lang="en-SG" sz="9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SG" sz="9600" dirty="0" err="1">
                <a:latin typeface="SutonnyMJ" pitchFamily="2" charset="0"/>
              </a:rPr>
              <a:t>Bmjvg</a:t>
            </a:r>
            <a:endParaRPr lang="en-SG" sz="9600" dirty="0">
              <a:latin typeface="SutonnyMJ" pitchFamily="2" charset="0"/>
            </a:endParaRPr>
          </a:p>
          <a:p>
            <a:r>
              <a:rPr lang="en-SG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সিনিয়র</a:t>
            </a:r>
            <a:r>
              <a:rPr lang="en-SG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SG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SG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r>
              <a:rPr lang="en-SG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চাঁদপুর</a:t>
            </a:r>
            <a:r>
              <a:rPr lang="en-SG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SG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আহমাদিয়া</a:t>
            </a:r>
            <a:r>
              <a:rPr lang="en-SG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SG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ফাযিল</a:t>
            </a:r>
            <a:r>
              <a:rPr lang="en-SG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SG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মাদ্রাসা</a:t>
            </a:r>
            <a:endParaRPr lang="en-SG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SG" sz="3600">
                <a:latin typeface="SutonnyOMJ" panose="01010600010101010101" pitchFamily="2" charset="0"/>
                <a:cs typeface="SutonnyOMJ" panose="01010600010101010101" pitchFamily="2" charset="0"/>
              </a:rPr>
              <a:t>ই-মেইল</a:t>
            </a:r>
            <a:r>
              <a:rPr lang="en-SG" sz="3600">
                <a:latin typeface="SutonnyMJ" pitchFamily="2" charset="0"/>
              </a:rPr>
              <a:t>-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amin001974</a:t>
            </a:r>
            <a:r>
              <a:rPr lang="en-SG" sz="3600" dirty="0">
                <a:latin typeface="Times New Roman" pitchFamily="18" charset="0"/>
                <a:cs typeface="Times New Roman" pitchFamily="18" charset="0"/>
              </a:rPr>
              <a:t>@gmail.com</a:t>
            </a:r>
            <a:endParaRPr lang="en-SG" sz="3600" dirty="0">
              <a:latin typeface="SutonnyMJ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310F58-F443-474F-B1CE-03601E10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EC9E-E95C-4B94-97E1-CC43740E514D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274F0-2854-4384-81D4-F3623AE7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714A6-854D-433C-892B-1DDB5F8A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724400"/>
            <a:ext cx="3048000" cy="1447800"/>
          </a:xfrm>
        </p:spPr>
        <p:txBody>
          <a:bodyPr>
            <a:noAutofit/>
          </a:bodyPr>
          <a:lstStyle/>
          <a:p>
            <a:r>
              <a:rPr lang="bn-BD" sz="80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80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3C4B-4CA0-4A0C-A003-3166C765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3548-A70B-47DD-A757-4B24BFB0536C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6441E-C232-40CD-B21A-66D9BEA2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6D060-1764-4B19-AEE0-945927E0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C4FF77-69C9-4C20-9C47-972CA8F75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3090"/>
            <a:ext cx="6400800" cy="469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37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A6BE56-6B3E-425D-8044-C58FD0C0D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6524"/>
            <a:ext cx="9144000" cy="595947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</a:pPr>
            <a:r>
              <a:rPr lang="en-US" sz="3600" dirty="0"/>
              <a:t>             </a:t>
            </a:r>
            <a:r>
              <a:rPr lang="bn-BD" sz="4900" b="1" dirty="0">
                <a:latin typeface="SutonnyOMJ" pitchFamily="2" charset="0"/>
                <a:cs typeface="SutonnyOMJ" pitchFamily="2" charset="0"/>
              </a:rPr>
              <a:t>বিষয় </a:t>
            </a:r>
            <a:r>
              <a:rPr lang="bn-BD" sz="4900" dirty="0">
                <a:latin typeface="SutonnyOMJ" pitchFamily="2" charset="0"/>
                <a:cs typeface="SutonnyOMJ" pitchFamily="2" charset="0"/>
              </a:rPr>
              <a:t>:- উচ্চতর গণিত</a:t>
            </a:r>
            <a:r>
              <a:rPr lang="en-US" sz="4900" dirty="0">
                <a:latin typeface="SutonnyOMJ" pitchFamily="2" charset="0"/>
                <a:cs typeface="SutonnyOMJ" pitchFamily="2" charset="0"/>
              </a:rPr>
              <a:t> </a:t>
            </a:r>
            <a:br>
              <a:rPr lang="en-US" sz="4900" dirty="0">
                <a:latin typeface="SutonnyOMJ" pitchFamily="2" charset="0"/>
                <a:cs typeface="SutonnyOMJ" pitchFamily="2" charset="0"/>
              </a:rPr>
            </a:br>
            <a:r>
              <a:rPr lang="en-US" sz="4900" dirty="0">
                <a:latin typeface="SutonnyOMJ" pitchFamily="2" charset="0"/>
                <a:cs typeface="SutonnyOMJ" pitchFamily="2" charset="0"/>
              </a:rPr>
              <a:t>        </a:t>
            </a:r>
            <a:r>
              <a:rPr lang="bn-BD" sz="4900" b="1" dirty="0">
                <a:latin typeface="SutonnyOMJ" pitchFamily="2" charset="0"/>
                <a:cs typeface="SutonnyOMJ" pitchFamily="2" charset="0"/>
              </a:rPr>
              <a:t>শ্রেণী</a:t>
            </a:r>
            <a:r>
              <a:rPr lang="bn-BD" sz="4900" dirty="0">
                <a:latin typeface="SutonnyOMJ" pitchFamily="2" charset="0"/>
                <a:cs typeface="SutonnyOMJ" pitchFamily="2" charset="0"/>
              </a:rPr>
              <a:t> :- নবম </a:t>
            </a:r>
            <a:br>
              <a:rPr lang="bn-BD" sz="4900" dirty="0">
                <a:latin typeface="SutonnyOMJ" pitchFamily="2" charset="0"/>
                <a:cs typeface="SutonnyOMJ" pitchFamily="2" charset="0"/>
              </a:rPr>
            </a:br>
            <a:r>
              <a:rPr lang="bn-BD" sz="4900" b="1" dirty="0">
                <a:latin typeface="SutonnyOMJ" pitchFamily="2" charset="0"/>
                <a:cs typeface="SutonnyOMJ" pitchFamily="2" charset="0"/>
              </a:rPr>
              <a:t>সাধারণ পাঠ </a:t>
            </a:r>
            <a:r>
              <a:rPr lang="bn-BD" sz="4900" dirty="0">
                <a:latin typeface="SutonnyOMJ" pitchFamily="2" charset="0"/>
                <a:cs typeface="SutonnyOMJ" pitchFamily="2" charset="0"/>
              </a:rPr>
              <a:t>:- জ্যামিতি   </a:t>
            </a:r>
            <a:br>
              <a:rPr lang="bn-BD" sz="4900" dirty="0">
                <a:latin typeface="SutonnyOMJ" pitchFamily="2" charset="0"/>
                <a:cs typeface="SutonnyOMJ" pitchFamily="2" charset="0"/>
              </a:rPr>
            </a:br>
            <a:r>
              <a:rPr lang="en-US" sz="49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4900" b="1" dirty="0">
                <a:latin typeface="SutonnyOMJ" pitchFamily="2" charset="0"/>
                <a:cs typeface="SutonnyOMJ" pitchFamily="2" charset="0"/>
              </a:rPr>
              <a:t>বিশেষ পাঠ </a:t>
            </a:r>
            <a:r>
              <a:rPr lang="bn-BD" sz="4900" dirty="0">
                <a:latin typeface="SutonnyOMJ" pitchFamily="2" charset="0"/>
                <a:cs typeface="SutonnyOMJ" pitchFamily="2" charset="0"/>
              </a:rPr>
              <a:t>:- </a:t>
            </a:r>
            <a:r>
              <a:rPr lang="en-US" sz="4900" dirty="0">
                <a:latin typeface="SutonnyOMJ" pitchFamily="2" charset="0"/>
                <a:cs typeface="SutonnyOMJ" pitchFamily="2" charset="0"/>
              </a:rPr>
              <a:t>টলেমির </a:t>
            </a:r>
            <a:r>
              <a:rPr lang="en-US" sz="4900" dirty="0" err="1">
                <a:latin typeface="SutonnyOMJ" pitchFamily="2" charset="0"/>
                <a:cs typeface="SutonnyOMJ" pitchFamily="2" charset="0"/>
              </a:rPr>
              <a:t>উপপাদ্য</a:t>
            </a:r>
            <a:br>
              <a:rPr lang="bn-BD" sz="4900" dirty="0">
                <a:latin typeface="SutonnyOMJ" pitchFamily="2" charset="0"/>
                <a:cs typeface="SutonnyOMJ" pitchFamily="2" charset="0"/>
              </a:rPr>
            </a:br>
            <a:r>
              <a:rPr lang="en-US" sz="4900" dirty="0">
                <a:latin typeface="SutonnyOMJ" pitchFamily="2" charset="0"/>
                <a:cs typeface="SutonnyOMJ" pitchFamily="2" charset="0"/>
              </a:rPr>
              <a:t>        </a:t>
            </a:r>
            <a:r>
              <a:rPr lang="bn-BD" sz="4900" b="1" dirty="0">
                <a:latin typeface="SutonnyOMJ" pitchFamily="2" charset="0"/>
                <a:cs typeface="SutonnyOMJ" pitchFamily="2" charset="0"/>
              </a:rPr>
              <a:t>সময়</a:t>
            </a:r>
            <a:r>
              <a:rPr lang="bn-BD" sz="4900" dirty="0">
                <a:latin typeface="SutonnyOMJ" pitchFamily="2" charset="0"/>
                <a:cs typeface="SutonnyOMJ" pitchFamily="2" charset="0"/>
              </a:rPr>
              <a:t> :-  </a:t>
            </a:r>
            <a:r>
              <a:rPr lang="en-US" sz="4900" dirty="0">
                <a:latin typeface="SutonnyOMJ" pitchFamily="2" charset="0"/>
                <a:cs typeface="SutonnyOMJ" pitchFamily="2" charset="0"/>
              </a:rPr>
              <a:t>৪৫</a:t>
            </a:r>
            <a:r>
              <a:rPr lang="bn-BD" sz="4900" dirty="0">
                <a:latin typeface="SutonnyOMJ" pitchFamily="2" charset="0"/>
                <a:cs typeface="SutonnyOMJ" pitchFamily="2" charset="0"/>
              </a:rPr>
              <a:t> মিনিট </a:t>
            </a:r>
            <a:br>
              <a:rPr lang="en-US" sz="4900" dirty="0">
                <a:latin typeface="SutonnyOMJ" pitchFamily="2" charset="0"/>
                <a:cs typeface="SutonnyOMJ" pitchFamily="2" charset="0"/>
              </a:rPr>
            </a:br>
            <a:br>
              <a:rPr lang="en-US" sz="4900" dirty="0">
                <a:latin typeface="SutonnyOMJ" pitchFamily="2" charset="0"/>
                <a:cs typeface="SutonnyOMJ" pitchFamily="2" charset="0"/>
              </a:rPr>
            </a:br>
            <a:br>
              <a:rPr lang="bn-BD" sz="4900" dirty="0">
                <a:latin typeface="SutonnyOMJ" pitchFamily="2" charset="0"/>
                <a:cs typeface="SutonnyOMJ" pitchFamily="2" charset="0"/>
              </a:rPr>
            </a:br>
            <a:r>
              <a:rPr lang="en-US" sz="4900" dirty="0">
                <a:latin typeface="SutonnyOMJ" pitchFamily="2" charset="0"/>
                <a:cs typeface="SutonnyOMJ" pitchFamily="2" charset="0"/>
              </a:rPr>
              <a:t>      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CB935-D882-494D-A961-56FEBB71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59053" y="6340475"/>
            <a:ext cx="2057400" cy="365125"/>
          </a:xfrm>
        </p:spPr>
        <p:txBody>
          <a:bodyPr/>
          <a:lstStyle/>
          <a:p>
            <a:fld id="{C18D9FEF-BF87-4965-A507-645B9DBE3E23}" type="datetime2">
              <a:rPr lang="en-US" sz="1100" b="1" smtClean="0"/>
              <a:t>Saturday, June 22, 2019</a:t>
            </a:fld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7BBD9-59CC-4E05-8F87-C9C0344A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331" y="6264275"/>
            <a:ext cx="5004665" cy="365125"/>
          </a:xfrm>
        </p:spPr>
        <p:txBody>
          <a:bodyPr/>
          <a:lstStyle/>
          <a:p>
            <a:r>
              <a:rPr lang="en-US" sz="1050" b="1" dirty="0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D0F83-9F30-46DF-B7DD-9CB074F4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509" y="6340475"/>
            <a:ext cx="57316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1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7010400" y="3553492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Shonar Bangla" pitchFamily="34" charset="0"/>
                <a:cs typeface="Shonar Bangla" pitchFamily="34" charset="0"/>
              </a:rPr>
              <a:t>বাস্তব উপকরণ হিসেবে  </a:t>
            </a:r>
            <a:r>
              <a:rPr lang="en-US" sz="2400" dirty="0" err="1">
                <a:latin typeface="Shonar Bangla" pitchFamily="34" charset="0"/>
                <a:cs typeface="Shonar Bangla" pitchFamily="34" charset="0"/>
              </a:rPr>
              <a:t>বৃত্ত</a:t>
            </a:r>
            <a:r>
              <a:rPr lang="en-US" sz="2400" dirty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bn-BD" sz="2400" dirty="0">
                <a:latin typeface="Shonar Bangla" pitchFamily="34" charset="0"/>
                <a:cs typeface="Shonar Bangla" pitchFamily="34" charset="0"/>
              </a:rPr>
              <a:t>আয়তাকার</a:t>
            </a:r>
            <a:r>
              <a:rPr lang="en-US" sz="2400" dirty="0" err="1">
                <a:latin typeface="Shonar Bangla" pitchFamily="34" charset="0"/>
                <a:cs typeface="Shonar Bangla" pitchFamily="34" charset="0"/>
              </a:rPr>
              <a:t>ক্ষেত্র</a:t>
            </a: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2400" dirty="0">
                <a:latin typeface="Shonar Bangla" pitchFamily="34" charset="0"/>
                <a:cs typeface="Shonar Bangla" pitchFamily="34" charset="0"/>
              </a:rPr>
              <a:t>ব্যবহার করব ।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9688" y="1371600"/>
            <a:ext cx="263929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94021" y="784859"/>
            <a:ext cx="3361425" cy="3352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362200" y="2438400"/>
            <a:ext cx="324733" cy="381000"/>
            <a:chOff x="2362200" y="2438400"/>
            <a:chExt cx="324733" cy="381000"/>
          </a:xfrm>
        </p:grpSpPr>
        <p:sp>
          <p:nvSpPr>
            <p:cNvPr id="12" name="Flowchart: Connector 11"/>
            <p:cNvSpPr/>
            <p:nvPr/>
          </p:nvSpPr>
          <p:spPr>
            <a:xfrm>
              <a:off x="2366512" y="2438400"/>
              <a:ext cx="45719" cy="45719"/>
            </a:xfrm>
            <a:prstGeom prst="flowChartConnector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62200" y="2450068"/>
              <a:ext cx="324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7321" y="589033"/>
            <a:ext cx="4161525" cy="3209299"/>
            <a:chOff x="527321" y="589033"/>
            <a:chExt cx="4161525" cy="3209299"/>
          </a:xfrm>
        </p:grpSpPr>
        <p:sp>
          <p:nvSpPr>
            <p:cNvPr id="15" name="TextBox 14"/>
            <p:cNvSpPr txBox="1"/>
            <p:nvPr/>
          </p:nvSpPr>
          <p:spPr>
            <a:xfrm>
              <a:off x="1295400" y="58903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7321" y="3429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55446" y="268322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56396" y="1041495"/>
            <a:ext cx="3366652" cy="2742830"/>
            <a:chOff x="5356396" y="1041495"/>
            <a:chExt cx="3366652" cy="2742830"/>
          </a:xfrm>
        </p:grpSpPr>
        <p:sp>
          <p:nvSpPr>
            <p:cNvPr id="19" name="TextBox 18"/>
            <p:cNvSpPr txBox="1"/>
            <p:nvPr/>
          </p:nvSpPr>
          <p:spPr>
            <a:xfrm>
              <a:off x="5396345" y="104149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48978" y="341499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56396" y="341499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18248" y="114303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95400" y="4492171"/>
            <a:ext cx="181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বৃত্ত</a:t>
            </a:r>
            <a:endParaRPr lang="en-US" sz="7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4492170"/>
            <a:ext cx="3287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</a:t>
            </a:r>
            <a:endParaRPr lang="en-US" sz="7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11A1-F4BA-438E-A90C-2AC229B68608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CF51CA-BB8D-46CE-9471-DE579CE8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AD11228-F356-4C5B-8200-96A1BE54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8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  <p:bldP spid="11" grpId="0" animBg="1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5067" y="1521522"/>
            <a:ext cx="263929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067488" y="1560348"/>
            <a:ext cx="2639290" cy="2057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7488" y="1566156"/>
            <a:ext cx="2639290" cy="2057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356396" y="1195861"/>
            <a:ext cx="3366652" cy="2742830"/>
            <a:chOff x="5356396" y="1041495"/>
            <a:chExt cx="3366652" cy="2742830"/>
          </a:xfrm>
        </p:grpSpPr>
        <p:sp>
          <p:nvSpPr>
            <p:cNvPr id="35" name="TextBox 34"/>
            <p:cNvSpPr txBox="1"/>
            <p:nvPr/>
          </p:nvSpPr>
          <p:spPr>
            <a:xfrm>
              <a:off x="5396345" y="104149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348978" y="341499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56396" y="341499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18248" y="114303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0087" y="881742"/>
            <a:ext cx="3441089" cy="3352800"/>
            <a:chOff x="902311" y="342900"/>
            <a:chExt cx="3441089" cy="3352800"/>
          </a:xfrm>
        </p:grpSpPr>
        <p:sp>
          <p:nvSpPr>
            <p:cNvPr id="20" name="Rectangle 19"/>
            <p:cNvSpPr/>
            <p:nvPr/>
          </p:nvSpPr>
          <p:spPr>
            <a:xfrm>
              <a:off x="1299712" y="1025929"/>
              <a:ext cx="263929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902311" y="673329"/>
              <a:ext cx="3441089" cy="2779332"/>
              <a:chOff x="902311" y="673329"/>
              <a:chExt cx="3441089" cy="27793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902311" y="3051464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929107" y="673329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944228" y="3083329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972795" y="688460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908359" y="342900"/>
              <a:ext cx="3361425" cy="3352800"/>
              <a:chOff x="5562600" y="304800"/>
              <a:chExt cx="3361425" cy="33528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5562600" y="304800"/>
                <a:ext cx="3361425" cy="3352800"/>
                <a:chOff x="5562600" y="304800"/>
                <a:chExt cx="3361425" cy="3352800"/>
              </a:xfrm>
            </p:grpSpPr>
            <p:sp>
              <p:nvSpPr>
                <p:cNvPr id="42" name="Flowchart: Connector 41"/>
                <p:cNvSpPr/>
                <p:nvPr/>
              </p:nvSpPr>
              <p:spPr>
                <a:xfrm>
                  <a:off x="5562600" y="304800"/>
                  <a:ext cx="3361425" cy="33528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lowchart: Connector 42"/>
                <p:cNvSpPr/>
                <p:nvPr/>
              </p:nvSpPr>
              <p:spPr>
                <a:xfrm>
                  <a:off x="7290261" y="1995055"/>
                  <a:ext cx="45719" cy="45719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7368034" y="1860664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40927" y="897777"/>
            <a:ext cx="3361425" cy="3352800"/>
            <a:chOff x="5562600" y="304800"/>
            <a:chExt cx="3361425" cy="3352800"/>
          </a:xfrm>
        </p:grpSpPr>
        <p:grpSp>
          <p:nvGrpSpPr>
            <p:cNvPr id="45" name="Group 44"/>
            <p:cNvGrpSpPr/>
            <p:nvPr/>
          </p:nvGrpSpPr>
          <p:grpSpPr>
            <a:xfrm>
              <a:off x="5562600" y="304800"/>
              <a:ext cx="3361425" cy="3352800"/>
              <a:chOff x="5562600" y="304800"/>
              <a:chExt cx="3361425" cy="3352800"/>
            </a:xfrm>
          </p:grpSpPr>
          <p:sp>
            <p:nvSpPr>
              <p:cNvPr id="47" name="Flowchart: Connector 46"/>
              <p:cNvSpPr/>
              <p:nvPr/>
            </p:nvSpPr>
            <p:spPr>
              <a:xfrm>
                <a:off x="5562600" y="304800"/>
                <a:ext cx="3361425" cy="33528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Connector 47"/>
              <p:cNvSpPr/>
              <p:nvPr/>
            </p:nvSpPr>
            <p:spPr>
              <a:xfrm>
                <a:off x="7290261" y="1995055"/>
                <a:ext cx="45719" cy="45719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7315200" y="1992868"/>
              <a:ext cx="370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591694" y="4624706"/>
            <a:ext cx="3482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বৃত্তে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অন্তর্লিখিত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</a:t>
            </a:r>
            <a:endParaRPr lang="en-US" sz="2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57" y="4470817"/>
            <a:ext cx="5029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কর্ণদ্বয়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বিপরীত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বাহুদ্বয়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7558B7-6EB5-4351-8BD6-66CAF552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C73E-976C-47FC-8EF1-64B5193E0A5F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A05761-33F1-41DB-8251-62F76181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182B99-4CA0-40BD-B418-A7D0F103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91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1555"/>
            <a:ext cx="8180763" cy="3853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889" y="4095521"/>
            <a:ext cx="60928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বৃত্তে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অন্তর্লিখিত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কর্ণদ্বয়ের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অন্তর্গত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আয়তক্ষেত্র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হবে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? </a:t>
            </a:r>
          </a:p>
          <a:p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ঐ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বিপরীত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বাহুদ্বয়ের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অন্তর্গত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আয়তক্ষেত্রের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সমষ্টি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হবে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47759" y="4796085"/>
            <a:ext cx="328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AC . BD 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. CD + BC . AD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1828FF-3B49-4B51-9B1F-F4469CA8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F62F-6283-48BD-AB52-A7B0FEF567FF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FB96A-281F-4C1D-99E8-EDE64040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0142E-E8D5-4FA2-A7CF-8F9FCBBE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3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79618" y="2170850"/>
            <a:ext cx="51513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বৃত্তে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অন্তর্লিখিত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কর্ণদ্বয়ের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অন্তর্গত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আয়তক্ষেত্র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. BD 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)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ঐ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বিপরীত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বাহুদ্বয়ের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অন্তর্গত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আয়তক্ষেত্রের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সমষ্টি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. CD 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. AD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)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সমান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, - এ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সম্পর্কিত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কোন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10200" y="634752"/>
            <a:ext cx="3441089" cy="3352800"/>
            <a:chOff x="902311" y="342900"/>
            <a:chExt cx="3441089" cy="3352800"/>
          </a:xfrm>
        </p:grpSpPr>
        <p:sp>
          <p:nvSpPr>
            <p:cNvPr id="6" name="Rectangle 5"/>
            <p:cNvSpPr/>
            <p:nvPr/>
          </p:nvSpPr>
          <p:spPr>
            <a:xfrm>
              <a:off x="1299712" y="1025929"/>
              <a:ext cx="263929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1323110" y="990600"/>
              <a:ext cx="2639290" cy="2057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04938" y="1030083"/>
              <a:ext cx="2639290" cy="2057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902311" y="673329"/>
              <a:ext cx="3441089" cy="2779332"/>
              <a:chOff x="902311" y="673329"/>
              <a:chExt cx="3441089" cy="27793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902311" y="3051464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29107" y="673329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44228" y="3083329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72795" y="688460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08359" y="342900"/>
              <a:ext cx="3361425" cy="3352800"/>
              <a:chOff x="5562600" y="304800"/>
              <a:chExt cx="3361425" cy="335280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562600" y="304800"/>
                <a:ext cx="3361425" cy="3352800"/>
                <a:chOff x="5562600" y="304800"/>
                <a:chExt cx="3361425" cy="3352800"/>
              </a:xfrm>
            </p:grpSpPr>
            <p:sp>
              <p:nvSpPr>
                <p:cNvPr id="17" name="Flowchart: Connector 16"/>
                <p:cNvSpPr/>
                <p:nvPr/>
              </p:nvSpPr>
              <p:spPr>
                <a:xfrm>
                  <a:off x="5562600" y="304800"/>
                  <a:ext cx="3361425" cy="33528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lowchart: Connector 18"/>
                <p:cNvSpPr/>
                <p:nvPr/>
              </p:nvSpPr>
              <p:spPr>
                <a:xfrm>
                  <a:off x="7290261" y="1995055"/>
                  <a:ext cx="45719" cy="45719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7368034" y="1860664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0" y="92212"/>
            <a:ext cx="502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কর্ণদ্বয়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চতুর্ভূজের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বিপরীত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বাহুদ্বয়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81883-E5DF-4BC0-995F-37905614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435D-C518-453C-A76E-E270065E4060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4162B-C992-48FE-8937-24BBA02F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04A21D3-E5C1-44E0-8FAE-697597176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80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666BD-31A8-4EF3-9A8A-FAA50A5F3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392A-9F8A-45A9-9768-2165A5DF96A3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A6196-DAFE-4885-93B6-C57AD915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45DC1D-43B9-41A5-8FAF-680D0284D9B0}"/>
              </a:ext>
            </a:extLst>
          </p:cNvPr>
          <p:cNvSpPr txBox="1"/>
          <p:nvPr/>
        </p:nvSpPr>
        <p:spPr>
          <a:xfrm>
            <a:off x="76200" y="22098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9600" u="sng" dirty="0">
                <a:latin typeface="SutonnyOMJ" panose="01010600010101010101" pitchFamily="2" charset="0"/>
                <a:cs typeface="SutonnyOMJ" panose="01010600010101010101" pitchFamily="2" charset="0"/>
              </a:rPr>
              <a:t>টলেমির </a:t>
            </a:r>
            <a:r>
              <a:rPr lang="en-US" sz="96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উপপাদ্য</a:t>
            </a:r>
            <a:endParaRPr lang="en-US" sz="44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3930C-8597-4A7D-8AE7-16667969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</p:spTree>
    <p:extLst>
      <p:ext uri="{BB962C8B-B14F-4D97-AF65-F5344CB8AC3E}">
        <p14:creationId xmlns:p14="http://schemas.microsoft.com/office/powerpoint/2010/main" val="15769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33600" y="5257800"/>
            <a:ext cx="34671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ছবি</a:t>
            </a:r>
            <a:r>
              <a:rPr lang="en-US" sz="4000" dirty="0"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en-US" sz="4000" dirty="0" err="1">
                <a:latin typeface="SutonnyOMJ" panose="01010600010101010101" pitchFamily="2" charset="0"/>
                <a:cs typeface="SutonnyOMJ" panose="01010600010101010101" pitchFamily="2" charset="0"/>
              </a:rPr>
              <a:t>টলেমি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49780"/>
            <a:ext cx="3124200" cy="3749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33400"/>
            <a:ext cx="2667000" cy="381399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285B1-70C6-4D3A-A48C-5BA76637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0294-C013-4AA0-B87E-7B04D15F2CCA}" type="datetime2">
              <a:rPr lang="en-US" smtClean="0"/>
              <a:t>Saturday, June 22,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F48DE-A967-4802-994B-01252E8D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3E61C-6BDA-4C45-9AC1-FF91437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1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1261</TotalTime>
  <Words>909</Words>
  <Application>Microsoft Office PowerPoint</Application>
  <PresentationFormat>On-screen Show (4:3)</PresentationFormat>
  <Paragraphs>205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Calibri</vt:lpstr>
      <vt:lpstr>Calibri Light</vt:lpstr>
      <vt:lpstr>Cambria Math</vt:lpstr>
      <vt:lpstr>Shonar Bangla</vt:lpstr>
      <vt:lpstr>SutonnyMJ</vt:lpstr>
      <vt:lpstr>SutonnyOMJ</vt:lpstr>
      <vt:lpstr>Times New Roman</vt:lpstr>
      <vt:lpstr>Wingdings</vt:lpstr>
      <vt:lpstr>Retrospect</vt:lpstr>
      <vt:lpstr>PowerPoint Presentation</vt:lpstr>
      <vt:lpstr>PowerPoint Presentation</vt:lpstr>
      <vt:lpstr>             বিষয় :- উচ্চতর গণিত          শ্রেণী :- নবম  সাধারণ পাঠ :- জ্যামিতি     বিশেষ পাঠ :- টলেমির উপপাদ্য         সময় :-  ৪৫ মিনিট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১। ক) টলেমির উপপাদ্যটি  লিখ ।  খ) টলেমির উপপাদ্যটি চিত্রের সাহায্যে বর্ণনা     করে অঙ্কনের বিবরণ দাও।  গ) টলেমির উপপাদ্যটি প্রমাণ কর ।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BGGHS</dc:creator>
  <cp:lastModifiedBy>amin torab</cp:lastModifiedBy>
  <cp:revision>141</cp:revision>
  <dcterms:created xsi:type="dcterms:W3CDTF">2006-08-16T00:00:00Z</dcterms:created>
  <dcterms:modified xsi:type="dcterms:W3CDTF">2019-06-22T11:19:05Z</dcterms:modified>
</cp:coreProperties>
</file>