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07" r:id="rId3"/>
    <p:sldId id="276" r:id="rId4"/>
    <p:sldId id="283" r:id="rId5"/>
    <p:sldId id="306" r:id="rId6"/>
    <p:sldId id="294" r:id="rId7"/>
    <p:sldId id="295" r:id="rId8"/>
    <p:sldId id="282" r:id="rId9"/>
    <p:sldId id="298" r:id="rId10"/>
    <p:sldId id="260" r:id="rId11"/>
    <p:sldId id="284" r:id="rId12"/>
    <p:sldId id="261" r:id="rId13"/>
    <p:sldId id="286" r:id="rId14"/>
    <p:sldId id="285" r:id="rId15"/>
    <p:sldId id="262" r:id="rId16"/>
    <p:sldId id="288" r:id="rId17"/>
    <p:sldId id="300" r:id="rId18"/>
    <p:sldId id="287" r:id="rId19"/>
    <p:sldId id="289" r:id="rId20"/>
    <p:sldId id="290" r:id="rId21"/>
    <p:sldId id="257" r:id="rId22"/>
    <p:sldId id="302" r:id="rId23"/>
    <p:sldId id="278" r:id="rId24"/>
    <p:sldId id="279" r:id="rId25"/>
    <p:sldId id="301" r:id="rId26"/>
    <p:sldId id="30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89858" autoAdjust="0"/>
  </p:normalViewPr>
  <p:slideViewPr>
    <p:cSldViewPr>
      <p:cViewPr>
        <p:scale>
          <a:sx n="68" d="100"/>
          <a:sy n="68" d="100"/>
        </p:scale>
        <p:origin x="-1458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F9D691-3097-4466-8781-D326C992207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D09957A9-135C-49C5-BCE9-8A10F7345CFA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4800" dirty="0" smtClean="0">
              <a:latin typeface="NikoshBAN" pitchFamily="2" charset="0"/>
              <a:cs typeface="NikoshBAN" pitchFamily="2" charset="0"/>
            </a:rPr>
            <a:t>শীত বস্ত্র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বিতরণের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উপর</a:t>
          </a:r>
          <a:r>
            <a:rPr lang="en-US" sz="4800" smtClean="0">
              <a:latin typeface="NikoshBAN" pitchFamily="2" charset="0"/>
              <a:cs typeface="NikoshBAN" pitchFamily="2" charset="0"/>
            </a:rPr>
            <a:t> </a:t>
          </a:r>
          <a:r>
            <a:rPr lang="bn-BD" sz="4800" smtClean="0">
              <a:latin typeface="NikoshBAN" pitchFamily="2" charset="0"/>
              <a:cs typeface="NikoshBAN" pitchFamily="2" charset="0"/>
            </a:rPr>
            <a:t>একটি </a:t>
          </a:r>
          <a:r>
            <a:rPr lang="bn-BD" sz="4800" dirty="0" smtClean="0">
              <a:latin typeface="NikoshBAN" pitchFamily="2" charset="0"/>
              <a:cs typeface="NikoshBAN" pitchFamily="2" charset="0"/>
            </a:rPr>
            <a:t>প্রতিবেদন তৈরি কর। 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DBCB84A6-660A-481C-92E6-B30B844CCBE1}" type="parTrans" cxnId="{505A5515-2A03-4065-A5AC-056DEC0841B7}">
      <dgm:prSet/>
      <dgm:spPr/>
      <dgm:t>
        <a:bodyPr/>
        <a:lstStyle/>
        <a:p>
          <a:endParaRPr lang="en-US"/>
        </a:p>
      </dgm:t>
    </dgm:pt>
    <dgm:pt modelId="{D23DEE27-DEAD-4544-940D-2F3AC1530DC5}" type="sibTrans" cxnId="{505A5515-2A03-4065-A5AC-056DEC0841B7}">
      <dgm:prSet/>
      <dgm:spPr/>
      <dgm:t>
        <a:bodyPr/>
        <a:lstStyle/>
        <a:p>
          <a:endParaRPr lang="en-US"/>
        </a:p>
      </dgm:t>
    </dgm:pt>
    <dgm:pt modelId="{6F662E97-E5E3-4CEB-B637-15B73671BB93}" type="pres">
      <dgm:prSet presAssocID="{E3F9D691-3097-4466-8781-D326C99220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D99E6A-CCD4-4DE7-98DD-2249D67A5288}" type="pres">
      <dgm:prSet presAssocID="{D09957A9-135C-49C5-BCE9-8A10F7345CFA}" presName="node" presStyleLbl="node1" presStyleIdx="0" presStyleCnt="1" custLinFactNeighborX="1991" custLinFactNeighborY="27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93E6D6-A268-45B2-90D7-9D3945464BF7}" type="presOf" srcId="{E3F9D691-3097-4466-8781-D326C9922073}" destId="{6F662E97-E5E3-4CEB-B637-15B73671BB93}" srcOrd="0" destOrd="0" presId="urn:microsoft.com/office/officeart/2005/8/layout/hList6"/>
    <dgm:cxn modelId="{505A5515-2A03-4065-A5AC-056DEC0841B7}" srcId="{E3F9D691-3097-4466-8781-D326C9922073}" destId="{D09957A9-135C-49C5-BCE9-8A10F7345CFA}" srcOrd="0" destOrd="0" parTransId="{DBCB84A6-660A-481C-92E6-B30B844CCBE1}" sibTransId="{D23DEE27-DEAD-4544-940D-2F3AC1530DC5}"/>
    <dgm:cxn modelId="{182D693C-7AD3-48EB-94E2-C29E305C7448}" type="presOf" srcId="{D09957A9-135C-49C5-BCE9-8A10F7345CFA}" destId="{D9D99E6A-CCD4-4DE7-98DD-2249D67A5288}" srcOrd="0" destOrd="0" presId="urn:microsoft.com/office/officeart/2005/8/layout/hList6"/>
    <dgm:cxn modelId="{578515B6-6CD2-4A11-9580-5186AE6DE8D3}" type="presParOf" srcId="{6F662E97-E5E3-4CEB-B637-15B73671BB93}" destId="{D9D99E6A-CCD4-4DE7-98DD-2249D67A5288}" srcOrd="0" destOrd="0" presId="urn:microsoft.com/office/officeart/2005/8/layout/hList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99E6A-CCD4-4DE7-98DD-2249D67A5288}">
      <dsp:nvSpPr>
        <dsp:cNvPr id="0" name=""/>
        <dsp:cNvSpPr/>
      </dsp:nvSpPr>
      <dsp:spPr>
        <a:xfrm rot="16200000">
          <a:off x="1257299" y="-1257299"/>
          <a:ext cx="4953000" cy="7467600"/>
        </a:xfrm>
        <a:prstGeom prst="flowChartManualOperati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04800" tIns="0" rIns="30480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kern="1200" dirty="0" smtClean="0">
              <a:latin typeface="NikoshBAN" pitchFamily="2" charset="0"/>
              <a:cs typeface="NikoshBAN" pitchFamily="2" charset="0"/>
            </a:rPr>
            <a:t>শীত বস্ত্র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বিতরণের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উপর</a:t>
          </a:r>
          <a:r>
            <a:rPr lang="en-US" sz="4800" kern="1200" smtClean="0">
              <a:latin typeface="NikoshBAN" pitchFamily="2" charset="0"/>
              <a:cs typeface="NikoshBAN" pitchFamily="2" charset="0"/>
            </a:rPr>
            <a:t> </a:t>
          </a:r>
          <a:r>
            <a:rPr lang="bn-BD" sz="4800" kern="1200" smtClean="0">
              <a:latin typeface="NikoshBAN" pitchFamily="2" charset="0"/>
              <a:cs typeface="NikoshBAN" pitchFamily="2" charset="0"/>
            </a:rPr>
            <a:t>একটি </a:t>
          </a:r>
          <a:r>
            <a:rPr lang="bn-BD" sz="4800" kern="1200" dirty="0" smtClean="0">
              <a:latin typeface="NikoshBAN" pitchFamily="2" charset="0"/>
              <a:cs typeface="NikoshBAN" pitchFamily="2" charset="0"/>
            </a:rPr>
            <a:t>প্রতিবেদন তৈরি কর। </a:t>
          </a:r>
          <a:endParaRPr lang="en-US" sz="4800" kern="1200" dirty="0">
            <a:latin typeface="NikoshBAN" pitchFamily="2" charset="0"/>
            <a:cs typeface="NikoshBAN" pitchFamily="2" charset="0"/>
          </a:endParaRPr>
        </a:p>
      </dsp:txBody>
      <dsp:txXfrm rot="5400000">
        <a:off x="-1" y="990601"/>
        <a:ext cx="7467600" cy="297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9A8C4-1C10-4284-A1CA-2A031B259704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F1B17-7772-42F4-ABC0-1A267B5BE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9428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4204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F1B17-7772-42F4-ABC0-1A267B5BEC5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8043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F1B17-7772-42F4-ABC0-1A267B5BEC5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4402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যেকোন  ছবি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দিয়ে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দলগত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কাজ দিতে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F1B17-7772-42F4-ABC0-1A267B5BEC5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6538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F1B17-7772-42F4-ABC0-1A267B5BEC5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2645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F1B17-7772-42F4-ABC0-1A267B5BEC5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8578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F1B17-7772-42F4-ABC0-1A267B5BEC5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1222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F1B17-7772-42F4-ABC0-1A267B5BEC5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02801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F1B17-7772-42F4-ABC0-1A267B5BEC5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95072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89352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6334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 এর মাধ্যমে জন্ম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গ্রন্থ ও অন্যান্য তথ্য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F1B17-7772-42F4-ABC0-1A267B5BEC5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70439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  অন্য উপায়ে বাড়ির কাজ( বাড়ির কাজ অবশ্যই শিক্ষার্থীর চিন্তন শক্তি বিকাশে সহায়ক হতে হবে) দিতে পারেন।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F1B17-7772-42F4-ABC0-1A267B5BEC5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0963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নিজে  আদর্শ পাঠ দিবেন এবং শিক্ষার্থীদের দ্বারা সরব পাঠ  সম্পন্ন করাবেন</a:t>
            </a:r>
            <a:r>
              <a:rPr lang="bn-BD" baseline="0" dirty="0" smtClean="0"/>
              <a:t>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4967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প্রথমে মূল শব্দ আসবে তারপর ছবি 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 আসবে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F1B17-7772-42F4-ABC0-1A267B5BEC5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1006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যেকোন  ছবি দিয়ে জোড়ায় কাজ দিতে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F1B17-7772-42F4-ABC0-1A267B5BEC5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2415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F1B17-7772-42F4-ABC0-1A267B5BEC5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7868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F1B17-7772-42F4-ABC0-1A267B5BEC5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5843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F1B17-7772-42F4-ABC0-1A267B5BEC5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280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F1B17-7772-42F4-ABC0-1A267B5BEC5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7405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11884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788" y="7345090"/>
            <a:ext cx="1750423" cy="1167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187" y="7476487"/>
            <a:ext cx="4619625" cy="210502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000" y="7386566"/>
            <a:ext cx="5080000" cy="288486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000" y="7550250"/>
            <a:ext cx="3810000" cy="28575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800" y="8214600"/>
            <a:ext cx="2438400" cy="18288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000" y="7674000"/>
            <a:ext cx="3810000" cy="38100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625" y="7404900"/>
            <a:ext cx="8286750" cy="46482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025" y="8181150"/>
            <a:ext cx="4933950" cy="36957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788"/>
          <a:stretch/>
        </p:blipFill>
        <p:spPr>
          <a:xfrm>
            <a:off x="990600" y="762000"/>
            <a:ext cx="6934200" cy="472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14600" y="9778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593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70" y="990600"/>
            <a:ext cx="3472965" cy="27405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00" y="4495800"/>
            <a:ext cx="7239000" cy="1905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হে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সূর্য! শীতের সূর্য!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হিমশীতল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সুদীর্ঘ রাত  তোমার প্রতীক্ষায়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আমরা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থাকি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1073372"/>
            <a:ext cx="4064000" cy="2692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39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876800"/>
            <a:ext cx="7620000" cy="1295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এমন প্রতীক্ষা করে থাকে কৃষকের চঞ্চল চোখ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ধানকাটার রোমাঞ্চকর দি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নগুলির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জন্যে।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355" y="699655"/>
            <a:ext cx="3839767" cy="32908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566"/>
          <a:stretch/>
        </p:blipFill>
        <p:spPr>
          <a:xfrm>
            <a:off x="421535" y="685800"/>
            <a:ext cx="4150465" cy="32908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948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2815" y="4953000"/>
            <a:ext cx="5327073" cy="1371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হে সূর্য, তুমি তো জানো,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আমাদের গরম কাপড়ের কত অভাব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!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33400"/>
            <a:ext cx="3918918" cy="40604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r="16945" b="-19656"/>
          <a:stretch/>
        </p:blipFill>
        <p:spPr>
          <a:xfrm>
            <a:off x="228600" y="533400"/>
            <a:ext cx="4419600" cy="48986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161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4291" y="4862945"/>
            <a:ext cx="7010400" cy="1600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সারারাত খড়কুটো জ্বালিয়ে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এক টুকরো কাপড়ে কান ঢেকে,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কত কষ্টে আমরা শীত আটকাই!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524"/>
          <a:stretch/>
        </p:blipFill>
        <p:spPr>
          <a:xfrm>
            <a:off x="457200" y="1219200"/>
            <a:ext cx="3657744" cy="28875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09" y="1219200"/>
            <a:ext cx="3505344" cy="28875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03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932218"/>
            <a:ext cx="7620000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সকালের এক টুকরো রোদ্দুর-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এক টুকরো সোনার চেয়েও মনে হয় দামি।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11" t="4236" r="3103" b="6823"/>
          <a:stretch/>
        </p:blipFill>
        <p:spPr>
          <a:xfrm>
            <a:off x="533400" y="928256"/>
            <a:ext cx="3658845" cy="3066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28256"/>
            <a:ext cx="3709985" cy="31012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191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5029200"/>
            <a:ext cx="5867399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ঘর ছেড়ে আমরা এদিকে ওদিকে যাই-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এক টুকরো রোদ্দুরের  তৃষ্ণায়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3810000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70" t="1402" r="5304" b="6387"/>
          <a:stretch/>
        </p:blipFill>
        <p:spPr>
          <a:xfrm>
            <a:off x="4724400" y="994063"/>
            <a:ext cx="3809999" cy="2971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165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8150" y="5181600"/>
            <a:ext cx="7014250" cy="13542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হে সূর্য!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তুমি আমাদের স্যাঁতসেঁতে ভিজে ঘরে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উত্তাপ আর আলো দিও,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58149" y="394854"/>
            <a:ext cx="5757333" cy="4634346"/>
            <a:chOff x="758149" y="394854"/>
            <a:chExt cx="5757333" cy="463434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8653" r="1" b="28219"/>
            <a:stretch/>
          </p:blipFill>
          <p:spPr>
            <a:xfrm>
              <a:off x="1371597" y="394854"/>
              <a:ext cx="4530435" cy="455814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27273"/>
            <a:stretch/>
          </p:blipFill>
          <p:spPr>
            <a:xfrm>
              <a:off x="758149" y="2673927"/>
              <a:ext cx="5757333" cy="235527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204080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5800" y="228600"/>
            <a:ext cx="7239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 smtClean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Vertical Scroll 16"/>
          <p:cNvSpPr/>
          <p:nvPr/>
        </p:nvSpPr>
        <p:spPr>
          <a:xfrm>
            <a:off x="2286000" y="288388"/>
            <a:ext cx="3467100" cy="615043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1745-6696-4871-8D06-A6B55BBCB281}" type="datetime1">
              <a:rPr lang="en-US" smtClean="0"/>
              <a:pPr/>
              <a:t>1/11/2020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2030133072"/>
              </p:ext>
            </p:extLst>
          </p:nvPr>
        </p:nvGraphicFramePr>
        <p:xfrm>
          <a:off x="689548" y="914400"/>
          <a:ext cx="7467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6546849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531"/>
          <a:stretch/>
        </p:blipFill>
        <p:spPr>
          <a:xfrm>
            <a:off x="1371600" y="289664"/>
            <a:ext cx="6244360" cy="50304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5496792"/>
            <a:ext cx="60960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আর উত্তাপ দিও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রাস্তার ধারের ঐ উলঙ্গ ছেলেটাকে।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364" t="1" r="-1212" b="-24709"/>
          <a:stretch/>
        </p:blipFill>
        <p:spPr>
          <a:xfrm>
            <a:off x="1371600" y="2382982"/>
            <a:ext cx="2632364" cy="3706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95148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5375" y="4800600"/>
            <a:ext cx="4953000" cy="1447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হে সূর্য !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তুমি আমাদের উত্তাপ দিও-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শুনেছি, তুমি এক জ্বলন্ত অগ্নিপিণ্ড,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599207"/>
            <a:ext cx="3200401" cy="3200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091" y="609600"/>
            <a:ext cx="3219983" cy="31900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104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67000" y="2819400"/>
            <a:ext cx="6096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r>
              <a:rPr lang="as-IN" sz="3200" dirty="0" smtClean="0"/>
              <a:t>মোঃ মতিউর রহমান (বিপ্লব)</a:t>
            </a:r>
          </a:p>
          <a:p>
            <a:r>
              <a:rPr lang="as-IN" sz="3200" dirty="0" smtClean="0"/>
              <a:t>সহকারী </a:t>
            </a:r>
            <a:r>
              <a:rPr lang="as-IN" sz="3200" dirty="0" smtClean="0"/>
              <a:t>শিক্ষক</a:t>
            </a:r>
            <a:endParaRPr lang="en-US" sz="3200" dirty="0" smtClean="0"/>
          </a:p>
          <a:p>
            <a:r>
              <a:rPr lang="en-US" sz="3200" dirty="0" err="1" smtClean="0"/>
              <a:t>Adarsha</a:t>
            </a:r>
            <a:r>
              <a:rPr lang="en-US" sz="3200" dirty="0" smtClean="0"/>
              <a:t> </a:t>
            </a:r>
            <a:r>
              <a:rPr lang="en-US" sz="3200" dirty="0" err="1" smtClean="0"/>
              <a:t>Ucho</a:t>
            </a:r>
            <a:r>
              <a:rPr lang="en-US" sz="3200" dirty="0" smtClean="0"/>
              <a:t> </a:t>
            </a:r>
            <a:r>
              <a:rPr lang="en-US" sz="3200" dirty="0" err="1" smtClean="0"/>
              <a:t>Biddaloy</a:t>
            </a:r>
            <a:endParaRPr lang="en-US" sz="3200" dirty="0" smtClean="0"/>
          </a:p>
          <a:p>
            <a:r>
              <a:rPr lang="en-US" sz="3200" dirty="0" smtClean="0"/>
              <a:t>motiur.pil.42@gmail.com</a:t>
            </a:r>
            <a:endParaRPr lang="as-IN" sz="3200" dirty="0" smtClean="0"/>
          </a:p>
          <a:p>
            <a:endParaRPr lang="en-US" sz="3200" dirty="0"/>
          </a:p>
        </p:txBody>
      </p:sp>
      <p:pic>
        <p:nvPicPr>
          <p:cNvPr id="6" name="Picture 5" descr="YR2dwdziu1SptVL0ZWA3CUcHcPRA5vqfJDssjf3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219200"/>
            <a:ext cx="1693963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2265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4759036"/>
            <a:ext cx="5715000" cy="1371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তোমার কাছে উত্তাপ পেয়ে পেয়ে 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একদিন হয়তো  আমরা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হয়তো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প্রত্যেকেই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এক একটা জ্বলন্ত অগ্নিপিণ্ডে পরিণত হব!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4400"/>
            <a:ext cx="3161808" cy="3116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14400"/>
            <a:ext cx="3125466" cy="3116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45311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657600"/>
            <a:ext cx="8077200" cy="20621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তারপর সেই উত্তাপে যখন  পুড়বে আমাদের জড়তা,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তখন হয়তো গরম কাপড়ে ঢেকে দিতে পারবো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রাস্তার ধারের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উলঙ্গ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ছেলেটাকে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43"/>
          <a:stretch/>
        </p:blipFill>
        <p:spPr>
          <a:xfrm>
            <a:off x="685800" y="346525"/>
            <a:ext cx="3416125" cy="2818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1000"/>
            <a:ext cx="3416125" cy="2750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85690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4800600"/>
            <a:ext cx="6248400" cy="152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অকৃপণ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উত্তাপের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প্রার্থী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19380"/>
            <a:ext cx="4038600" cy="3519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646"/>
          <a:stretch/>
        </p:blipFill>
        <p:spPr>
          <a:xfrm rot="5400000">
            <a:off x="5060060" y="552887"/>
            <a:ext cx="3519680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400233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09600" y="1278081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ঘুম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কোন ধরনের গ্রন্থ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2400" y="2116281"/>
            <a:ext cx="3825068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নাটক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95801" y="2130650"/>
            <a:ext cx="4267200" cy="614918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উপন্যাস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152400" y="3070860"/>
            <a:ext cx="3837423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72000" y="3124200"/>
            <a:ext cx="4267200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কাব্য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25190" y="820881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026" y="4267200"/>
            <a:ext cx="8434973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স্যাঁতসেঁতে ঘরের জন্য সূর্যের কাছে  কবি সুকান্তের চাওয়া-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65010" y="4999185"/>
            <a:ext cx="2697390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(ক)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5098366" y="5955160"/>
            <a:ext cx="2697390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(ঘ)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আশ্রয় </a:t>
            </a:r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1163410" y="5929053"/>
            <a:ext cx="2722790" cy="5867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উত্তাপ ও আলো </a:t>
            </a:r>
            <a:endParaRPr lang="en-US" sz="28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5098366" y="4968930"/>
            <a:ext cx="2697390" cy="616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প্রেরণা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18178" y="190500"/>
            <a:ext cx="303959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29718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191829" y="315190"/>
            <a:ext cx="1524000" cy="146858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63410" y="5839650"/>
            <a:ext cx="76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93856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85800" y="304800"/>
            <a:ext cx="7538049" cy="419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2400" dirty="0">
                <a:ea typeface="Times New Roman"/>
                <a:cs typeface="NikoshBAN"/>
              </a:rPr>
              <a:t>‘‘ এসো আজ মুঠি মুঠি মাখি সে আলো</a:t>
            </a:r>
            <a:endParaRPr lang="en-US" sz="2400" dirty="0">
              <a:ea typeface="Times New Roman"/>
              <a:cs typeface="Vrinda"/>
            </a:endParaRPr>
          </a:p>
          <a:p>
            <a:pPr>
              <a:lnSpc>
                <a:spcPct val="115000"/>
              </a:lnSpc>
            </a:pPr>
            <a:r>
              <a:rPr lang="bn-BD" sz="2400" dirty="0">
                <a:ea typeface="Times New Roman"/>
                <a:cs typeface="NikoshBAN"/>
              </a:rPr>
              <a:t> ধুয়ে যাক মুছে যাক মনের কালো</a:t>
            </a:r>
            <a:r>
              <a:rPr lang="bn-BD" sz="2400" dirty="0" smtClean="0">
                <a:ea typeface="Times New Roman"/>
                <a:cs typeface="NikoshBAN"/>
              </a:rPr>
              <a:t>’’</a:t>
            </a:r>
            <a:endParaRPr lang="en-US" sz="2400" dirty="0" smtClean="0">
              <a:ea typeface="Times New Roman"/>
              <a:cs typeface="NikoshBAN"/>
            </a:endParaRPr>
          </a:p>
          <a:p>
            <a:pPr>
              <a:lnSpc>
                <a:spcPct val="115000"/>
              </a:lnSpc>
            </a:pPr>
            <a:r>
              <a:rPr lang="bn-BD" sz="2400" dirty="0">
                <a:latin typeface="NikoshBAN" pitchFamily="2" charset="0"/>
                <a:ea typeface="Times New Roman"/>
                <a:cs typeface="NikoshBAN" pitchFamily="2" charset="0"/>
              </a:rPr>
              <a:t>উদ্দীপকের ভাব  সাদৃশ্যপূর্ণ কবিতার যে চরণে  প্রকাশ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পেয়েছে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তা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হলো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-</a:t>
            </a: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ea typeface="Times New Roman"/>
                <a:cs typeface="NikoshBAN"/>
              </a:rPr>
              <a:t>পৃথিবীর সব নীল রঙ বুঝি/  সেখানে করেছে জড়ো</a:t>
            </a:r>
            <a:endParaRPr lang="en-US" sz="2400" dirty="0">
              <a:ea typeface="Times New Roman"/>
              <a:cs typeface="Vrinda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ea typeface="Times New Roman"/>
                <a:cs typeface="NikoshBAN" pitchFamily="2" charset="0"/>
              </a:rPr>
              <a:t>কঙ্কণে তুলিয়া ছন্দ তান</a:t>
            </a:r>
            <a:endParaRPr lang="en-US" sz="2400" dirty="0">
              <a:latin typeface="NikoshBAN" pitchFamily="2" charset="0"/>
              <a:ea typeface="Times New Roman"/>
              <a:cs typeface="NikoshBAN" pitchFamily="2" charset="0"/>
            </a:endParaRPr>
          </a:p>
          <a:p>
            <a:pPr>
              <a:lnSpc>
                <a:spcPct val="115000"/>
              </a:lnSpc>
            </a:pPr>
            <a:r>
              <a:rPr lang="bn-BD" sz="2400" dirty="0">
                <a:latin typeface="NikoshBAN" pitchFamily="2" charset="0"/>
                <a:ea typeface="Times New Roman"/>
                <a:cs typeface="NikoshBAN" pitchFamily="2" charset="0"/>
              </a:rPr>
              <a:t>      জাগাও মুমূর্ষ ধরা প্রাণ</a:t>
            </a:r>
            <a:endParaRPr lang="en-US" sz="2400" dirty="0">
              <a:latin typeface="NikoshBAN" pitchFamily="2" charset="0"/>
              <a:ea typeface="Times New Roman"/>
              <a:cs typeface="NikoshBAN" pitchFamily="2" charset="0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2400" dirty="0">
                <a:latin typeface="NikoshBAN" pitchFamily="2" charset="0"/>
                <a:ea typeface="Times New Roman"/>
                <a:cs typeface="NikoshBAN" pitchFamily="2" charset="0"/>
              </a:rPr>
              <a:t>তারপর  সেই উত্তাপে যখন পুড়বে আমাদের জড়তা</a:t>
            </a:r>
            <a:endParaRPr lang="en-US" sz="2400" dirty="0">
              <a:latin typeface="NikoshBAN" pitchFamily="2" charset="0"/>
              <a:ea typeface="Times New Roman"/>
              <a:cs typeface="NikoshBAN" pitchFamily="2" charset="0"/>
            </a:endParaRPr>
          </a:p>
          <a:p>
            <a:pPr>
              <a:lnSpc>
                <a:spcPct val="115000"/>
              </a:lnSpc>
            </a:pPr>
            <a:r>
              <a:rPr lang="bn-BD" sz="2400" dirty="0">
                <a:latin typeface="NikoshBAN" pitchFamily="2" charset="0"/>
                <a:ea typeface="Times New Roman"/>
                <a:cs typeface="NikoshBAN" pitchFamily="2" charset="0"/>
              </a:rPr>
              <a:t>     তখন হয়তো গরম কাপড়ে ঢেকে দিতে পারবে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86022" y="4640759"/>
            <a:ext cx="2209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4876800" y="4628271"/>
            <a:ext cx="22098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286022" y="5635079"/>
            <a:ext cx="22098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4876800" y="5486400"/>
            <a:ext cx="22098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315200" y="76200"/>
            <a:ext cx="1524000" cy="146858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0797" y="464075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56641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5" name="Diagram group"/>
          <p:cNvGrpSpPr/>
          <p:nvPr/>
        </p:nvGrpSpPr>
        <p:grpSpPr>
          <a:xfrm>
            <a:off x="2085109" y="2438400"/>
            <a:ext cx="5562600" cy="3855357"/>
            <a:chOff x="3240138" y="-1"/>
            <a:chExt cx="3008262" cy="4617357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6" name="Group 5"/>
            <p:cNvGrpSpPr/>
            <p:nvPr/>
          </p:nvGrpSpPr>
          <p:grpSpPr>
            <a:xfrm>
              <a:off x="3240138" y="-1"/>
              <a:ext cx="3008262" cy="4617357"/>
              <a:chOff x="3240138" y="-1"/>
              <a:chExt cx="3008262" cy="4617357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7" name="Flowchart: Manual Operation 6"/>
              <p:cNvSpPr/>
              <p:nvPr/>
            </p:nvSpPr>
            <p:spPr>
              <a:xfrm rot="16200000">
                <a:off x="2435590" y="804547"/>
                <a:ext cx="4617357" cy="3008262"/>
              </a:xfrm>
              <a:prstGeom prst="flowChartManualOperation">
                <a:avLst/>
              </a:prstGeom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8" name="Flowchart: Manual Operation 4"/>
              <p:cNvSpPr/>
              <p:nvPr/>
            </p:nvSpPr>
            <p:spPr>
              <a:xfrm rot="21600000">
                <a:off x="3240138" y="923470"/>
                <a:ext cx="3008262" cy="277041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84150" tIns="0" rIns="186624" bIns="0" numCol="1" spcCol="1270" anchor="ctr" anchorCtr="0">
                <a:noAutofit/>
              </a:bodyPr>
              <a:lstStyle/>
              <a:p>
                <a:pPr lvl="0" algn="l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900" b="1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900" b="1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900" kern="1200" dirty="0"/>
              </a:p>
            </p:txBody>
          </p:sp>
        </p:grpSp>
      </p:grpSp>
      <p:sp>
        <p:nvSpPr>
          <p:cNvPr id="9" name="Cloud 8"/>
          <p:cNvSpPr/>
          <p:nvPr/>
        </p:nvSpPr>
        <p:spPr>
          <a:xfrm>
            <a:off x="2057400" y="609600"/>
            <a:ext cx="4419600" cy="9906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0" y="2967335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তোমার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আশেপাশে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শীতা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র্ত মানুষের প্রতি সহানুভূতিপূর্ণ মনোভাব সম্পর্কে সর্বোচ্চ দশটি বাক্য লিখে আনবে।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22934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9809" y="457200"/>
            <a:ext cx="5116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60" y="1447800"/>
            <a:ext cx="7250240" cy="49156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708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6172200"/>
            <a:ext cx="1955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6172200"/>
            <a:ext cx="192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3362" y="609600"/>
            <a:ext cx="3717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8302" y="6162902"/>
            <a:ext cx="1024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4295" t="2728" r="4295" b="16464"/>
          <a:stretch/>
        </p:blipFill>
        <p:spPr>
          <a:xfrm>
            <a:off x="1371600" y="1870455"/>
            <a:ext cx="6082145" cy="39669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67000" y="1143000"/>
            <a:ext cx="4267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667000" y="1146517"/>
            <a:ext cx="4267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প্রার্থনা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93963" y="1143000"/>
            <a:ext cx="4267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প্রার্থনা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67000" y="1143000"/>
            <a:ext cx="4267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র্থী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390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304184"/>
            <a:ext cx="594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" algn="ctr">
              <a:spcBef>
                <a:spcPct val="0"/>
              </a:spcBef>
              <a:defRPr/>
            </a:pPr>
            <a:r>
              <a:rPr lang="bn-BD" sz="6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প্রার্থী</a:t>
            </a:r>
            <a:endParaRPr lang="bn-IN" sz="60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54864" algn="r">
              <a:spcBef>
                <a:spcPct val="0"/>
              </a:spcBef>
              <a:defRPr/>
            </a:pPr>
            <a:r>
              <a:rPr lang="bn-IN" sz="4000" b="1" spc="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</a:t>
            </a:r>
            <a:r>
              <a:rPr lang="bn-BD" sz="4000" b="1" spc="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কান্ত ভট্টাচার্য</a:t>
            </a:r>
            <a:endParaRPr lang="en-US" sz="40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81200"/>
            <a:ext cx="5943600" cy="4410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76542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976718" y="174171"/>
            <a:ext cx="3962400" cy="9144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76200" y="1295400"/>
            <a:ext cx="8915400" cy="49530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 marL="623888" indent="-623888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 বাক্য ও অনুচ্ছেদ গঠন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টির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চরণসমূহের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BF57-4D41-4F6C-9BFB-34DA8F78889D}" type="datetime1">
              <a:rPr lang="en-US" smtClean="0"/>
              <a:pPr/>
              <a:t>1/11/2020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71169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276600" y="98028"/>
            <a:ext cx="2743200" cy="81637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কবি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400800" y="228599"/>
            <a:ext cx="2590800" cy="1850217"/>
          </a:xfrm>
          <a:prstGeom prst="wedgeRoundRectCallout">
            <a:avLst>
              <a:gd name="adj1" fmla="val -85633"/>
              <a:gd name="adj2" fmla="val 6086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কাব্যগ্রন্থ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397720" y="1066800"/>
            <a:ext cx="2133598" cy="12257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সুকান্ত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ভট্টাচার্য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715000" y="2405035"/>
            <a:ext cx="2729561" cy="1066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3200" dirty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8600" y="4953000"/>
            <a:ext cx="83820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3200" dirty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715000" y="3733800"/>
            <a:ext cx="29718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IN" sz="3200" dirty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26670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১৯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২৬খ্রিস্টাব্দে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35436" y="398722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কলকাতায়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9481" y="5171182"/>
            <a:ext cx="81221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১৯৪৭ খ্রিস্টাব্দে ১৩ মে মাত্র একুশ বছর বয়সে মারা যান।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07818" y="1066800"/>
            <a:ext cx="2888673" cy="202403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সম্পাদক: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9273" y="3471835"/>
            <a:ext cx="3525766" cy="9971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খ্যাতি: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36576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বামপন্থি- বিপ্লবীকবি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04" t="4849" r="6566" b="6666"/>
          <a:stretch/>
        </p:blipFill>
        <p:spPr>
          <a:xfrm>
            <a:off x="3792682" y="2517728"/>
            <a:ext cx="1711035" cy="18234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53200" y="772665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ছাড়পত্র, ঘুম নেই, পূর্বাভাস, অভিযান, হরতাল,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গীতিগুচ্ছ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695289"/>
            <a:ext cx="28678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দৈনিক পত্রিকা ‘স্বাধীনতা’এর প্রতিষ্ঠাতা সম্পাদক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213508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15" grpId="0" animBg="1"/>
      <p:bldP spid="16" grpId="0" animBg="1"/>
      <p:bldP spid="17" grpId="0" animBg="1"/>
      <p:bldP spid="6" grpId="0"/>
      <p:bldP spid="9" grpId="0"/>
      <p:bldP spid="18" grpId="0"/>
      <p:bldP spid="19" grpId="0" animBg="1"/>
      <p:bldP spid="20" grpId="0" animBg="1"/>
      <p:bldP spid="2" grpId="0"/>
      <p:bldP spid="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Arrow Callout 9"/>
          <p:cNvSpPr/>
          <p:nvPr/>
        </p:nvSpPr>
        <p:spPr>
          <a:xfrm>
            <a:off x="5181600" y="3657600"/>
            <a:ext cx="3276600" cy="266700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09600" y="533400"/>
            <a:ext cx="3200400" cy="251460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G_20140821_001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124200"/>
            <a:ext cx="3810000" cy="3124200"/>
          </a:xfrm>
          <a:prstGeom prst="round2DiagRect">
            <a:avLst/>
          </a:prstGeom>
        </p:spPr>
      </p:pic>
      <p:pic>
        <p:nvPicPr>
          <p:cNvPr id="13" name="Picture 12" descr="IMG_20140821_001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533400"/>
            <a:ext cx="3733800" cy="2800350"/>
          </a:xfrm>
          <a:prstGeom prst="round2Diag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3C8-B923-4EFB-84F6-848AB15372F1}" type="datetime1">
              <a:rPr lang="en-US" smtClean="0"/>
              <a:pPr/>
              <a:t>1/11/2020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89651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48185" y="14478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স্যাঁতসেঁতে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5943600" y="3124200"/>
            <a:ext cx="2895600" cy="1219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তুষারের মতো ঠাণ্ডা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19800" y="1447800"/>
            <a:ext cx="2819400" cy="1219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ভিজে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ভিজে ভাব    যুক্ত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31242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হিমশীতল</a:t>
            </a:r>
            <a:endParaRPr lang="en-US" sz="3200" dirty="0"/>
          </a:p>
        </p:txBody>
      </p:sp>
      <p:sp>
        <p:nvSpPr>
          <p:cNvPr id="10" name="Rounded Rectangle 9"/>
          <p:cNvSpPr/>
          <p:nvPr/>
        </p:nvSpPr>
        <p:spPr>
          <a:xfrm>
            <a:off x="990600" y="228601"/>
            <a:ext cx="7010400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9600" y="49530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অগ্নিপিণ্ড</a:t>
            </a:r>
            <a:endParaRPr lang="en-US" sz="3200" dirty="0"/>
          </a:p>
        </p:txBody>
      </p:sp>
      <p:sp>
        <p:nvSpPr>
          <p:cNvPr id="12" name="Rounded Rectangle 11"/>
          <p:cNvSpPr/>
          <p:nvPr/>
        </p:nvSpPr>
        <p:spPr>
          <a:xfrm>
            <a:off x="6019800" y="4953000"/>
            <a:ext cx="2743200" cy="1219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আগুনের গোলা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928" y="3033248"/>
            <a:ext cx="2497602" cy="16650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030" y="4876800"/>
            <a:ext cx="2476500" cy="1657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030" y="1225794"/>
            <a:ext cx="2476500" cy="1663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71774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Vertical Scroll 3"/>
          <p:cNvSpPr/>
          <p:nvPr/>
        </p:nvSpPr>
        <p:spPr>
          <a:xfrm>
            <a:off x="2362200" y="152400"/>
            <a:ext cx="3581400" cy="685800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5" name="Rectangle 4"/>
          <p:cNvSpPr/>
          <p:nvPr/>
        </p:nvSpPr>
        <p:spPr>
          <a:xfrm>
            <a:off x="185001" y="5760720"/>
            <a:ext cx="8958999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  ছবি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ভালোভাবে দেখে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লেখ।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400"/>
            <a:ext cx="3484071" cy="30207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396" r="10245" b="8191"/>
          <a:stretch/>
        </p:blipFill>
        <p:spPr>
          <a:xfrm>
            <a:off x="4650645" y="1769918"/>
            <a:ext cx="3550231" cy="29272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36939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911</Words>
  <Application>Microsoft Office PowerPoint</Application>
  <PresentationFormat>On-screen Show (4:3)</PresentationFormat>
  <Paragraphs>164</Paragraphs>
  <Slides>26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Sabrina Zerin</dc:creator>
  <cp:lastModifiedBy>Pairul</cp:lastModifiedBy>
  <cp:revision>98</cp:revision>
  <dcterms:created xsi:type="dcterms:W3CDTF">2006-08-16T00:00:00Z</dcterms:created>
  <dcterms:modified xsi:type="dcterms:W3CDTF">2020-01-11T12:45:40Z</dcterms:modified>
</cp:coreProperties>
</file>