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a" ContentType="audio/x-ms-wma"/>
  <Default Extension="m4a" ContentType="audio/mp4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avi" ContentType="video/x-msvideo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72" r:id="rId4"/>
    <p:sldId id="286" r:id="rId5"/>
    <p:sldId id="257" r:id="rId6"/>
    <p:sldId id="258" r:id="rId7"/>
    <p:sldId id="278" r:id="rId8"/>
    <p:sldId id="273" r:id="rId9"/>
    <p:sldId id="282" r:id="rId10"/>
    <p:sldId id="279" r:id="rId11"/>
    <p:sldId id="260" r:id="rId12"/>
    <p:sldId id="262" r:id="rId13"/>
    <p:sldId id="264" r:id="rId14"/>
    <p:sldId id="283" r:id="rId15"/>
    <p:sldId id="287" r:id="rId16"/>
    <p:sldId id="284" r:id="rId17"/>
    <p:sldId id="285" r:id="rId18"/>
    <p:sldId id="291" r:id="rId19"/>
    <p:sldId id="290" r:id="rId20"/>
    <p:sldId id="288" r:id="rId21"/>
    <p:sldId id="266" r:id="rId22"/>
    <p:sldId id="294" r:id="rId23"/>
    <p:sldId id="268" r:id="rId24"/>
    <p:sldId id="265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-34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87C5C-9D4D-42BA-9B2B-B3372E312E9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EE4C0-3B73-48C0-801A-B82E8A871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984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5231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 ভাবে শোনার জন্য স্লাইড শোতে গিয়ে ধীরে ধীরে শব্দের উচ্চারণগুলো শুনব।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210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উচ্চারণগুলো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কোরাস আকারে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4420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079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শিক্ষক অবশ্যই তদারকি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2730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গুলো 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2537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গুলো 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3601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গুলো 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6944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গুলো 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4008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দলীয় কাজ দিয়ে তদারকি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4927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214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ভিডিওটি</a:t>
            </a:r>
            <a:r>
              <a:rPr lang="bn-BD" baseline="0" dirty="0" smtClean="0"/>
              <a:t> দেখিয়ে  ৪ নং স্লাইডে দেয়া প্রশ্ন গুলো শিক্ষার্থীদের জিজ্ঞাসা করবেন / ভিডিওতে প্রদর্শিত পদ্ধতির বিকল্প কোন পদ্ধতিতে প্রতিশোধ নেয়া যায় কিনা। অতঃপর শিক্ষার্থীদের উত্তরের মাধ্যমে অপুর্ব প্রতিশোধ কথাটি বের করে আনবেন এবং পাঠ ঘোষণা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1780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mtClean="0"/>
              <a:t>পুত্রের হত্যাকারীকে, ছেলের</a:t>
            </a:r>
            <a:r>
              <a:rPr lang="bn-BD" baseline="0" smtClean="0"/>
              <a:t> , ইউসুফের পায়ে,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4150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 করে সঠিক উত্তর নির্দেশ করবেন। এই স্লাইডটিতে অ্যাকশন বাটনের ব্যবহার করা হয়েছে। প্রতিটি উত্তরে মাউস ক্লিক করলেই “ আবার চেষ্টা কর/ উত্তর সঠিক হয়েছে” অডিওটি শুনতে পাবেন।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8671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5296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065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ভিডিওটি</a:t>
            </a:r>
            <a:r>
              <a:rPr lang="bn-BD" baseline="0" dirty="0" smtClean="0"/>
              <a:t> দেখিয়ে  ৪ নং স্লাইডে দেয়া প্রশ্ন গুলো শিক্ষার্থীদের জিজ্ঞাসা করবেন / ভিডিওতে প্রদর্শিত পদ্ধতির বিকল্প কোন পদ্ধতিতে প্রতিশোধ নেয়া যায় কিনা। অতঃপর শিক্ষার্থীদের উত্তরের মাধ্যমে অপুর্ব প্রতিশোধ কথাটি বের করে আনবেন এবং পাঠ ঘোষণা করবেন।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28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শিক্ষার্থীদেরকে পাঠ শিরোনাম খাতায় লিখে নিতে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65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দেখানোর পাশাপাশি শিক্ষার্থীদের কবি পরিচিতি পড়তে বলব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695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0085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একক</a:t>
            </a:r>
            <a:r>
              <a:rPr lang="bn-IN" baseline="0" dirty="0" smtClean="0"/>
              <a:t> কাজ দিয়ে শিক্ষার্থীরা তা খাতায় লিখছে কিনা তা তদারকি করলে ভাল হয়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988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মনোযোগ সহকারে  আবৃত্তি শুনতে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8718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মধ্য থেকে ২/৩ জনকে আবৃত্তি করতে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E4C0-3B73-48C0-801A-B82E8A871A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15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0BA-8CC3-4D33-8BE0-4F99C3BA385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4382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769D-7E65-4C05-8B2B-C00713CF19E5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2964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BDAE-0ADF-4AD7-81F5-12C41D39D1D4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686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137D-7D57-49E3-9413-B0D2D959D542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9015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8D41-79A0-49F7-8DB1-F9E3D45D16DE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3434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F09-5651-44E6-A850-7BC06A61E149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613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1646-D906-4F6C-8083-DA171C0978BA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835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5AFE-0C67-4596-BBA0-8F7E6B7EAF8F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286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342" cy="68770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250" y="6264274"/>
            <a:ext cx="1104900" cy="365125"/>
          </a:xfrm>
        </p:spPr>
        <p:txBody>
          <a:bodyPr/>
          <a:lstStyle>
            <a:lvl1pPr>
              <a:defRPr sz="1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7300" y="6218237"/>
            <a:ext cx="546100" cy="365125"/>
          </a:xfrm>
        </p:spPr>
        <p:txBody>
          <a:bodyPr/>
          <a:lstStyle>
            <a:lvl1pPr>
              <a:defRPr sz="1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A62CF77-3020-49F9-9174-CDE69A8E33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772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2C42-7440-46CB-A6B4-73CA962943D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9019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5C7E-4CE9-4BAD-A3C0-36E50EF04C49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8136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5F539-D88B-42A6-BBD0-84D675324A4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2CF77-3020-49F9-9174-CDE69A8E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172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microsoft.com/office/2007/relationships/media" Target="../media/media2.wma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microsoft.com/office/2007/relationships/media" Target="../media/media5.m4a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4.m4a"/><Relationship Id="rId5" Type="http://schemas.openxmlformats.org/officeDocument/2006/relationships/image" Target="../media/image10.png"/><Relationship Id="rId4" Type="http://schemas.microsoft.com/office/2007/relationships/media" Target="../media/media3.m4a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avi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ilansagar.com/kobi/kalidas_roy/kobi-kalidasroy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1" y="258270"/>
            <a:ext cx="11865969" cy="63250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010" y="6492875"/>
            <a:ext cx="1183469" cy="365125"/>
          </a:xfrm>
        </p:spPr>
        <p:txBody>
          <a:bodyPr/>
          <a:lstStyle/>
          <a:p>
            <a:fld id="{813F40BA-8CC3-4D33-8BE0-4F99C3BA385B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02751" y="791983"/>
            <a:ext cx="9657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dirty="0">
              <a:ln w="28575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943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4954" y="6460437"/>
            <a:ext cx="1169822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62067" y="2033517"/>
            <a:ext cx="4776716" cy="2853566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opurba -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5147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5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420" y="6446790"/>
            <a:ext cx="1251708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51128" y="2033517"/>
            <a:ext cx="9198594" cy="2853566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আবৃত্তি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250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62" y="6492875"/>
            <a:ext cx="1238060" cy="365125"/>
          </a:xfrm>
          <a:noFill/>
        </p:spPr>
        <p:txBody>
          <a:bodyPr/>
          <a:lstStyle/>
          <a:p>
            <a:fld id="{F98E92A5-3466-4FF1-B889-602DD6A31049}" type="datetime1">
              <a:rPr lang="en-US" b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1/11/2020</a:t>
            </a:fld>
            <a:endParaRPr lang="en-US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45900" y="6492875"/>
            <a:ext cx="546100" cy="365125"/>
          </a:xfrm>
          <a:solidFill>
            <a:schemeClr val="bg1"/>
          </a:solidFill>
        </p:spPr>
        <p:txBody>
          <a:bodyPr/>
          <a:lstStyle/>
          <a:p>
            <a:fld id="{AA62CF77-3020-49F9-9174-CDE69A8E3322}" type="slidenum">
              <a:rPr lang="en-US" b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12</a:t>
            </a:fld>
            <a:endParaRPr lang="en-US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81185" y="328732"/>
            <a:ext cx="2743198" cy="1131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alpha val="62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8049" y="1762929"/>
            <a:ext cx="2852381" cy="1131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প্রতিশোধ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42245" y="1762929"/>
            <a:ext cx="4817659" cy="1131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প্রোতিশোধ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8050" y="3447836"/>
            <a:ext cx="2852381" cy="11315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আত্মা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65075" y="3447836"/>
            <a:ext cx="3609836" cy="11315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আত্‌তাঁ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8049" y="5132743"/>
            <a:ext cx="2852381" cy="11315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অশ্রু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65075" y="4997450"/>
            <a:ext cx="3104868" cy="11315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ওস্‌স্রু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844585" y="3779291"/>
            <a:ext cx="609600" cy="609600"/>
          </a:xfrm>
          <a:prstGeom prst="rect">
            <a:avLst/>
          </a:prstGeom>
        </p:spPr>
      </p:pic>
      <p:pic>
        <p:nvPicPr>
          <p:cNvPr id="15" name="a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34985" y="5258439"/>
            <a:ext cx="609600" cy="609600"/>
          </a:xfrm>
          <a:prstGeom prst="rect">
            <a:avLst/>
          </a:prstGeom>
        </p:spPr>
      </p:pic>
      <p:pic>
        <p:nvPicPr>
          <p:cNvPr id="16" name="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41123" y="2023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4929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10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6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1306" y="6474085"/>
            <a:ext cx="1224413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34210" y="621270"/>
            <a:ext cx="3447738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5882" y="2606552"/>
            <a:ext cx="8450237" cy="3139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উপরিউক্ত শব্দগুলো নিজে নিজে উচ্চারণ কর ও  তোমার সহপাঠীকে শোনাও।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409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594" y="6449043"/>
            <a:ext cx="1292651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625840" y="6280785"/>
            <a:ext cx="2712720" cy="516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ED09E-7E35-43F0-AEBB-CFDD66A07BD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600502" y="920030"/>
            <a:ext cx="2330852" cy="1091272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খুন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8326684" y="981075"/>
            <a:ext cx="1705969" cy="1091272"/>
          </a:xfrm>
          <a:prstGeom prst="homePlate">
            <a:avLst>
              <a:gd name="adj" fmla="val 0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রক্ত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600502" y="2755210"/>
            <a:ext cx="2330852" cy="1091272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শশক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600502" y="4665896"/>
            <a:ext cx="2330852" cy="1091272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8326684" y="2755210"/>
            <a:ext cx="2495991" cy="1091272"/>
          </a:xfrm>
          <a:prstGeom prst="homePlate">
            <a:avLst>
              <a:gd name="adj" fmla="val 0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খরগোশ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8326684" y="4665896"/>
            <a:ext cx="1705969" cy="1091272"/>
          </a:xfrm>
          <a:prstGeom prst="homePlate">
            <a:avLst>
              <a:gd name="adj" fmla="val 0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 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85" y="2448137"/>
            <a:ext cx="4297868" cy="1878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58" t="36821" r="42465" b="10288"/>
          <a:stretch/>
        </p:blipFill>
        <p:spPr>
          <a:xfrm>
            <a:off x="3418034" y="4564095"/>
            <a:ext cx="4421969" cy="1654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85" y="420409"/>
            <a:ext cx="4297868" cy="1789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5575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57" y="6492875"/>
            <a:ext cx="1210765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8926" y="742784"/>
            <a:ext cx="3632512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4954" y="2767146"/>
            <a:ext cx="8593891" cy="3139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উপরিউক্ত শব্দগুলো দিয়ে বাক্য রচনা কর।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483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733"/>
            <a:ext cx="1210765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45634" y="416255"/>
            <a:ext cx="11440346" cy="3214050"/>
            <a:chOff x="345634" y="416255"/>
            <a:chExt cx="11440346" cy="32140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583" b="15286"/>
            <a:stretch/>
          </p:blipFill>
          <p:spPr>
            <a:xfrm>
              <a:off x="345634" y="416255"/>
              <a:ext cx="3214048" cy="32140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479" y="416255"/>
              <a:ext cx="3524250" cy="32140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526" y="416255"/>
              <a:ext cx="4442454" cy="32140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442778" y="3713224"/>
            <a:ext cx="92297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“পুত্র, তোমার হত্যাকারীরে পাইনিক আজো ঢুঁড়ে - 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আফসোস্‌ তাই জ্বলিছে সদাই তামাম কলিজা জুড়ে’।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তাজা খুনে ওজু করে আজো নামাজ পড়ি নি তাই,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আত্মা তোমার ঘুরিছে ধরায়, স্বর্গে পায় নি ঠাঁই 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402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733"/>
            <a:ext cx="1210765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231" y="299610"/>
            <a:ext cx="11659169" cy="3289362"/>
            <a:chOff x="263288" y="299610"/>
            <a:chExt cx="11519846" cy="32893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88" y="299610"/>
              <a:ext cx="5715000" cy="3228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288" y="299610"/>
              <a:ext cx="5804846" cy="3289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42197" y="3700319"/>
            <a:ext cx="91030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বাঁচিয়া  থাকার কথা নয় আর তোমারে হারায়ে, বাপ,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কেবল তোমার মুক্তির লাগি সই দুনিয়ার তাপ।”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বলিতে বলিতে রুমালে অশ্রু মুছিলেন ইউসুফ,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হেনকালে এক ঘটনা ঘটিল, অদ্ভুত, অপরূপ।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793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733"/>
            <a:ext cx="1210765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51380" y="4374513"/>
            <a:ext cx="8352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শশকের মতো, ত্রস্ত-ব্যস্ত পলাতক এক ছুটে 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থর থর ভয়ে কাঁপিতে কাঁপিতে চরণে পড়িল লুটে,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কহিল, -জনাব রক্ষা করুন, দুশমন পিছে ধায় 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1662" y="317512"/>
            <a:ext cx="10051956" cy="4046563"/>
            <a:chOff x="1091821" y="317513"/>
            <a:chExt cx="8953500" cy="40465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821" y="317513"/>
              <a:ext cx="4762500" cy="40465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321" y="317514"/>
              <a:ext cx="4191000" cy="4046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705592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733"/>
            <a:ext cx="1210765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5844" y="4096355"/>
            <a:ext cx="85707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 দয়া ক’রে আপনার ঘরে আশ্রয় অভাগায়।”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ক’ন - আল্লাহ্‌র ঘর, মোর ঘর কেন কহ?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অজানা অতিথি, নির্ভয়ে তুমি তাঁর ঈদ্‌গাতে রহ।’’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6368" y="434009"/>
            <a:ext cx="11687032" cy="3020462"/>
            <a:chOff x="276368" y="434009"/>
            <a:chExt cx="11687032" cy="30204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908" y="434009"/>
              <a:ext cx="3810000" cy="30204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699"/>
            <a:stretch/>
          </p:blipFill>
          <p:spPr>
            <a:xfrm>
              <a:off x="7726908" y="434009"/>
              <a:ext cx="4236492" cy="30204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68" y="434009"/>
              <a:ext cx="3640540" cy="3020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11615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6000" y="2819401"/>
            <a:ext cx="812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3200" dirty="0" smtClean="0"/>
              <a:t>মোঃ মতিউর রহমান (বিপ্লব)</a:t>
            </a:r>
          </a:p>
          <a:p>
            <a:r>
              <a:rPr lang="as-IN" sz="3200" dirty="0" smtClean="0"/>
              <a:t>সহকারী </a:t>
            </a:r>
            <a:r>
              <a:rPr lang="as-IN" sz="3200" dirty="0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Adarsha</a:t>
            </a:r>
            <a:r>
              <a:rPr lang="en-US" sz="3200" dirty="0" smtClean="0"/>
              <a:t> </a:t>
            </a:r>
            <a:r>
              <a:rPr lang="en-US" sz="3200" dirty="0" err="1" smtClean="0"/>
              <a:t>Ucho</a:t>
            </a:r>
            <a:r>
              <a:rPr lang="en-US" sz="3200" dirty="0" smtClean="0"/>
              <a:t> </a:t>
            </a:r>
            <a:r>
              <a:rPr lang="en-US" sz="3200" dirty="0" err="1" smtClean="0"/>
              <a:t>Biddaloy</a:t>
            </a:r>
            <a:endParaRPr lang="en-US" sz="3200" dirty="0" smtClean="0"/>
          </a:p>
          <a:p>
            <a:r>
              <a:rPr lang="en-US" sz="3200" dirty="0" smtClean="0"/>
              <a:t>motiur.pil.42@gmail.com</a:t>
            </a:r>
            <a:endParaRPr lang="as-IN" sz="3200" dirty="0" smtClean="0"/>
          </a:p>
          <a:p>
            <a:endParaRPr lang="en-US" sz="3200" dirty="0"/>
          </a:p>
        </p:txBody>
      </p:sp>
      <p:pic>
        <p:nvPicPr>
          <p:cNvPr id="6" name="Picture 5" descr="YR2dwdziu1SptVL0ZWA3CUcHcPRA5vqfJDssjf3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1219200"/>
            <a:ext cx="225861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57" y="6492875"/>
            <a:ext cx="1210765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8234" y="619954"/>
            <a:ext cx="2976524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039" y="3248418"/>
            <a:ext cx="10872688" cy="21236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আগন্তুকের প্রতি ইউসুফের আচরণে যে উদারতা ফুটে উঠেছে তা ব্যাখ্যা কর।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063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859" y="6455256"/>
            <a:ext cx="1253420" cy="375488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11804" y="6455255"/>
            <a:ext cx="559038" cy="375488"/>
          </a:xfrm>
        </p:spPr>
        <p:txBody>
          <a:bodyPr/>
          <a:lstStyle/>
          <a:p>
            <a:fld id="{AA62CF77-3020-49F9-9174-CDE69A8E332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2217" y="5726261"/>
            <a:ext cx="3794318" cy="791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বজ্রদীর্ণ মেঘের মত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0965" y="3723182"/>
            <a:ext cx="3299164" cy="854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অতিথি নিজেই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1538" y="2679298"/>
            <a:ext cx="2411934" cy="854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 রাতে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81585" y="1726100"/>
            <a:ext cx="3644360" cy="854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মখমলি বিছানায়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5854" y="4788725"/>
            <a:ext cx="4058266" cy="791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সমালোচনার ভয়ে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57" y="1770355"/>
            <a:ext cx="11502038" cy="854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বহুদিন পরে অতিথি কী রকম বিছানায় ঘুমিয়েছিলেন ?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201" y="3723182"/>
            <a:ext cx="7466728" cy="854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ইব্রাহিমের গুপ্তঘাতক কে ছিলেন </a:t>
            </a:r>
            <a:r>
              <a:rPr lang="bn-IN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073" y="4800906"/>
            <a:ext cx="8057656" cy="791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বৃদ্ধের আখিঁ কীসের মত জ্বলে উঠেছিল </a:t>
            </a:r>
            <a:r>
              <a:rPr lang="bn-IN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2377" y="362397"/>
            <a:ext cx="2457740" cy="1234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7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7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7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800" y="2758140"/>
            <a:ext cx="11923492" cy="791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অতিথিকে কখন পালিয়ে যাওয়ার কথা বলেছিলেন 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760" y="5758512"/>
            <a:ext cx="7447076" cy="791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আখিঁ কিসের মত অশ্রুতে গলে গেল </a:t>
            </a:r>
            <a:r>
              <a:rPr lang="bn-IN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632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8800" dirty="0" smtClean="0"/>
              <a:t>               মূল্যায়ন</a:t>
            </a:r>
            <a:endParaRPr lang="en-US" sz="8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8447"/>
          </a:xfrm>
          <a:ln w="7620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r>
              <a:rPr lang="bn-BD" sz="3600" dirty="0" smtClean="0"/>
              <a:t>ইউসুফ কাকে খুঁজছিল? </a:t>
            </a:r>
          </a:p>
          <a:p>
            <a:r>
              <a:rPr lang="bn-BD" sz="3600" dirty="0" smtClean="0"/>
              <a:t>কার মুক্তির জন্য ইউসুফ দুনিয়াতে বেঁচে ছিলেন?</a:t>
            </a:r>
          </a:p>
          <a:p>
            <a:r>
              <a:rPr lang="bn-BD" sz="3600" dirty="0" smtClean="0"/>
              <a:t>পলাতক কার পায়ে লুটিয়ে পড়ল? </a:t>
            </a:r>
          </a:p>
          <a:p>
            <a:r>
              <a:rPr lang="bn-BD" sz="3600" dirty="0" smtClean="0"/>
              <a:t>ইউসুফ আগন্তুকের সঙ্গে কিরূপ আচরণ করল? </a:t>
            </a:r>
          </a:p>
          <a:p>
            <a:r>
              <a:rPr lang="bn-BD" sz="3600" dirty="0" smtClean="0"/>
              <a:t>ইউসুফের এরূপ আচরণের কারণ কী?  </a:t>
            </a:r>
          </a:p>
          <a:p>
            <a:r>
              <a:rPr lang="bn-BD" sz="3600" dirty="0" smtClean="0"/>
              <a:t>“জনাব রক্ষা করুন, দুশমন পিছে ধায়”-এখানে পলাতক কাকে দুশমন হিসেবে চিহ্নিত করেছেন? 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7697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4035" y="6523840"/>
            <a:ext cx="1251708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91308" y="6492875"/>
            <a:ext cx="546100" cy="365125"/>
          </a:xfrm>
        </p:spPr>
        <p:txBody>
          <a:bodyPr/>
          <a:lstStyle/>
          <a:p>
            <a:fld id="{AA62CF77-3020-49F9-9174-CDE69A8E332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9829" y="4931042"/>
            <a:ext cx="957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মানসিকতা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সহিংস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4998" y="5956196"/>
            <a:ext cx="141666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9267" y="5956195"/>
            <a:ext cx="1426606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446" y="5956195"/>
            <a:ext cx="1426607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6448" y="5956195"/>
            <a:ext cx="168887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2570" y="2862700"/>
            <a:ext cx="2935962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205" y="2189925"/>
            <a:ext cx="823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অ্যাকশন বাটন ব্যবহার করে নিচের প্রশ্ন দুটির উত্তর </a:t>
            </a:r>
            <a:r>
              <a:rPr lang="bn-IN" sz="36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   </a:t>
            </a:r>
            <a:endParaRPr lang="en-US" sz="36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297" y="4326093"/>
            <a:ext cx="10982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 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প্রতিশোধ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22986" y="2167170"/>
            <a:ext cx="2580948" cy="64633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57988" y="3599700"/>
            <a:ext cx="180538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9700" y="3591004"/>
            <a:ext cx="1725434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065" y="3562626"/>
            <a:ext cx="300509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হৃদয়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8041" y="3621782"/>
            <a:ext cx="2693436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প্রতিশোধ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409" y="2862700"/>
            <a:ext cx="8305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 কোন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bn-IN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বিষয়বস্তুর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bn-IN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5222" y="5457865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409" y="322848"/>
            <a:ext cx="11586949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নাদিম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বাস্তবতায়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উদারতা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মহানুভবতার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দুবার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সংকটাপন্ন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622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53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3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9" grpId="1" build="allAtOnce" animBg="1"/>
      <p:bldP spid="10" grpId="0" build="allAtOnce"/>
      <p:bldP spid="11" grpId="0" build="allAtOnce"/>
      <p:bldP spid="12" grpId="0" build="allAtOnce" animBg="1"/>
      <p:bldP spid="12" grpId="1" build="allAtOnce" animBg="1"/>
      <p:bldP spid="12" grpId="2" build="allAtOnce" animBg="1"/>
      <p:bldP spid="12" grpId="3" build="allAtOnce" animBg="1"/>
      <p:bldP spid="12" grpId="4" build="allAtOnce" animBg="1"/>
      <p:bldP spid="12" grpId="5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/>
      <p:bldP spid="18" grpId="0" build="allAtOnce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57" y="6492875"/>
            <a:ext cx="1210765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8926" y="742784"/>
            <a:ext cx="3317719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4954" y="2767146"/>
            <a:ext cx="8593891" cy="21236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১৪ লাইনে উঠে আসা কাহিনী লিখে আনবে 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229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26" y="416745"/>
            <a:ext cx="11600598" cy="6076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010" y="6492875"/>
            <a:ext cx="1183469" cy="365125"/>
          </a:xfrm>
        </p:spPr>
        <p:txBody>
          <a:bodyPr/>
          <a:lstStyle/>
          <a:p>
            <a:fld id="{813F40BA-8CC3-4D33-8BE0-4F99C3BA385B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3678" y="1010347"/>
            <a:ext cx="92917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13800" b="1" dirty="0">
              <a:ln w="28575">
                <a:solidFill>
                  <a:schemeClr val="accent5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864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733"/>
            <a:ext cx="1210765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1439" y="859809"/>
            <a:ext cx="195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সিনেমা থেকে মারামারি </a:t>
            </a:r>
            <a:endParaRPr lang="en-US" dirty="0"/>
          </a:p>
        </p:txBody>
      </p:sp>
      <p:pic>
        <p:nvPicPr>
          <p:cNvPr id="5" name="protisodh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269543"/>
            <a:ext cx="11734800" cy="6318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9814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733"/>
            <a:ext cx="1210765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0765" y="1323833"/>
            <a:ext cx="5503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কী দেখতে পেলে?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0765" y="2093274"/>
            <a:ext cx="7223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 কোন ভাবে কী প্রতিশোধ নেয়া যেত?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764" y="2862715"/>
            <a:ext cx="318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কীভাবে?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669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77" y="788229"/>
            <a:ext cx="4820323" cy="543000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6716" y="6492875"/>
            <a:ext cx="1238060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746" y="423104"/>
            <a:ext cx="71071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n w="28575">
                  <a:solidFill>
                    <a:srgbClr val="0070C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অপূর্ব প্রতিশোধ</a:t>
            </a:r>
            <a:endParaRPr lang="en-US" sz="11500" dirty="0">
              <a:ln w="28575">
                <a:solidFill>
                  <a:srgbClr val="0070C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9673" y="2487570"/>
            <a:ext cx="340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 w="28575">
                  <a:solidFill>
                    <a:srgbClr val="0070C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কালিদাস রায়</a:t>
            </a:r>
            <a:endParaRPr lang="en-US" sz="6000" dirty="0">
              <a:ln w="28575">
                <a:solidFill>
                  <a:srgbClr val="0070C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7975" y="1777320"/>
            <a:ext cx="2304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rgbClr val="0070C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6000" dirty="0" smtClean="0">
                <a:ln w="28575">
                  <a:solidFill>
                    <a:srgbClr val="0070C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 অংশ </a:t>
            </a:r>
            <a:endParaRPr lang="en-US" sz="6000" dirty="0">
              <a:ln w="28575">
                <a:solidFill>
                  <a:srgbClr val="0070C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585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0363" y="6464007"/>
            <a:ext cx="1238060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4460" y="2265528"/>
            <a:ext cx="11603077" cy="4093428"/>
            <a:chOff x="247160" y="2874519"/>
            <a:chExt cx="11603077" cy="3496112"/>
          </a:xfrm>
        </p:grpSpPr>
        <p:sp>
          <p:nvSpPr>
            <p:cNvPr id="5" name="Rounded Rectangle 4"/>
            <p:cNvSpPr/>
            <p:nvPr/>
          </p:nvSpPr>
          <p:spPr>
            <a:xfrm>
              <a:off x="247160" y="2911429"/>
              <a:ext cx="11508474" cy="3342500"/>
            </a:xfrm>
            <a:prstGeom prst="roundRect">
              <a:avLst>
                <a:gd name="adj" fmla="val 14278"/>
              </a:avLst>
            </a:prstGeom>
            <a:solidFill>
              <a:schemeClr val="accent4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6117" y="2874519"/>
              <a:ext cx="11464120" cy="349611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 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কালিদাস রায় </a:t>
              </a:r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উল্লেখ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কবিতাটির নির্দিষ্ট অংশ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পুত্র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তোমার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---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ঈদ্‌গাতে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রহ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শুদ্ধ উচ্চারণে আবৃত্তি করতে পারবে। </a:t>
              </a:r>
              <a:endPara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 শব্দগুলো প্রয়োগ করে বাক্য গঠন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আগন্তুকের </a:t>
              </a:r>
              <a:r>
                <a:rPr lang="bn-BD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 ইউসুফের আচরণে যে উদারতা ফুটে উঠেছে তা </a:t>
              </a:r>
              <a:r>
                <a: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04666" y="229094"/>
            <a:ext cx="2382668" cy="849079"/>
            <a:chOff x="4926843" y="270037"/>
            <a:chExt cx="2382668" cy="849079"/>
          </a:xfrm>
        </p:grpSpPr>
        <p:sp>
          <p:nvSpPr>
            <p:cNvPr id="8" name="Rounded Rectangle 7"/>
            <p:cNvSpPr/>
            <p:nvPr/>
          </p:nvSpPr>
          <p:spPr>
            <a:xfrm>
              <a:off x="4926843" y="313342"/>
              <a:ext cx="2382668" cy="8057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4723" y="270037"/>
              <a:ext cx="2206907" cy="7146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835" y="1078173"/>
            <a:ext cx="3858132" cy="851505"/>
            <a:chOff x="838200" y="1236733"/>
            <a:chExt cx="3858132" cy="851505"/>
          </a:xfrm>
        </p:grpSpPr>
        <p:sp>
          <p:nvSpPr>
            <p:cNvPr id="11" name="Rounded Rectangle 10"/>
            <p:cNvSpPr/>
            <p:nvPr/>
          </p:nvSpPr>
          <p:spPr>
            <a:xfrm>
              <a:off x="838200" y="1236733"/>
              <a:ext cx="3858132" cy="851505"/>
            </a:xfrm>
            <a:prstGeom prst="roundRect">
              <a:avLst>
                <a:gd name="adj" fmla="val 1346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6631" y="1330522"/>
              <a:ext cx="3797201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পাঠ শেষে শিক্ষার্থীরা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63242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>
            <a:endCxn id="35" idx="3"/>
          </p:cNvCxnSpPr>
          <p:nvPr/>
        </p:nvCxnSpPr>
        <p:spPr bwMode="auto">
          <a:xfrm flipH="1" flipV="1">
            <a:off x="3859889" y="1573531"/>
            <a:ext cx="1167027" cy="18818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flipH="1">
            <a:off x="3790317" y="3583693"/>
            <a:ext cx="1774159" cy="17972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 flipH="1">
            <a:off x="3829929" y="3321155"/>
            <a:ext cx="1173861" cy="768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197117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82768" y="6472092"/>
            <a:ext cx="546100" cy="365125"/>
          </a:xfrm>
        </p:spPr>
        <p:txBody>
          <a:bodyPr/>
          <a:lstStyle/>
          <a:p>
            <a:fld id="{AA62CF77-3020-49F9-9174-CDE69A8E332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4615217" y="539627"/>
            <a:ext cx="252147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4542804" y="5526276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কালিদাস রায় 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8218844" y="459689"/>
            <a:ext cx="3482975" cy="1603375"/>
            <a:chOff x="4975224" y="309818"/>
            <a:chExt cx="3482976" cy="1603314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4975224" y="376490"/>
              <a:ext cx="3482976" cy="153664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6324600" y="309818"/>
              <a:ext cx="914400" cy="523875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  <a:r>
                <a:rPr lang="en-US" alt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6901219" y="1294713"/>
            <a:ext cx="1317625" cy="20875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8198206" y="4701308"/>
            <a:ext cx="3484562" cy="1719263"/>
            <a:chOff x="4954503" y="4510845"/>
            <a:chExt cx="3484337" cy="1719570"/>
          </a:xfr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2" name="Rectangle 11"/>
            <p:cNvSpPr/>
            <p:nvPr/>
          </p:nvSpPr>
          <p:spPr>
            <a:xfrm>
              <a:off x="4954503" y="4542601"/>
              <a:ext cx="3484337" cy="1687814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TextBox 35"/>
            <p:cNvSpPr txBox="1">
              <a:spLocks noChangeArrowheads="1"/>
            </p:cNvSpPr>
            <p:nvPr/>
          </p:nvSpPr>
          <p:spPr bwMode="auto">
            <a:xfrm>
              <a:off x="5706446" y="4510845"/>
              <a:ext cx="1981200" cy="523875"/>
            </a:xfrm>
            <a:prstGeom prst="rect">
              <a:avLst/>
            </a:prstGeom>
            <a:grp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উল্লেখযোগ্য</a:t>
              </a:r>
              <a:r>
                <a:rPr lang="en-US" alt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গ্রন্থ</a:t>
              </a:r>
              <a:r>
                <a:rPr lang="en-US" alt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bn-BD" alt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36"/>
            <p:cNvSpPr txBox="1">
              <a:spLocks noChangeArrowheads="1"/>
            </p:cNvSpPr>
            <p:nvPr/>
          </p:nvSpPr>
          <p:spPr bwMode="auto">
            <a:xfrm>
              <a:off x="4974609" y="5002970"/>
              <a:ext cx="3352800" cy="461677"/>
            </a:xfrm>
            <a:prstGeom prst="rect">
              <a:avLst/>
            </a:prstGeom>
            <a:grp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cxnSp>
        <p:nvCxnSpPr>
          <p:cNvPr id="15" name="Straight Arrow Connector 14"/>
          <p:cNvCxnSpPr>
            <a:endCxn id="12" idx="1"/>
          </p:cNvCxnSpPr>
          <p:nvPr/>
        </p:nvCxnSpPr>
        <p:spPr bwMode="auto">
          <a:xfrm>
            <a:off x="6901218" y="3340820"/>
            <a:ext cx="1296988" cy="2235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8198206" y="2588525"/>
            <a:ext cx="3484562" cy="1524000"/>
            <a:chOff x="4954503" y="2438400"/>
            <a:chExt cx="3484338" cy="1524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4954503" y="2501900"/>
              <a:ext cx="3484338" cy="14605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TextBox 31"/>
            <p:cNvSpPr txBox="1">
              <a:spLocks noChangeArrowheads="1"/>
            </p:cNvSpPr>
            <p:nvPr/>
          </p:nvSpPr>
          <p:spPr bwMode="auto">
            <a:xfrm>
              <a:off x="5974734" y="2438400"/>
              <a:ext cx="1524000" cy="5238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</a:t>
              </a:r>
              <a:r>
                <a:rPr lang="en-US" alt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</a:t>
              </a:r>
              <a:endParaRPr lang="en-US" alt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32"/>
            <p:cNvSpPr txBox="1">
              <a:spLocks noChangeArrowheads="1"/>
            </p:cNvSpPr>
            <p:nvPr/>
          </p:nvSpPr>
          <p:spPr bwMode="auto">
            <a:xfrm>
              <a:off x="5165109" y="2978150"/>
              <a:ext cx="327373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>
            <a:off x="6911272" y="3369575"/>
            <a:ext cx="1296988" cy="12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501418" y="862913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১৮৮৯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২২শে জুন পশ্চিমবঙ্গের বর্ধমান জেলার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কড়ুই গ্রামে । 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349019" y="2988575"/>
            <a:ext cx="3140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en-US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স্কুলে শিক্ষকতা করেন। </a:t>
            </a:r>
            <a:endParaRPr lang="en-US" altLang="en-US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272818" y="5103125"/>
            <a:ext cx="342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তন্মধ্যে কুন্দ, পর্ণপুট, ঋতুমঙ্গল, রসকদম, হৈমন্তী, লাজাঞ্জলি, ব্রজবেণু, চিত্তচিতা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46" y="1589111"/>
            <a:ext cx="2878088" cy="3573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437300" y="4659895"/>
            <a:ext cx="3353017" cy="523220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alt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bn-BD" alt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437300" y="5193345"/>
            <a:ext cx="3353017" cy="1200329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 sz="2400" dirty="0" smtClean="0">
                <a:latin typeface="Arial" panose="020B0604020202020204" pitchFamily="34" charset="0"/>
              </a:rPr>
              <a:t>তিনি প্রাচীন সংস্কৃত সাহিত্যের অনুবাদ করেন ও শিশুতোষ গল্প রচনা করেন।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80549" y="2499231"/>
            <a:ext cx="3629454" cy="20598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পুরস্কার</a:t>
            </a:r>
          </a:p>
          <a:p>
            <a:pPr algn="ctr" eaLnBrk="1" hangingPunct="1">
              <a:defRPr/>
            </a:pPr>
            <a:r>
              <a:rPr lang="bn-BD" sz="2400" dirty="0" smtClean="0"/>
              <a:t>জগত্তারিণী স্বর্ণপদক, বিশ্বভারতীর ‘দেশিকোত্তম’,উপাধি ছাড়াও রবীন্দ্রভারতী বিশ্ববিদ্যালয় থেকে ডি.লিট. ডিগ্রী পান।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76914" y="805181"/>
            <a:ext cx="3482975" cy="15367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bn-BD" alt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alt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bn-BD" alt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alt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২৫শে অক্টোবর কলকাতায় মৃত্যুবরণ করেন। </a:t>
            </a:r>
            <a:endParaRPr lang="en-US" alt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24"/>
          <p:cNvSpPr txBox="1">
            <a:spLocks noChangeArrowheads="1"/>
          </p:cNvSpPr>
          <p:nvPr/>
        </p:nvSpPr>
        <p:spPr bwMode="auto">
          <a:xfrm>
            <a:off x="1661201" y="456746"/>
            <a:ext cx="914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bn-BD" alt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মৃত্যু-</a:t>
            </a:r>
            <a:endParaRPr lang="en-US" alt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176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/>
      <p:bldP spid="22" grpId="0"/>
      <p:bldP spid="23" grpId="0"/>
      <p:bldP spid="28" grpId="0" animBg="1"/>
      <p:bldP spid="29" grpId="0" animBg="1"/>
      <p:bldP spid="31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0363" y="6474085"/>
            <a:ext cx="1279004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4901" y="2265528"/>
            <a:ext cx="8884692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কবি কালিদাস রায় সম্পর্কে আরো অধ্যায়ন করতে ক্লিক করুন এখানে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887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420" y="6446790"/>
            <a:ext cx="1251708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F77-3020-49F9-9174-CDE69A8E332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33516" y="504968"/>
            <a:ext cx="8161364" cy="2225770"/>
            <a:chOff x="2101755" y="791571"/>
            <a:chExt cx="8161364" cy="2225770"/>
          </a:xfrm>
        </p:grpSpPr>
        <p:sp>
          <p:nvSpPr>
            <p:cNvPr id="4" name="Rounded Rectangle 3"/>
            <p:cNvSpPr/>
            <p:nvPr/>
          </p:nvSpPr>
          <p:spPr>
            <a:xfrm>
              <a:off x="2101755" y="791571"/>
              <a:ext cx="8161364" cy="2225770"/>
            </a:xfrm>
            <a:prstGeom prst="roundRect">
              <a:avLst/>
            </a:prstGeom>
            <a:solidFill>
              <a:schemeClr val="bg2">
                <a:lumMod val="90000"/>
                <a:alpha val="71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115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91" y="791571"/>
              <a:ext cx="2195628" cy="22257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8" name="Rounded Rectangle 7"/>
          <p:cNvSpPr/>
          <p:nvPr/>
        </p:nvSpPr>
        <p:spPr>
          <a:xfrm>
            <a:off x="464025" y="3556924"/>
            <a:ext cx="11300346" cy="266131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1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bn-BD" alt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 </a:t>
            </a:r>
            <a:r>
              <a:rPr lang="en-US" alt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BD" alt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সাল, </a:t>
            </a:r>
            <a:r>
              <a:rPr lang="en-US" alt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alt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bn-BD" alt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alt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bn-BD" alt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alt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কাজ, </a:t>
            </a: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মৃত্যুসাল লেখ।</a:t>
            </a:r>
            <a:endParaRPr lang="en-US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157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1014</Words>
  <Application>Microsoft Office PowerPoint</Application>
  <PresentationFormat>Custom</PresentationFormat>
  <Paragraphs>208</Paragraphs>
  <Slides>25</Slides>
  <Notes>23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               মূল্যায়ন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Pairul</cp:lastModifiedBy>
  <cp:revision>88</cp:revision>
  <dcterms:created xsi:type="dcterms:W3CDTF">2015-09-30T01:03:18Z</dcterms:created>
  <dcterms:modified xsi:type="dcterms:W3CDTF">2020-01-11T12:45:52Z</dcterms:modified>
</cp:coreProperties>
</file>