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91" r:id="rId3"/>
    <p:sldId id="293" r:id="rId4"/>
    <p:sldId id="260" r:id="rId5"/>
    <p:sldId id="294" r:id="rId6"/>
    <p:sldId id="287" r:id="rId7"/>
    <p:sldId id="309" r:id="rId8"/>
    <p:sldId id="312" r:id="rId9"/>
    <p:sldId id="311" r:id="rId10"/>
    <p:sldId id="308" r:id="rId11"/>
    <p:sldId id="314" r:id="rId12"/>
    <p:sldId id="268" r:id="rId13"/>
    <p:sldId id="299" r:id="rId14"/>
    <p:sldId id="297" r:id="rId15"/>
    <p:sldId id="274" r:id="rId16"/>
    <p:sldId id="298" r:id="rId17"/>
    <p:sldId id="271" r:id="rId18"/>
    <p:sldId id="304" r:id="rId19"/>
    <p:sldId id="285" r:id="rId20"/>
    <p:sldId id="300" r:id="rId21"/>
    <p:sldId id="282" r:id="rId22"/>
    <p:sldId id="267" r:id="rId23"/>
    <p:sldId id="284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1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50" autoAdjust="0"/>
  </p:normalViewPr>
  <p:slideViewPr>
    <p:cSldViewPr>
      <p:cViewPr>
        <p:scale>
          <a:sx n="60" d="100"/>
          <a:sy n="60" d="100"/>
        </p:scale>
        <p:origin x="-165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D84C2-1A74-47D6-A753-E77B0B56DA1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3DEE43-4F8F-48A5-8BC5-3A912BDE1818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১৪টি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খাড়া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স্তম্ভ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703421-31E3-4580-93F2-E4BFDE74C2CD}" type="parTrans" cxnId="{733FA774-AD3C-4798-8B4B-76045618A311}">
      <dgm:prSet/>
      <dgm:spPr/>
      <dgm:t>
        <a:bodyPr/>
        <a:lstStyle/>
        <a:p>
          <a:endParaRPr lang="en-US"/>
        </a:p>
      </dgm:t>
    </dgm:pt>
    <dgm:pt modelId="{C7DE6C5D-EBF8-4548-B1CC-1005BAAA839A}" type="sibTrans" cxnId="{733FA774-AD3C-4798-8B4B-76045618A311}">
      <dgm:prSet/>
      <dgm:spPr/>
      <dgm:t>
        <a:bodyPr/>
        <a:lstStyle/>
        <a:p>
          <a:endParaRPr lang="en-US"/>
        </a:p>
      </dgm:t>
    </dgm:pt>
    <dgm:pt modelId="{CC23D306-F0D0-43D1-B7D7-2AAD4260BDEA}">
      <dgm:prSet phldrT="[Text]"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৭টিপর্যায়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0CCA3A-F578-4ED6-893A-641974D87C57}" type="parTrans" cxnId="{B5E19C13-8568-45D2-BD58-5BA0174FAB38}">
      <dgm:prSet/>
      <dgm:spPr/>
      <dgm:t>
        <a:bodyPr/>
        <a:lstStyle/>
        <a:p>
          <a:endParaRPr lang="en-US"/>
        </a:p>
      </dgm:t>
    </dgm:pt>
    <dgm:pt modelId="{2DD36605-0BAD-428A-81BC-939B94DAC03D}" type="sibTrans" cxnId="{B5E19C13-8568-45D2-BD58-5BA0174FAB38}">
      <dgm:prSet/>
      <dgm:spPr/>
      <dgm:t>
        <a:bodyPr/>
        <a:lstStyle/>
        <a:p>
          <a:endParaRPr lang="en-US"/>
        </a:p>
      </dgm:t>
    </dgm:pt>
    <dgm:pt modelId="{E74775B2-59A9-4060-B845-D9A52E029413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১৮টিগ্রুপ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EE0826-804B-4055-A570-14172AD06D9C}" type="parTrans" cxnId="{0E025A00-8EA8-4C02-B530-BAE07857A1D6}">
      <dgm:prSet/>
      <dgm:spPr/>
      <dgm:t>
        <a:bodyPr/>
        <a:lstStyle/>
        <a:p>
          <a:endParaRPr lang="en-US"/>
        </a:p>
      </dgm:t>
    </dgm:pt>
    <dgm:pt modelId="{D81CF422-DAD7-477B-950D-60237C100793}" type="sibTrans" cxnId="{0E025A00-8EA8-4C02-B530-BAE07857A1D6}">
      <dgm:prSet/>
      <dgm:spPr/>
      <dgm:t>
        <a:bodyPr/>
        <a:lstStyle/>
        <a:p>
          <a:endParaRPr lang="en-US"/>
        </a:p>
      </dgm:t>
    </dgm:pt>
    <dgm:pt modelId="{4B6B1279-603D-4ACC-A556-FDBD6EA9BA8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নিচে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২টি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AB4C89-3D88-4A8C-A94A-AC9CDBA5EBE5}" type="parTrans" cxnId="{72CDF79A-B969-4FEF-9787-433BFA6558C1}">
      <dgm:prSet/>
      <dgm:spPr/>
      <dgm:t>
        <a:bodyPr/>
        <a:lstStyle/>
        <a:p>
          <a:endParaRPr lang="en-US"/>
        </a:p>
      </dgm:t>
    </dgm:pt>
    <dgm:pt modelId="{2000C0FC-6665-42A3-9395-063B77D6D309}" type="sibTrans" cxnId="{72CDF79A-B969-4FEF-9787-433BFA6558C1}">
      <dgm:prSet/>
      <dgm:spPr/>
      <dgm:t>
        <a:bodyPr/>
        <a:lstStyle/>
        <a:p>
          <a:endParaRPr lang="en-US"/>
        </a:p>
      </dgm:t>
    </dgm:pt>
    <dgm:pt modelId="{8E041DF0-AD8D-4768-9B0F-8908CD4E40EA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গ্রুপ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D9C1E6-7EEC-4C09-BC51-ED05052557A7}" type="parTrans" cxnId="{27BEDA1E-7FD7-4F25-84EB-CE14C1287043}">
      <dgm:prSet/>
      <dgm:spPr/>
      <dgm:t>
        <a:bodyPr/>
        <a:lstStyle/>
        <a:p>
          <a:endParaRPr lang="en-US"/>
        </a:p>
      </dgm:t>
    </dgm:pt>
    <dgm:pt modelId="{C35E6707-8A6E-433E-993F-2BD029C3C1DA}" type="sibTrans" cxnId="{27BEDA1E-7FD7-4F25-84EB-CE14C1287043}">
      <dgm:prSet/>
      <dgm:spPr/>
      <dgm:t>
        <a:bodyPr/>
        <a:lstStyle/>
        <a:p>
          <a:endParaRPr lang="en-US"/>
        </a:p>
      </dgm:t>
    </dgm:pt>
    <dgm:pt modelId="{3D8F7589-318F-4BDA-8978-A7ABC0DFED0D}">
      <dgm:prSet custT="1"/>
      <dgm:spPr/>
      <dgm:t>
        <a:bodyPr/>
        <a:lstStyle/>
        <a:p>
          <a:r>
            <a:rPr lang="en-US" sz="2400" dirty="0" err="1" smtClean="0"/>
            <a:t>পর্যায়</a:t>
          </a:r>
          <a:r>
            <a:rPr lang="en-US" sz="2400" dirty="0" smtClean="0"/>
            <a:t> ৬,৭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ব্যতিক্রম</a:t>
          </a:r>
          <a:endParaRPr lang="en-US" sz="19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11A2CD-88D0-42F6-81C9-9B08317D313E}" type="parTrans" cxnId="{ABDBEA14-2F1C-42B6-BC5D-84707E021FBD}">
      <dgm:prSet/>
      <dgm:spPr/>
      <dgm:t>
        <a:bodyPr/>
        <a:lstStyle/>
        <a:p>
          <a:endParaRPr lang="en-US"/>
        </a:p>
      </dgm:t>
    </dgm:pt>
    <dgm:pt modelId="{652827BF-4516-4CC1-BF5F-6BBB32A28683}" type="sibTrans" cxnId="{ABDBEA14-2F1C-42B6-BC5D-84707E021FBD}">
      <dgm:prSet/>
      <dgm:spPr/>
      <dgm:t>
        <a:bodyPr/>
        <a:lstStyle/>
        <a:p>
          <a:endParaRPr lang="en-US"/>
        </a:p>
      </dgm:t>
    </dgm:pt>
    <dgm:pt modelId="{B4B9CE71-902F-4FE3-8B18-D2F43E2EE4E6}" type="pres">
      <dgm:prSet presAssocID="{883D84C2-1A74-47D6-A753-E77B0B56DA1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A53E68-5FB3-4CFC-B902-67FAF1F1BC3F}" type="pres">
      <dgm:prSet presAssocID="{A73DEE43-4F8F-48A5-8BC5-3A912BDE181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6778C-A55C-47C8-B7B6-420B458C3546}" type="pres">
      <dgm:prSet presAssocID="{C7DE6C5D-EBF8-4548-B1CC-1005BAAA839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482A52D0-E67E-45E3-A3D2-05E9606D5783}" type="pres">
      <dgm:prSet presAssocID="{C7DE6C5D-EBF8-4548-B1CC-1005BAAA839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89012BB-97F0-487F-9FB3-AC495D68D9F4}" type="pres">
      <dgm:prSet presAssocID="{8E041DF0-AD8D-4768-9B0F-8908CD4E40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241EC-6ADA-43BC-B8E3-1FFE0CDEAABF}" type="pres">
      <dgm:prSet presAssocID="{C35E6707-8A6E-433E-993F-2BD029C3C1D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E42702DA-73CD-4BFF-9038-0962C0A399FC}" type="pres">
      <dgm:prSet presAssocID="{C35E6707-8A6E-433E-993F-2BD029C3C1D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F2F378E-704C-40F9-A17A-FD9E87F34AAE}" type="pres">
      <dgm:prSet presAssocID="{3D8F7589-318F-4BDA-8978-A7ABC0DFED0D}" presName="node" presStyleLbl="node1" presStyleIdx="2" presStyleCnt="6" custScaleY="119680" custRadScaleRad="100958" custRadScaleInc="-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45766-41D9-4E9C-8261-BDB7515B7170}" type="pres">
      <dgm:prSet presAssocID="{652827BF-4516-4CC1-BF5F-6BBB32A2868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ED08E313-79C3-45C0-9349-3927A0915657}" type="pres">
      <dgm:prSet presAssocID="{652827BF-4516-4CC1-BF5F-6BBB32A2868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97CF2C7-12D0-4F52-A1A7-5219BAD43266}" type="pres">
      <dgm:prSet presAssocID="{CC23D306-F0D0-43D1-B7D7-2AAD4260BDE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2378A-4282-48EA-AEDE-FB97AB151841}" type="pres">
      <dgm:prSet presAssocID="{2DD36605-0BAD-428A-81BC-939B94DAC03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DB47933-6825-4BB5-B6B0-5201F62A6FDF}" type="pres">
      <dgm:prSet presAssocID="{2DD36605-0BAD-428A-81BC-939B94DAC03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49767B2-1FC7-4C4C-8616-EB8D8225DBC7}" type="pres">
      <dgm:prSet presAssocID="{E74775B2-59A9-4060-B845-D9A52E02941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48F26-18DF-425E-8FE9-633D0F000159}" type="pres">
      <dgm:prSet presAssocID="{D81CF422-DAD7-477B-950D-60237C100793}" presName="sibTrans" presStyleLbl="sibTrans2D1" presStyleIdx="4" presStyleCnt="6"/>
      <dgm:spPr/>
      <dgm:t>
        <a:bodyPr/>
        <a:lstStyle/>
        <a:p>
          <a:endParaRPr lang="en-US"/>
        </a:p>
      </dgm:t>
    </dgm:pt>
    <dgm:pt modelId="{B92B02B0-9D90-4C76-B6DC-FBB1C814CD7D}" type="pres">
      <dgm:prSet presAssocID="{D81CF422-DAD7-477B-950D-60237C10079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95024B1-74AB-4726-B7E7-FD1EF48EE6B9}" type="pres">
      <dgm:prSet presAssocID="{4B6B1279-603D-4ACC-A556-FDBD6EA9BA8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AB6CA-DBE9-43EC-AC72-3BCBF8ACCA09}" type="pres">
      <dgm:prSet presAssocID="{2000C0FC-6665-42A3-9395-063B77D6D309}" presName="sibTrans" presStyleLbl="sibTrans2D1" presStyleIdx="5" presStyleCnt="6"/>
      <dgm:spPr/>
      <dgm:t>
        <a:bodyPr/>
        <a:lstStyle/>
        <a:p>
          <a:endParaRPr lang="en-US"/>
        </a:p>
      </dgm:t>
    </dgm:pt>
    <dgm:pt modelId="{40340AE4-3923-460E-8082-14DE7BB1BB80}" type="pres">
      <dgm:prSet presAssocID="{2000C0FC-6665-42A3-9395-063B77D6D309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E025A00-8EA8-4C02-B530-BAE07857A1D6}" srcId="{883D84C2-1A74-47D6-A753-E77B0B56DA13}" destId="{E74775B2-59A9-4060-B845-D9A52E029413}" srcOrd="4" destOrd="0" parTransId="{42EE0826-804B-4055-A570-14172AD06D9C}" sibTransId="{D81CF422-DAD7-477B-950D-60237C100793}"/>
    <dgm:cxn modelId="{CBA04E13-FDC6-413A-8AC8-C2968A8AAEDA}" type="presOf" srcId="{C7DE6C5D-EBF8-4548-B1CC-1005BAAA839A}" destId="{482A52D0-E67E-45E3-A3D2-05E9606D5783}" srcOrd="1" destOrd="0" presId="urn:microsoft.com/office/officeart/2005/8/layout/cycle2"/>
    <dgm:cxn modelId="{F062D396-57CA-4320-AA78-AA71989C1851}" type="presOf" srcId="{8E041DF0-AD8D-4768-9B0F-8908CD4E40EA}" destId="{389012BB-97F0-487F-9FB3-AC495D68D9F4}" srcOrd="0" destOrd="0" presId="urn:microsoft.com/office/officeart/2005/8/layout/cycle2"/>
    <dgm:cxn modelId="{B5E19C13-8568-45D2-BD58-5BA0174FAB38}" srcId="{883D84C2-1A74-47D6-A753-E77B0B56DA13}" destId="{CC23D306-F0D0-43D1-B7D7-2AAD4260BDEA}" srcOrd="3" destOrd="0" parTransId="{ED0CCA3A-F578-4ED6-893A-641974D87C57}" sibTransId="{2DD36605-0BAD-428A-81BC-939B94DAC03D}"/>
    <dgm:cxn modelId="{FD85E50C-8C1F-4310-802D-6625D8283735}" type="presOf" srcId="{C35E6707-8A6E-433E-993F-2BD029C3C1DA}" destId="{D44241EC-6ADA-43BC-B8E3-1FFE0CDEAABF}" srcOrd="0" destOrd="0" presId="urn:microsoft.com/office/officeart/2005/8/layout/cycle2"/>
    <dgm:cxn modelId="{4C06820A-44DD-4BE7-9D43-7AD5EEC6FFC2}" type="presOf" srcId="{2DD36605-0BAD-428A-81BC-939B94DAC03D}" destId="{45A2378A-4282-48EA-AEDE-FB97AB151841}" srcOrd="0" destOrd="0" presId="urn:microsoft.com/office/officeart/2005/8/layout/cycle2"/>
    <dgm:cxn modelId="{0FC3DBDC-8261-415A-B334-5D248F0831FE}" type="presOf" srcId="{CC23D306-F0D0-43D1-B7D7-2AAD4260BDEA}" destId="{A97CF2C7-12D0-4F52-A1A7-5219BAD43266}" srcOrd="0" destOrd="0" presId="urn:microsoft.com/office/officeart/2005/8/layout/cycle2"/>
    <dgm:cxn modelId="{72CE30A6-DD27-48EF-A1A4-D2519ECD7383}" type="presOf" srcId="{C35E6707-8A6E-433E-993F-2BD029C3C1DA}" destId="{E42702DA-73CD-4BFF-9038-0962C0A399FC}" srcOrd="1" destOrd="0" presId="urn:microsoft.com/office/officeart/2005/8/layout/cycle2"/>
    <dgm:cxn modelId="{CBEBCA9A-E725-4ACC-A3AB-AD08ECA27B32}" type="presOf" srcId="{652827BF-4516-4CC1-BF5F-6BBB32A28683}" destId="{ED08E313-79C3-45C0-9349-3927A0915657}" srcOrd="1" destOrd="0" presId="urn:microsoft.com/office/officeart/2005/8/layout/cycle2"/>
    <dgm:cxn modelId="{27BEDA1E-7FD7-4F25-84EB-CE14C1287043}" srcId="{883D84C2-1A74-47D6-A753-E77B0B56DA13}" destId="{8E041DF0-AD8D-4768-9B0F-8908CD4E40EA}" srcOrd="1" destOrd="0" parTransId="{11D9C1E6-7EEC-4C09-BC51-ED05052557A7}" sibTransId="{C35E6707-8A6E-433E-993F-2BD029C3C1DA}"/>
    <dgm:cxn modelId="{733FA774-AD3C-4798-8B4B-76045618A311}" srcId="{883D84C2-1A74-47D6-A753-E77B0B56DA13}" destId="{A73DEE43-4F8F-48A5-8BC5-3A912BDE1818}" srcOrd="0" destOrd="0" parTransId="{05703421-31E3-4580-93F2-E4BFDE74C2CD}" sibTransId="{C7DE6C5D-EBF8-4548-B1CC-1005BAAA839A}"/>
    <dgm:cxn modelId="{69DCFD4E-2B54-46B7-B70C-17991961CE88}" type="presOf" srcId="{3D8F7589-318F-4BDA-8978-A7ABC0DFED0D}" destId="{EF2F378E-704C-40F9-A17A-FD9E87F34AAE}" srcOrd="0" destOrd="0" presId="urn:microsoft.com/office/officeart/2005/8/layout/cycle2"/>
    <dgm:cxn modelId="{D407EF54-625F-46F3-A728-9E8965A5C461}" type="presOf" srcId="{652827BF-4516-4CC1-BF5F-6BBB32A28683}" destId="{28645766-41D9-4E9C-8261-BDB7515B7170}" srcOrd="0" destOrd="0" presId="urn:microsoft.com/office/officeart/2005/8/layout/cycle2"/>
    <dgm:cxn modelId="{07DC3BBF-A184-4796-B67A-E0FA3D2EB78C}" type="presOf" srcId="{883D84C2-1A74-47D6-A753-E77B0B56DA13}" destId="{B4B9CE71-902F-4FE3-8B18-D2F43E2EE4E6}" srcOrd="0" destOrd="0" presId="urn:microsoft.com/office/officeart/2005/8/layout/cycle2"/>
    <dgm:cxn modelId="{72CDF79A-B969-4FEF-9787-433BFA6558C1}" srcId="{883D84C2-1A74-47D6-A753-E77B0B56DA13}" destId="{4B6B1279-603D-4ACC-A556-FDBD6EA9BA8F}" srcOrd="5" destOrd="0" parTransId="{ABAB4C89-3D88-4A8C-A94A-AC9CDBA5EBE5}" sibTransId="{2000C0FC-6665-42A3-9395-063B77D6D309}"/>
    <dgm:cxn modelId="{73583D8B-57CD-40AC-8BC9-09DBAF61A156}" type="presOf" srcId="{C7DE6C5D-EBF8-4548-B1CC-1005BAAA839A}" destId="{CF76778C-A55C-47C8-B7B6-420B458C3546}" srcOrd="0" destOrd="0" presId="urn:microsoft.com/office/officeart/2005/8/layout/cycle2"/>
    <dgm:cxn modelId="{D6399553-8EFD-40A8-B54C-277D1D2A4EB7}" type="presOf" srcId="{2000C0FC-6665-42A3-9395-063B77D6D309}" destId="{40340AE4-3923-460E-8082-14DE7BB1BB80}" srcOrd="1" destOrd="0" presId="urn:microsoft.com/office/officeart/2005/8/layout/cycle2"/>
    <dgm:cxn modelId="{7684C681-208A-41F1-A998-504E4D59A4A2}" type="presOf" srcId="{D81CF422-DAD7-477B-950D-60237C100793}" destId="{83648F26-18DF-425E-8FE9-633D0F000159}" srcOrd="0" destOrd="0" presId="urn:microsoft.com/office/officeart/2005/8/layout/cycle2"/>
    <dgm:cxn modelId="{39F50C70-2FEA-4341-8564-20F85C5EDB06}" type="presOf" srcId="{4B6B1279-603D-4ACC-A556-FDBD6EA9BA8F}" destId="{095024B1-74AB-4726-B7E7-FD1EF48EE6B9}" srcOrd="0" destOrd="0" presId="urn:microsoft.com/office/officeart/2005/8/layout/cycle2"/>
    <dgm:cxn modelId="{56FAAE70-F50F-49CD-A0DA-1AC237503731}" type="presOf" srcId="{D81CF422-DAD7-477B-950D-60237C100793}" destId="{B92B02B0-9D90-4C76-B6DC-FBB1C814CD7D}" srcOrd="1" destOrd="0" presId="urn:microsoft.com/office/officeart/2005/8/layout/cycle2"/>
    <dgm:cxn modelId="{2E452EAF-099E-4616-B603-751B39F1F8A7}" type="presOf" srcId="{E74775B2-59A9-4060-B845-D9A52E029413}" destId="{249767B2-1FC7-4C4C-8616-EB8D8225DBC7}" srcOrd="0" destOrd="0" presId="urn:microsoft.com/office/officeart/2005/8/layout/cycle2"/>
    <dgm:cxn modelId="{B474D544-3DF9-4A41-960A-7B2F9EF1431C}" type="presOf" srcId="{A73DEE43-4F8F-48A5-8BC5-3A912BDE1818}" destId="{FDA53E68-5FB3-4CFC-B902-67FAF1F1BC3F}" srcOrd="0" destOrd="0" presId="urn:microsoft.com/office/officeart/2005/8/layout/cycle2"/>
    <dgm:cxn modelId="{ABDBEA14-2F1C-42B6-BC5D-84707E021FBD}" srcId="{883D84C2-1A74-47D6-A753-E77B0B56DA13}" destId="{3D8F7589-318F-4BDA-8978-A7ABC0DFED0D}" srcOrd="2" destOrd="0" parTransId="{8111A2CD-88D0-42F6-81C9-9B08317D313E}" sibTransId="{652827BF-4516-4CC1-BF5F-6BBB32A28683}"/>
    <dgm:cxn modelId="{DB3E9E7B-5D83-4C90-B399-4C17CD8300CB}" type="presOf" srcId="{2000C0FC-6665-42A3-9395-063B77D6D309}" destId="{FCCAB6CA-DBE9-43EC-AC72-3BCBF8ACCA09}" srcOrd="0" destOrd="0" presId="urn:microsoft.com/office/officeart/2005/8/layout/cycle2"/>
    <dgm:cxn modelId="{4F6957E9-637B-4A5F-A164-E30348E31DDB}" type="presOf" srcId="{2DD36605-0BAD-428A-81BC-939B94DAC03D}" destId="{2DB47933-6825-4BB5-B6B0-5201F62A6FDF}" srcOrd="1" destOrd="0" presId="urn:microsoft.com/office/officeart/2005/8/layout/cycle2"/>
    <dgm:cxn modelId="{306EE5E5-5AEF-4F2B-96DD-D40FD910BBCE}" type="presParOf" srcId="{B4B9CE71-902F-4FE3-8B18-D2F43E2EE4E6}" destId="{FDA53E68-5FB3-4CFC-B902-67FAF1F1BC3F}" srcOrd="0" destOrd="0" presId="urn:microsoft.com/office/officeart/2005/8/layout/cycle2"/>
    <dgm:cxn modelId="{89209D88-D7DE-4F7B-8511-124652055E0A}" type="presParOf" srcId="{B4B9CE71-902F-4FE3-8B18-D2F43E2EE4E6}" destId="{CF76778C-A55C-47C8-B7B6-420B458C3546}" srcOrd="1" destOrd="0" presId="urn:microsoft.com/office/officeart/2005/8/layout/cycle2"/>
    <dgm:cxn modelId="{25EF127E-5AD4-4E80-8E73-1B9103E298A0}" type="presParOf" srcId="{CF76778C-A55C-47C8-B7B6-420B458C3546}" destId="{482A52D0-E67E-45E3-A3D2-05E9606D5783}" srcOrd="0" destOrd="0" presId="urn:microsoft.com/office/officeart/2005/8/layout/cycle2"/>
    <dgm:cxn modelId="{8D435456-FA68-4BCF-9156-0402B2492035}" type="presParOf" srcId="{B4B9CE71-902F-4FE3-8B18-D2F43E2EE4E6}" destId="{389012BB-97F0-487F-9FB3-AC495D68D9F4}" srcOrd="2" destOrd="0" presId="urn:microsoft.com/office/officeart/2005/8/layout/cycle2"/>
    <dgm:cxn modelId="{AED625B4-E5E7-4F42-B12B-974BE1AAF92F}" type="presParOf" srcId="{B4B9CE71-902F-4FE3-8B18-D2F43E2EE4E6}" destId="{D44241EC-6ADA-43BC-B8E3-1FFE0CDEAABF}" srcOrd="3" destOrd="0" presId="urn:microsoft.com/office/officeart/2005/8/layout/cycle2"/>
    <dgm:cxn modelId="{A404F1EB-4B68-46E7-A28C-2ACC53B32D5C}" type="presParOf" srcId="{D44241EC-6ADA-43BC-B8E3-1FFE0CDEAABF}" destId="{E42702DA-73CD-4BFF-9038-0962C0A399FC}" srcOrd="0" destOrd="0" presId="urn:microsoft.com/office/officeart/2005/8/layout/cycle2"/>
    <dgm:cxn modelId="{5918524B-E7A0-47CA-858F-4CAB2E5261EA}" type="presParOf" srcId="{B4B9CE71-902F-4FE3-8B18-D2F43E2EE4E6}" destId="{EF2F378E-704C-40F9-A17A-FD9E87F34AAE}" srcOrd="4" destOrd="0" presId="urn:microsoft.com/office/officeart/2005/8/layout/cycle2"/>
    <dgm:cxn modelId="{EF080FB1-3BF0-4BBC-BA4C-C98B9C5506A5}" type="presParOf" srcId="{B4B9CE71-902F-4FE3-8B18-D2F43E2EE4E6}" destId="{28645766-41D9-4E9C-8261-BDB7515B7170}" srcOrd="5" destOrd="0" presId="urn:microsoft.com/office/officeart/2005/8/layout/cycle2"/>
    <dgm:cxn modelId="{34754F75-E98B-4F28-801F-F8421F2C9CCF}" type="presParOf" srcId="{28645766-41D9-4E9C-8261-BDB7515B7170}" destId="{ED08E313-79C3-45C0-9349-3927A0915657}" srcOrd="0" destOrd="0" presId="urn:microsoft.com/office/officeart/2005/8/layout/cycle2"/>
    <dgm:cxn modelId="{9E0D356A-8D3D-4235-9D83-E8572D9674AB}" type="presParOf" srcId="{B4B9CE71-902F-4FE3-8B18-D2F43E2EE4E6}" destId="{A97CF2C7-12D0-4F52-A1A7-5219BAD43266}" srcOrd="6" destOrd="0" presId="urn:microsoft.com/office/officeart/2005/8/layout/cycle2"/>
    <dgm:cxn modelId="{09CBF8FF-3D8C-4996-9F5B-47024D5E4FEA}" type="presParOf" srcId="{B4B9CE71-902F-4FE3-8B18-D2F43E2EE4E6}" destId="{45A2378A-4282-48EA-AEDE-FB97AB151841}" srcOrd="7" destOrd="0" presId="urn:microsoft.com/office/officeart/2005/8/layout/cycle2"/>
    <dgm:cxn modelId="{2F9209AF-6147-4AE9-91EB-138A5BC9153B}" type="presParOf" srcId="{45A2378A-4282-48EA-AEDE-FB97AB151841}" destId="{2DB47933-6825-4BB5-B6B0-5201F62A6FDF}" srcOrd="0" destOrd="0" presId="urn:microsoft.com/office/officeart/2005/8/layout/cycle2"/>
    <dgm:cxn modelId="{25C1D1E9-D26E-45B7-9AC8-DD11BC4E87C6}" type="presParOf" srcId="{B4B9CE71-902F-4FE3-8B18-D2F43E2EE4E6}" destId="{249767B2-1FC7-4C4C-8616-EB8D8225DBC7}" srcOrd="8" destOrd="0" presId="urn:microsoft.com/office/officeart/2005/8/layout/cycle2"/>
    <dgm:cxn modelId="{05B3B13A-5891-4E6C-900B-0140518F7020}" type="presParOf" srcId="{B4B9CE71-902F-4FE3-8B18-D2F43E2EE4E6}" destId="{83648F26-18DF-425E-8FE9-633D0F000159}" srcOrd="9" destOrd="0" presId="urn:microsoft.com/office/officeart/2005/8/layout/cycle2"/>
    <dgm:cxn modelId="{9CC573E3-14D4-4BF1-A099-F85D97D19AA9}" type="presParOf" srcId="{83648F26-18DF-425E-8FE9-633D0F000159}" destId="{B92B02B0-9D90-4C76-B6DC-FBB1C814CD7D}" srcOrd="0" destOrd="0" presId="urn:microsoft.com/office/officeart/2005/8/layout/cycle2"/>
    <dgm:cxn modelId="{76102189-1F92-4DAA-B714-0D61DD14BF38}" type="presParOf" srcId="{B4B9CE71-902F-4FE3-8B18-D2F43E2EE4E6}" destId="{095024B1-74AB-4726-B7E7-FD1EF48EE6B9}" srcOrd="10" destOrd="0" presId="urn:microsoft.com/office/officeart/2005/8/layout/cycle2"/>
    <dgm:cxn modelId="{8F86C6E1-47A9-4245-A242-5A4998D21E4A}" type="presParOf" srcId="{B4B9CE71-902F-4FE3-8B18-D2F43E2EE4E6}" destId="{FCCAB6CA-DBE9-43EC-AC72-3BCBF8ACCA09}" srcOrd="11" destOrd="0" presId="urn:microsoft.com/office/officeart/2005/8/layout/cycle2"/>
    <dgm:cxn modelId="{01407754-0630-494B-AE48-3E6DE9103F81}" type="presParOf" srcId="{FCCAB6CA-DBE9-43EC-AC72-3BCBF8ACCA09}" destId="{40340AE4-3923-460E-8082-14DE7BB1BB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AD4AC9-2942-4351-952B-47EC30416F7B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7ABEF-0C2B-43E8-85BD-4CECA6A7EFD9}">
      <dgm:prSet custT="1"/>
      <dgm:spPr/>
      <dgm:t>
        <a:bodyPr/>
        <a:lstStyle/>
        <a:p>
          <a:pPr rtl="0"/>
          <a:r>
            <a:rPr lang="bn-BD" sz="11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ধন্যবাদ</a:t>
          </a:r>
          <a:endParaRPr lang="en-US" sz="8000" dirty="0">
            <a:solidFill>
              <a:srgbClr val="FFFF00"/>
            </a:solidFill>
          </a:endParaRPr>
        </a:p>
      </dgm:t>
    </dgm:pt>
    <dgm:pt modelId="{B3DDAD22-7B56-4C4D-BE78-B837929A181E}" type="parTrans" cxnId="{DD044049-2C44-48A9-924A-BA4BFF4489A9}">
      <dgm:prSet/>
      <dgm:spPr/>
      <dgm:t>
        <a:bodyPr/>
        <a:lstStyle/>
        <a:p>
          <a:endParaRPr lang="en-US"/>
        </a:p>
      </dgm:t>
    </dgm:pt>
    <dgm:pt modelId="{7AC9D1C8-B3C4-4C9B-A9CB-B67504124003}" type="sibTrans" cxnId="{DD044049-2C44-48A9-924A-BA4BFF4489A9}">
      <dgm:prSet/>
      <dgm:spPr/>
      <dgm:t>
        <a:bodyPr/>
        <a:lstStyle/>
        <a:p>
          <a:endParaRPr lang="en-US"/>
        </a:p>
      </dgm:t>
    </dgm:pt>
    <dgm:pt modelId="{7D25F689-B60F-46A8-A1DF-0E9689EF06E6}" type="pres">
      <dgm:prSet presAssocID="{D0AD4AC9-2942-4351-952B-47EC30416F7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890A0D-CE85-461D-9AF3-569535CB801B}" type="pres">
      <dgm:prSet presAssocID="{03B7ABEF-0C2B-43E8-85BD-4CECA6A7EFD9}" presName="composite" presStyleCnt="0"/>
      <dgm:spPr/>
    </dgm:pt>
    <dgm:pt modelId="{2CE10BC8-A449-498C-9BAA-7D5E4EADFF9F}" type="pres">
      <dgm:prSet presAssocID="{03B7ABEF-0C2B-43E8-85BD-4CECA6A7EFD9}" presName="imgShp" presStyleLbl="fgImgPlace1" presStyleIdx="0" presStyleCnt="1" custScaleX="132128" custScaleY="100196" custLinFactNeighborX="-31091" custLinFactNeighborY="-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CAE8D2-59C8-4630-92C6-7B7FC2997269}" type="pres">
      <dgm:prSet presAssocID="{03B7ABEF-0C2B-43E8-85BD-4CECA6A7EFD9}" presName="txShp" presStyleLbl="node1" presStyleIdx="0" presStyleCnt="1" custScaleX="99986" custScaleY="100098" custLinFactNeighborX="15098" custLinFactNeighborY="5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257D1C-5F4C-49EF-A0A6-E59BD6696786}" type="presOf" srcId="{D0AD4AC9-2942-4351-952B-47EC30416F7B}" destId="{7D25F689-B60F-46A8-A1DF-0E9689EF06E6}" srcOrd="0" destOrd="0" presId="urn:microsoft.com/office/officeart/2005/8/layout/vList3#2"/>
    <dgm:cxn modelId="{DD044049-2C44-48A9-924A-BA4BFF4489A9}" srcId="{D0AD4AC9-2942-4351-952B-47EC30416F7B}" destId="{03B7ABEF-0C2B-43E8-85BD-4CECA6A7EFD9}" srcOrd="0" destOrd="0" parTransId="{B3DDAD22-7B56-4C4D-BE78-B837929A181E}" sibTransId="{7AC9D1C8-B3C4-4C9B-A9CB-B67504124003}"/>
    <dgm:cxn modelId="{D1B23877-F76E-4CD6-9A79-08DD1487145C}" type="presOf" srcId="{03B7ABEF-0C2B-43E8-85BD-4CECA6A7EFD9}" destId="{2ACAE8D2-59C8-4630-92C6-7B7FC2997269}" srcOrd="0" destOrd="0" presId="urn:microsoft.com/office/officeart/2005/8/layout/vList3#2"/>
    <dgm:cxn modelId="{88E7DF08-7900-4921-B736-4573446DE5B6}" type="presParOf" srcId="{7D25F689-B60F-46A8-A1DF-0E9689EF06E6}" destId="{FC890A0D-CE85-461D-9AF3-569535CB801B}" srcOrd="0" destOrd="0" presId="urn:microsoft.com/office/officeart/2005/8/layout/vList3#2"/>
    <dgm:cxn modelId="{53F42987-F169-4995-ACFA-3817D8B6A6E3}" type="presParOf" srcId="{FC890A0D-CE85-461D-9AF3-569535CB801B}" destId="{2CE10BC8-A449-498C-9BAA-7D5E4EADFF9F}" srcOrd="0" destOrd="0" presId="urn:microsoft.com/office/officeart/2005/8/layout/vList3#2"/>
    <dgm:cxn modelId="{B8990B73-2616-48F8-92F8-54A62A4B70DE}" type="presParOf" srcId="{FC890A0D-CE85-461D-9AF3-569535CB801B}" destId="{2ACAE8D2-59C8-4630-92C6-7B7FC299726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53E68-5FB3-4CFC-B902-67FAF1F1BC3F}">
      <dsp:nvSpPr>
        <dsp:cNvPr id="0" name=""/>
        <dsp:cNvSpPr/>
      </dsp:nvSpPr>
      <dsp:spPr>
        <a:xfrm>
          <a:off x="2715650" y="1446"/>
          <a:ext cx="1353270" cy="1353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১৪টি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খাড়া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স্তম্ভ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3832" y="199628"/>
        <a:ext cx="956906" cy="956906"/>
      </dsp:txXfrm>
    </dsp:sp>
    <dsp:sp modelId="{CF76778C-A55C-47C8-B7B6-420B458C3546}">
      <dsp:nvSpPr>
        <dsp:cNvPr id="0" name=""/>
        <dsp:cNvSpPr/>
      </dsp:nvSpPr>
      <dsp:spPr>
        <a:xfrm rot="1800000">
          <a:off x="4083370" y="952445"/>
          <a:ext cx="359330" cy="456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090591" y="1016841"/>
        <a:ext cx="251531" cy="274036"/>
      </dsp:txXfrm>
    </dsp:sp>
    <dsp:sp modelId="{389012BB-97F0-487F-9FB3-AC495D68D9F4}">
      <dsp:nvSpPr>
        <dsp:cNvPr id="0" name=""/>
        <dsp:cNvSpPr/>
      </dsp:nvSpPr>
      <dsp:spPr>
        <a:xfrm>
          <a:off x="4474766" y="1017072"/>
          <a:ext cx="1353270" cy="1353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প্রতিটি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গ্রুপ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মৌল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পূর্ণ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72948" y="1215254"/>
        <a:ext cx="956906" cy="956906"/>
      </dsp:txXfrm>
    </dsp:sp>
    <dsp:sp modelId="{D44241EC-6ADA-43BC-B8E3-1FFE0CDEAABF}">
      <dsp:nvSpPr>
        <dsp:cNvPr id="0" name=""/>
        <dsp:cNvSpPr/>
      </dsp:nvSpPr>
      <dsp:spPr>
        <a:xfrm rot="5369781">
          <a:off x="5013218" y="2410040"/>
          <a:ext cx="292974" cy="456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056778" y="2457442"/>
        <a:ext cx="205082" cy="274036"/>
      </dsp:txXfrm>
    </dsp:sp>
    <dsp:sp modelId="{EF2F378E-704C-40F9-A17A-FD9E87F34AAE}">
      <dsp:nvSpPr>
        <dsp:cNvPr id="0" name=""/>
        <dsp:cNvSpPr/>
      </dsp:nvSpPr>
      <dsp:spPr>
        <a:xfrm>
          <a:off x="4492691" y="2923031"/>
          <a:ext cx="1353270" cy="1619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পর্যায়</a:t>
          </a:r>
          <a:r>
            <a:rPr lang="en-US" sz="2400" kern="1200" dirty="0" smtClean="0"/>
            <a:t> ৬,৭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ব্যতিক্রম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0873" y="3160215"/>
        <a:ext cx="956906" cy="1145225"/>
      </dsp:txXfrm>
    </dsp:sp>
    <dsp:sp modelId="{28645766-41D9-4E9C-8261-BDB7515B7170}">
      <dsp:nvSpPr>
        <dsp:cNvPr id="0" name=""/>
        <dsp:cNvSpPr/>
      </dsp:nvSpPr>
      <dsp:spPr>
        <a:xfrm rot="9026550">
          <a:off x="4102238" y="4009923"/>
          <a:ext cx="351561" cy="456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200843" y="4075255"/>
        <a:ext cx="246093" cy="274036"/>
      </dsp:txXfrm>
    </dsp:sp>
    <dsp:sp modelId="{A97CF2C7-12D0-4F52-A1A7-5219BAD43266}">
      <dsp:nvSpPr>
        <dsp:cNvPr id="0" name=""/>
        <dsp:cNvSpPr/>
      </dsp:nvSpPr>
      <dsp:spPr>
        <a:xfrm>
          <a:off x="2715650" y="4063950"/>
          <a:ext cx="1353270" cy="1353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৭টিপর্যায়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3832" y="4262132"/>
        <a:ext cx="956906" cy="956906"/>
      </dsp:txXfrm>
    </dsp:sp>
    <dsp:sp modelId="{45A2378A-4282-48EA-AEDE-FB97AB151841}">
      <dsp:nvSpPr>
        <dsp:cNvPr id="0" name=""/>
        <dsp:cNvSpPr/>
      </dsp:nvSpPr>
      <dsp:spPr>
        <a:xfrm rot="12600000">
          <a:off x="2341869" y="4009492"/>
          <a:ext cx="359330" cy="456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442447" y="4127788"/>
        <a:ext cx="251531" cy="274036"/>
      </dsp:txXfrm>
    </dsp:sp>
    <dsp:sp modelId="{249767B2-1FC7-4C4C-8616-EB8D8225DBC7}">
      <dsp:nvSpPr>
        <dsp:cNvPr id="0" name=""/>
        <dsp:cNvSpPr/>
      </dsp:nvSpPr>
      <dsp:spPr>
        <a:xfrm>
          <a:off x="956534" y="3048324"/>
          <a:ext cx="1353270" cy="1353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১৮টিগ্রুপ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4716" y="3246506"/>
        <a:ext cx="956906" cy="956906"/>
      </dsp:txXfrm>
    </dsp:sp>
    <dsp:sp modelId="{83648F26-18DF-425E-8FE9-633D0F000159}">
      <dsp:nvSpPr>
        <dsp:cNvPr id="0" name=""/>
        <dsp:cNvSpPr/>
      </dsp:nvSpPr>
      <dsp:spPr>
        <a:xfrm rot="16200000">
          <a:off x="1453504" y="2491138"/>
          <a:ext cx="359330" cy="456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507404" y="2636384"/>
        <a:ext cx="251531" cy="274036"/>
      </dsp:txXfrm>
    </dsp:sp>
    <dsp:sp modelId="{095024B1-74AB-4726-B7E7-FD1EF48EE6B9}">
      <dsp:nvSpPr>
        <dsp:cNvPr id="0" name=""/>
        <dsp:cNvSpPr/>
      </dsp:nvSpPr>
      <dsp:spPr>
        <a:xfrm>
          <a:off x="956534" y="1017072"/>
          <a:ext cx="1353270" cy="1353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নিচে</a:t>
          </a: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২টি </a:t>
          </a:r>
          <a:r>
            <a:rPr lang="en-US" sz="2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সারি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4716" y="1215254"/>
        <a:ext cx="956906" cy="956906"/>
      </dsp:txXfrm>
    </dsp:sp>
    <dsp:sp modelId="{FCCAB6CA-DBE9-43EC-AC72-3BCBF8ACCA09}">
      <dsp:nvSpPr>
        <dsp:cNvPr id="0" name=""/>
        <dsp:cNvSpPr/>
      </dsp:nvSpPr>
      <dsp:spPr>
        <a:xfrm rot="19800000">
          <a:off x="2324255" y="962615"/>
          <a:ext cx="359330" cy="456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331476" y="1080911"/>
        <a:ext cx="251531" cy="274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AE8D2-59C8-4630-92C6-7B7FC2997269}">
      <dsp:nvSpPr>
        <dsp:cNvPr id="0" name=""/>
        <dsp:cNvSpPr/>
      </dsp:nvSpPr>
      <dsp:spPr>
        <a:xfrm rot="10800000">
          <a:off x="2992131" y="4758"/>
          <a:ext cx="5937122" cy="24323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1567" tIns="438150" rIns="817880" bIns="438150" numCol="1" spcCol="1270" anchor="ctr" anchorCtr="0">
          <a:noAutofit/>
        </a:bodyPr>
        <a:lstStyle/>
        <a:p>
          <a:pPr lvl="0" algn="ctr" defTabSz="5111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500" b="1" kern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rPr>
            <a:t>ধন্যবাদ</a:t>
          </a:r>
          <a:endParaRPr lang="en-US" sz="8000" kern="1200" dirty="0">
            <a:solidFill>
              <a:srgbClr val="FFFF00"/>
            </a:solidFill>
          </a:endParaRPr>
        </a:p>
      </dsp:txBody>
      <dsp:txXfrm rot="10800000">
        <a:off x="3600229" y="4758"/>
        <a:ext cx="5329024" cy="2432391"/>
      </dsp:txXfrm>
    </dsp:sp>
    <dsp:sp modelId="{2CE10BC8-A449-498C-9BAA-7D5E4EADFF9F}">
      <dsp:nvSpPr>
        <dsp:cNvPr id="0" name=""/>
        <dsp:cNvSpPr/>
      </dsp:nvSpPr>
      <dsp:spPr>
        <a:xfrm>
          <a:off x="0" y="0"/>
          <a:ext cx="3210723" cy="24347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B57E8-EDDD-4053-8F7B-2FF4D26078BF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D6879-13AE-47A9-B1F6-3996BB2616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686E8-F557-4C9E-9124-9F1EEE7C06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0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6879-13AE-47A9-B1F6-3996BB2616C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08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752D88-EC11-4B8E-9376-00BD232E0926}" type="slidenum">
              <a:rPr lang="en-GB"/>
              <a:pPr/>
              <a:t>11</a:t>
            </a:fld>
            <a:endParaRPr lang="en-GB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D6879-13AE-47A9-B1F6-3996BB2616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2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7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7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1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9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8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8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66B1-0B2B-4A70-8764-C3EA0DC0BC0D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7BCE-18B0-4362-829B-14BDF8637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330C2F-88AC-435E-8514-6FFF45288E79}" type="datetimeFigureOut">
              <a:rPr lang="en-US" smtClean="0">
                <a:solidFill>
                  <a:prstClr val="black"/>
                </a:solidFill>
              </a:rPr>
              <a:pPr/>
              <a:t>1/11/2020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9E02FC-7AF9-42EC-AC7E-37A94E570B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9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8.png"/><Relationship Id="rId7" Type="http://schemas.openxmlformats.org/officeDocument/2006/relationships/slide" Target="slid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0" y="4797009"/>
            <a:ext cx="9067800" cy="2060991"/>
          </a:xfrm>
          <a:prstGeom prst="verticalScroll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16600" b="1" dirty="0" smtClean="0">
                <a:ln w="28575">
                  <a:solidFill>
                    <a:srgbClr val="0070C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28575">
                <a:solidFill>
                  <a:srgbClr val="0070C0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75" y="2209801"/>
            <a:ext cx="2525525" cy="16764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3" y="2057401"/>
            <a:ext cx="1987536" cy="1828800"/>
          </a:xfrm>
          <a:prstGeom prst="rect">
            <a:avLst/>
          </a:prstGeom>
          <a:noFill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52400" y="381000"/>
            <a:ext cx="8534400" cy="1173162"/>
          </a:xfrm>
          <a:prstGeom prst="rect">
            <a:avLst/>
          </a:prstGeom>
          <a:noFill/>
        </p:spPr>
        <p:txBody>
          <a:bodyPr numCol="1">
            <a:prstTxWarp prst="textSto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 করুনাময় আল্লাহ তায়লার নামে শুরু করিতেছি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04121205"/>
              </p:ext>
            </p:extLst>
          </p:nvPr>
        </p:nvGraphicFramePr>
        <p:xfrm>
          <a:off x="835430" y="719669"/>
          <a:ext cx="67845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3059086"/>
            <a:ext cx="243840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সারণী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01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hem_table_p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50195"/>
            <a:ext cx="6629400" cy="63554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4572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0"/>
            <a:ext cx="4572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787940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787940"/>
            <a:ext cx="381000" cy="58366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700391"/>
            <a:ext cx="3810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0" y="787940"/>
            <a:ext cx="3048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700391"/>
            <a:ext cx="4572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1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700391"/>
            <a:ext cx="3810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700391"/>
            <a:ext cx="3810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787940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1488332"/>
            <a:ext cx="4572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1488332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1400783"/>
            <a:ext cx="3810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81800" y="1400783"/>
            <a:ext cx="4572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9000" y="1488332"/>
            <a:ext cx="4572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1488332"/>
            <a:ext cx="4572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1488332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AutoShape 2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1488332"/>
            <a:ext cx="4572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AutoShape 2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2188723"/>
            <a:ext cx="4572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2188723"/>
            <a:ext cx="3810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utoShape 3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81800" y="2188723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9000" y="2188723"/>
            <a:ext cx="4572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2188723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2188723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200" y="2889115"/>
            <a:ext cx="3810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2889115"/>
            <a:ext cx="4572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6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2889115"/>
            <a:ext cx="4572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81800" y="2889115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9000" y="2889115"/>
            <a:ext cx="4572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9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72400" y="2889115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2889115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589506"/>
            <a:ext cx="4572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3677055"/>
            <a:ext cx="381000" cy="525294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4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324600" y="3589506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5" name="AutoShape 7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81800" y="3589506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AutoShape 7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9000" y="3589506"/>
            <a:ext cx="4572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3589506"/>
            <a:ext cx="4572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29600" y="3589506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3589506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0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4289898"/>
            <a:ext cx="4572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1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3400" y="4377447"/>
            <a:ext cx="381000" cy="61284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6" name="AutoShape 8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24200" y="4289898"/>
            <a:ext cx="4572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7" name="AutoShape 8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4289898"/>
            <a:ext cx="381000" cy="70039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8" name="Text Box 116"/>
          <p:cNvSpPr txBox="1">
            <a:spLocks noChangeArrowheads="1"/>
          </p:cNvSpPr>
          <p:nvPr/>
        </p:nvSpPr>
        <p:spPr bwMode="auto">
          <a:xfrm>
            <a:off x="727219" y="1229380"/>
            <a:ext cx="32351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n-BD" altLang="en-US" sz="28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আধূনীক পর্যায় সারনীর  চিত্র</a:t>
            </a:r>
            <a:endParaRPr lang="en-US" altLang="en-US" sz="28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" y="76200"/>
            <a:ext cx="9105900" cy="711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6705600" y="2188724"/>
            <a:ext cx="2362200" cy="3373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০৭ নং পর্যায়ে কয়টি মৌল আছে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7010400" y="152400"/>
            <a:ext cx="2057400" cy="2036323"/>
          </a:xfrm>
          <a:prstGeom prst="down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04801"/>
            <a:ext cx="9144000" cy="653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381000" y="3733800"/>
            <a:ext cx="9220200" cy="2209800"/>
            <a:chOff x="0" y="3733800"/>
            <a:chExt cx="6405541" cy="2209800"/>
          </a:xfrm>
        </p:grpSpPr>
        <p:sp>
          <p:nvSpPr>
            <p:cNvPr id="7" name="Rounded Rectangle 6"/>
            <p:cNvSpPr/>
            <p:nvPr/>
          </p:nvSpPr>
          <p:spPr>
            <a:xfrm>
              <a:off x="685800" y="3733800"/>
              <a:ext cx="381000" cy="685800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0" y="5486400"/>
              <a:ext cx="6405541" cy="457200"/>
            </a:xfrm>
            <a:prstGeom prst="roundRect">
              <a:avLst/>
            </a:prstGeom>
            <a:noFill/>
            <a:ln w="57150">
              <a:solidFill>
                <a:srgbClr val="002060"/>
              </a:solidFill>
            </a:ln>
            <a:scene3d>
              <a:camera prst="obliqueTop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876300" y="3886200"/>
              <a:ext cx="3390900" cy="15240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-457200" y="4572000"/>
            <a:ext cx="9296400" cy="2270234"/>
            <a:chOff x="0" y="4572000"/>
            <a:chExt cx="6405541" cy="2270234"/>
          </a:xfrm>
        </p:grpSpPr>
        <p:sp>
          <p:nvSpPr>
            <p:cNvPr id="9" name="Rounded Rectangle 8"/>
            <p:cNvSpPr/>
            <p:nvPr/>
          </p:nvSpPr>
          <p:spPr>
            <a:xfrm>
              <a:off x="685800" y="4572000"/>
              <a:ext cx="381000" cy="533400"/>
            </a:xfrm>
            <a:prstGeom prst="roundRect">
              <a:avLst/>
            </a:prstGeom>
            <a:noFill/>
            <a:ln w="57150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0" y="6096000"/>
              <a:ext cx="6405541" cy="746234"/>
            </a:xfrm>
            <a:prstGeom prst="round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990600" y="5105400"/>
              <a:ext cx="1504950" cy="990600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50"/>
          </a:fgClr>
          <a:bgClr>
            <a:schemeClr val="tx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0514" y="-76200"/>
            <a:ext cx="4902486" cy="12192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Stored Data 2"/>
          <p:cNvSpPr/>
          <p:nvPr/>
        </p:nvSpPr>
        <p:spPr>
          <a:xfrm>
            <a:off x="4953000" y="76200"/>
            <a:ext cx="3962400" cy="6705600"/>
          </a:xfrm>
          <a:prstGeom prst="flowChartOnlineStorag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০১, ০৩, ০৫ নং দলঃ   পর্যায় সারনীতে কতটি পর্যায় ও কতটি সারী আছে তা উল্লেখ কর।</a:t>
            </a:r>
          </a:p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০২, ০৪, ০৬ নং দলঃ ০৬ নং ০৭ নং পর্যায়ে মোট কতটি  মৌল আছে তা উল্লেখ কর।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" y="1066800"/>
            <a:ext cx="4902486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7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48357"/>
              </p:ext>
            </p:extLst>
          </p:nvPr>
        </p:nvGraphicFramePr>
        <p:xfrm>
          <a:off x="228600" y="838200"/>
          <a:ext cx="838200" cy="312420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38200"/>
              </a:tblGrid>
              <a:tr h="385836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প্রতিক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19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H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19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Li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19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Na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19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19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Rb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19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Cs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19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Fr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12994"/>
              </p:ext>
            </p:extLst>
          </p:nvPr>
        </p:nvGraphicFramePr>
        <p:xfrm>
          <a:off x="1066800" y="772160"/>
          <a:ext cx="1981200" cy="32359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81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পারমাণবিক</a:t>
                      </a:r>
                      <a:r>
                        <a:rPr lang="en-US" b="1" baseline="0" dirty="0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সংখ্যা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11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19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37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55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87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75726"/>
              </p:ext>
            </p:extLst>
          </p:nvPr>
        </p:nvGraphicFramePr>
        <p:xfrm>
          <a:off x="3048000" y="772160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767642"/>
              </p:ext>
            </p:extLst>
          </p:nvPr>
        </p:nvGraphicFramePr>
        <p:xfrm>
          <a:off x="3048000" y="1140097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077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062981"/>
              </p:ext>
            </p:extLst>
          </p:nvPr>
        </p:nvGraphicFramePr>
        <p:xfrm>
          <a:off x="3048000" y="1508034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07239"/>
              </p:ext>
            </p:extLst>
          </p:nvPr>
        </p:nvGraphicFramePr>
        <p:xfrm>
          <a:off x="3048000" y="1889034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51866"/>
              </p:ext>
            </p:extLst>
          </p:nvPr>
        </p:nvGraphicFramePr>
        <p:xfrm>
          <a:off x="3048000" y="2259149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911455"/>
              </p:ext>
            </p:extLst>
          </p:nvPr>
        </p:nvGraphicFramePr>
        <p:xfrm>
          <a:off x="3048000" y="2627086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07662"/>
              </p:ext>
            </p:extLst>
          </p:nvPr>
        </p:nvGraphicFramePr>
        <p:xfrm>
          <a:off x="3048000" y="2995023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06753"/>
              </p:ext>
            </p:extLst>
          </p:nvPr>
        </p:nvGraphicFramePr>
        <p:xfrm>
          <a:off x="3048000" y="3362960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22"/>
          <p:cNvGrpSpPr/>
          <p:nvPr/>
        </p:nvGrpSpPr>
        <p:grpSpPr>
          <a:xfrm>
            <a:off x="2246811" y="4458789"/>
            <a:ext cx="453970" cy="381000"/>
            <a:chOff x="2246811" y="1066800"/>
            <a:chExt cx="453970" cy="381000"/>
          </a:xfrm>
        </p:grpSpPr>
        <p:sp>
          <p:nvSpPr>
            <p:cNvPr id="24" name="Flowchart: Connector 23"/>
            <p:cNvSpPr/>
            <p:nvPr/>
          </p:nvSpPr>
          <p:spPr>
            <a:xfrm>
              <a:off x="2286000" y="1066800"/>
              <a:ext cx="381000" cy="381000"/>
            </a:xfrm>
            <a:prstGeom prst="flowChartConnector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46811" y="10668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Flowchart: Connector 25"/>
          <p:cNvSpPr/>
          <p:nvPr/>
        </p:nvSpPr>
        <p:spPr>
          <a:xfrm>
            <a:off x="2061756" y="4269379"/>
            <a:ext cx="833844" cy="748936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6"/>
          <p:cNvGrpSpPr/>
          <p:nvPr/>
        </p:nvGrpSpPr>
        <p:grpSpPr>
          <a:xfrm>
            <a:off x="2286000" y="4014652"/>
            <a:ext cx="387992" cy="1129937"/>
            <a:chOff x="2286000" y="622663"/>
            <a:chExt cx="387992" cy="1129937"/>
          </a:xfrm>
        </p:grpSpPr>
        <p:pic>
          <p:nvPicPr>
            <p:cNvPr id="28" name="Picture 27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622663"/>
              <a:ext cx="387992" cy="381001"/>
            </a:xfrm>
            <a:prstGeom prst="rect">
              <a:avLst/>
            </a:prstGeom>
          </p:spPr>
        </p:pic>
        <p:pic>
          <p:nvPicPr>
            <p:cNvPr id="29" name="Picture 28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1371600"/>
              <a:ext cx="387991" cy="381000"/>
            </a:xfrm>
            <a:prstGeom prst="rect">
              <a:avLst/>
            </a:prstGeom>
          </p:spPr>
        </p:pic>
      </p:grpSp>
      <p:sp>
        <p:nvSpPr>
          <p:cNvPr id="30" name="Flowchart: Connector 29"/>
          <p:cNvSpPr/>
          <p:nvPr/>
        </p:nvSpPr>
        <p:spPr>
          <a:xfrm>
            <a:off x="1854926" y="4077789"/>
            <a:ext cx="1295400" cy="1143000"/>
          </a:xfrm>
          <a:prstGeom prst="flowChartConnector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30"/>
          <p:cNvGrpSpPr/>
          <p:nvPr/>
        </p:nvGrpSpPr>
        <p:grpSpPr>
          <a:xfrm>
            <a:off x="1676400" y="3786052"/>
            <a:ext cx="1676400" cy="1597691"/>
            <a:chOff x="1676400" y="394063"/>
            <a:chExt cx="1676400" cy="1597691"/>
          </a:xfrm>
        </p:grpSpPr>
        <p:pic>
          <p:nvPicPr>
            <p:cNvPr id="32" name="Picture 31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0" y="394063"/>
              <a:ext cx="381000" cy="374135"/>
            </a:xfrm>
            <a:prstGeom prst="rect">
              <a:avLst/>
            </a:prstGeom>
          </p:spPr>
        </p:pic>
        <p:pic>
          <p:nvPicPr>
            <p:cNvPr id="33" name="Picture 32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189" y="1617619"/>
              <a:ext cx="381000" cy="374135"/>
            </a:xfrm>
            <a:prstGeom prst="rect">
              <a:avLst/>
            </a:prstGeom>
          </p:spPr>
        </p:pic>
        <p:pic>
          <p:nvPicPr>
            <p:cNvPr id="34" name="Picture 33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1066800"/>
              <a:ext cx="381000" cy="374135"/>
            </a:xfrm>
            <a:prstGeom prst="rect">
              <a:avLst/>
            </a:prstGeom>
          </p:spPr>
        </p:pic>
        <p:pic>
          <p:nvPicPr>
            <p:cNvPr id="35" name="Picture 34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1066800"/>
              <a:ext cx="381000" cy="374135"/>
            </a:xfrm>
            <a:prstGeom prst="rect">
              <a:avLst/>
            </a:prstGeom>
          </p:spPr>
        </p:pic>
        <p:pic>
          <p:nvPicPr>
            <p:cNvPr id="36" name="Picture 35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609600"/>
              <a:ext cx="381000" cy="374135"/>
            </a:xfrm>
            <a:prstGeom prst="rect">
              <a:avLst/>
            </a:prstGeom>
          </p:spPr>
        </p:pic>
        <p:pic>
          <p:nvPicPr>
            <p:cNvPr id="37" name="Picture 36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609600"/>
              <a:ext cx="381000" cy="374135"/>
            </a:xfrm>
            <a:prstGeom prst="rect">
              <a:avLst/>
            </a:prstGeom>
          </p:spPr>
        </p:pic>
        <p:pic>
          <p:nvPicPr>
            <p:cNvPr id="38" name="Picture 37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447800"/>
              <a:ext cx="381000" cy="374135"/>
            </a:xfrm>
            <a:prstGeom prst="rect">
              <a:avLst/>
            </a:prstGeom>
          </p:spPr>
        </p:pic>
        <p:pic>
          <p:nvPicPr>
            <p:cNvPr id="39" name="Picture 38" descr="Picture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1447800"/>
              <a:ext cx="381000" cy="374135"/>
            </a:xfrm>
            <a:prstGeom prst="rect">
              <a:avLst/>
            </a:prstGeom>
          </p:spPr>
        </p:pic>
      </p:grpSp>
      <p:sp>
        <p:nvSpPr>
          <p:cNvPr id="40" name="Flowchart: Connector 39"/>
          <p:cNvSpPr/>
          <p:nvPr/>
        </p:nvSpPr>
        <p:spPr>
          <a:xfrm>
            <a:off x="1674222" y="3886200"/>
            <a:ext cx="1676400" cy="152400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001589"/>
            <a:ext cx="381000" cy="374135"/>
          </a:xfrm>
          <a:prstGeom prst="rect">
            <a:avLst/>
          </a:prstGeom>
        </p:spPr>
      </p:pic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18762"/>
              </p:ext>
            </p:extLst>
          </p:nvPr>
        </p:nvGraphicFramePr>
        <p:xfrm>
          <a:off x="381000" y="5683624"/>
          <a:ext cx="3810000" cy="1098176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270000"/>
                <a:gridCol w="1270000"/>
                <a:gridCol w="1270000"/>
              </a:tblGrid>
              <a:tr h="64097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১ম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কক্ষপথ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কক্ষপথ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কক্ষপথ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62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5" name="Group 42"/>
          <p:cNvGrpSpPr/>
          <p:nvPr/>
        </p:nvGrpSpPr>
        <p:grpSpPr>
          <a:xfrm>
            <a:off x="5638800" y="3733800"/>
            <a:ext cx="2133600" cy="2057400"/>
            <a:chOff x="1371600" y="3505200"/>
            <a:chExt cx="2133600" cy="2057400"/>
          </a:xfrm>
        </p:grpSpPr>
        <p:grpSp>
          <p:nvGrpSpPr>
            <p:cNvPr id="16" name="Group 178"/>
            <p:cNvGrpSpPr/>
            <p:nvPr/>
          </p:nvGrpSpPr>
          <p:grpSpPr>
            <a:xfrm>
              <a:off x="1680408" y="3745832"/>
              <a:ext cx="1476337" cy="1575793"/>
              <a:chOff x="5257800" y="2362200"/>
              <a:chExt cx="1476337" cy="1575793"/>
            </a:xfrm>
          </p:grpSpPr>
          <p:sp>
            <p:nvSpPr>
              <p:cNvPr id="61" name="Flowchart: Connector 60"/>
              <p:cNvSpPr/>
              <p:nvPr/>
            </p:nvSpPr>
            <p:spPr>
              <a:xfrm>
                <a:off x="5410200" y="2590800"/>
                <a:ext cx="1195136" cy="1143000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76"/>
              <p:cNvGrpSpPr/>
              <p:nvPr/>
            </p:nvGrpSpPr>
            <p:grpSpPr>
              <a:xfrm>
                <a:off x="5257800" y="2362200"/>
                <a:ext cx="1476337" cy="1575793"/>
                <a:chOff x="1676400" y="3733800"/>
                <a:chExt cx="1476337" cy="1575793"/>
              </a:xfrm>
            </p:grpSpPr>
            <p:pic>
              <p:nvPicPr>
                <p:cNvPr id="63" name="Picture 62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9400" y="44196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4" name="Picture 63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76400" y="4343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5" name="Picture 64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800" y="37338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6" name="Picture 65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86000" y="49530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7" name="Picture 66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67000" y="3962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8" name="Picture 67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8800" y="39624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69" name="Picture 68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67000" y="4800600"/>
                  <a:ext cx="333337" cy="356593"/>
                </a:xfrm>
                <a:prstGeom prst="rect">
                  <a:avLst/>
                </a:prstGeom>
              </p:spPr>
            </p:pic>
            <p:pic>
              <p:nvPicPr>
                <p:cNvPr id="70" name="Picture 69" descr="Pictu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8800" y="4724400"/>
                  <a:ext cx="333337" cy="356593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8" name="Group 105"/>
            <p:cNvGrpSpPr/>
            <p:nvPr/>
          </p:nvGrpSpPr>
          <p:grpSpPr>
            <a:xfrm>
              <a:off x="2057400" y="3962400"/>
              <a:ext cx="762000" cy="1118593"/>
              <a:chOff x="2514600" y="2514600"/>
              <a:chExt cx="762000" cy="1118593"/>
            </a:xfrm>
          </p:grpSpPr>
          <p:sp>
            <p:nvSpPr>
              <p:cNvPr id="57" name="Flowchart: Connector 56"/>
              <p:cNvSpPr/>
              <p:nvPr/>
            </p:nvSpPr>
            <p:spPr>
              <a:xfrm>
                <a:off x="2514600" y="2731168"/>
                <a:ext cx="762000" cy="762000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Picture 57" descr="Pire1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2992" y="2883568"/>
                <a:ext cx="469366" cy="469366"/>
              </a:xfrm>
              <a:prstGeom prst="rect">
                <a:avLst/>
              </a:prstGeom>
            </p:spPr>
          </p:pic>
          <p:pic>
            <p:nvPicPr>
              <p:cNvPr id="59" name="Picture 58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9032" y="25146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60" name="Picture 59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5232" y="3276600"/>
                <a:ext cx="333337" cy="356593"/>
              </a:xfrm>
              <a:prstGeom prst="rect">
                <a:avLst/>
              </a:prstGeom>
            </p:spPr>
          </p:pic>
        </p:grpSp>
        <p:grpSp>
          <p:nvGrpSpPr>
            <p:cNvPr id="19" name="Group 179"/>
            <p:cNvGrpSpPr/>
            <p:nvPr/>
          </p:nvGrpSpPr>
          <p:grpSpPr>
            <a:xfrm>
              <a:off x="1447800" y="3581400"/>
              <a:ext cx="1933537" cy="1880593"/>
              <a:chOff x="1447800" y="3581400"/>
              <a:chExt cx="1933537" cy="1880593"/>
            </a:xfrm>
          </p:grpSpPr>
          <p:sp>
            <p:nvSpPr>
              <p:cNvPr id="48" name="Flowchart: Connector 47"/>
              <p:cNvSpPr/>
              <p:nvPr/>
            </p:nvSpPr>
            <p:spPr>
              <a:xfrm>
                <a:off x="1600200" y="3757864"/>
                <a:ext cx="1676400" cy="1576136"/>
              </a:xfrm>
              <a:prstGeom prst="flowChartConnector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Picture 48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000" y="3581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0" name="Picture 49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3886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1" name="Picture 50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0800" y="5105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2" name="Picture 51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4000" y="4648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3" name="Picture 52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35814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4" name="Picture 53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0" y="4648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5" name="Picture 54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000" y="5029200"/>
                <a:ext cx="333337" cy="356593"/>
              </a:xfrm>
              <a:prstGeom prst="rect">
                <a:avLst/>
              </a:prstGeom>
            </p:spPr>
          </p:pic>
          <p:pic>
            <p:nvPicPr>
              <p:cNvPr id="56" name="Picture 55" descr="Pictur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7800" y="4038600"/>
                <a:ext cx="333337" cy="356593"/>
              </a:xfrm>
              <a:prstGeom prst="rect">
                <a:avLst/>
              </a:prstGeom>
            </p:spPr>
          </p:pic>
        </p:grpSp>
        <p:sp>
          <p:nvSpPr>
            <p:cNvPr id="47" name="Flowchart: Connector 46"/>
            <p:cNvSpPr/>
            <p:nvPr/>
          </p:nvSpPr>
          <p:spPr>
            <a:xfrm>
              <a:off x="1371600" y="3505200"/>
              <a:ext cx="2133600" cy="2057400"/>
            </a:xfrm>
            <a:prstGeom prst="flowChartConnector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" name="Picture 70" descr="Pictu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657600"/>
            <a:ext cx="333337" cy="356593"/>
          </a:xfrm>
          <a:prstGeom prst="rect">
            <a:avLst/>
          </a:prstGeom>
        </p:spPr>
      </p:pic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173421"/>
              </p:ext>
            </p:extLst>
          </p:nvPr>
        </p:nvGraphicFramePr>
        <p:xfrm>
          <a:off x="4343400" y="5773786"/>
          <a:ext cx="4648200" cy="1008014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1132889"/>
                <a:gridCol w="1132889"/>
                <a:gridCol w="1132889"/>
                <a:gridCol w="1249533"/>
              </a:tblGrid>
              <a:tr h="61177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১ম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কক্ষপথ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কক্ষপথ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কক্ষপথ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কক্ষপথ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62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Curved Left Arrow 19"/>
          <p:cNvSpPr/>
          <p:nvPr/>
        </p:nvSpPr>
        <p:spPr>
          <a:xfrm>
            <a:off x="6266676" y="381000"/>
            <a:ext cx="2801124" cy="3352800"/>
          </a:xfrm>
          <a:prstGeom prst="curved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বিন্যাস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4398 C -0.02048 -0.04398 0.02084 0.00579 0.02084 0.06713 C 0.02084 0.12801 -0.02048 0.17824 -0.07083 0.17824 C -0.12152 0.17824 -0.1625 0.12801 -0.1625 0.06713 C -0.1625 0.00579 -0.12152 -0.04398 -0.07083 -0.04398 Z " pathEditMode="relative" rAng="0" ptsTypes="fffff">
                                      <p:cBhvr>
                                        <p:cTn id="7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23 -0.01343 C -0.00416 -0.01343 0.04844 0.0537 0.04844 0.13657 C 0.04844 0.21921 -0.00416 0.28657 -0.06823 0.28657 C -0.13264 0.28657 -0.18489 0.21921 -0.18489 0.13657 C -0.18489 0.0537 -0.13264 -0.01343 -0.06823 -0.01343 Z " pathEditMode="relative" rAng="0" ptsTypes="fffff">
                                      <p:cBhvr>
                                        <p:cTn id="89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40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391400" cy="1143000"/>
          </a:xfrm>
        </p:spPr>
        <p:txBody>
          <a:bodyPr>
            <a:prstTxWarp prst="textCanDown">
              <a:avLst/>
            </a:prstTxWarp>
          </a:bodyPr>
          <a:lstStyle/>
          <a:p>
            <a:r>
              <a:rPr lang="bn-BD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মৌলের অবস্তান নির্ণয় করবে 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5837"/>
            <a:ext cx="8229600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 যতগুলো শক্তিস্তর থাকবে ঔ মৌলের পর্যায় সংখা হবে ততটি ।</a:t>
            </a: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 সর্বশেষ শক্তিস্তরে যতগুলো ইলেকট্টন থাকবে ততটি হবে তার সারনী।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-76200" y="838200"/>
            <a:ext cx="1524000" cy="2971800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020315"/>
              </p:ext>
            </p:extLst>
          </p:nvPr>
        </p:nvGraphicFramePr>
        <p:xfrm>
          <a:off x="1600200" y="609602"/>
          <a:ext cx="838200" cy="243839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38200"/>
              </a:tblGrid>
              <a:tr h="401749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প্রতিক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3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3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Cl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3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Br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3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3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At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05007"/>
              </p:ext>
            </p:extLst>
          </p:nvPr>
        </p:nvGraphicFramePr>
        <p:xfrm>
          <a:off x="2438400" y="543560"/>
          <a:ext cx="1981200" cy="24942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81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পারমাণবিক</a:t>
                      </a:r>
                      <a:r>
                        <a:rPr lang="en-US" b="1" baseline="0" dirty="0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ysClr val="windowText" lastClr="000000"/>
                          </a:solidFill>
                          <a:latin typeface="NikoshBAN"/>
                        </a:rPr>
                        <a:t>সংখ্যা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9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17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35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53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85</a:t>
                      </a:r>
                      <a:endParaRPr lang="en-US" b="1" dirty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419600" y="543560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1524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Q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19600" y="911497"/>
          <a:ext cx="3124200" cy="365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0770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419600" y="1279434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19600" y="1660434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419600" y="2030549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19600" y="2398486"/>
          <a:ext cx="3124200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381000"/>
                <a:gridCol w="45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32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18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514600" y="4815348"/>
            <a:ext cx="457200" cy="457200"/>
            <a:chOff x="2514600" y="44196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2514600" y="4419600"/>
              <a:ext cx="457200" cy="4572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49352" y="4463844"/>
              <a:ext cx="360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10000"/>
                    </a:schemeClr>
                  </a:solidFill>
                </a:rPr>
                <a:t>Cl</a:t>
              </a:r>
              <a:endParaRPr lang="en-US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09800" y="4358148"/>
            <a:ext cx="1143000" cy="1447800"/>
            <a:chOff x="2209800" y="3962400"/>
            <a:chExt cx="1143000" cy="1447800"/>
          </a:xfrm>
        </p:grpSpPr>
        <p:sp>
          <p:nvSpPr>
            <p:cNvPr id="18" name="Oval 17"/>
            <p:cNvSpPr/>
            <p:nvPr/>
          </p:nvSpPr>
          <p:spPr>
            <a:xfrm>
              <a:off x="2209800" y="4114800"/>
              <a:ext cx="1143000" cy="11430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3962400"/>
              <a:ext cx="384664" cy="381000"/>
            </a:xfrm>
            <a:prstGeom prst="rect">
              <a:avLst/>
            </a:prstGeom>
          </p:spPr>
        </p:pic>
        <p:pic>
          <p:nvPicPr>
            <p:cNvPr id="20" name="Picture 19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5029200"/>
              <a:ext cx="384664" cy="3810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752600" y="4038600"/>
            <a:ext cx="2137263" cy="2133600"/>
            <a:chOff x="3962400" y="3733800"/>
            <a:chExt cx="2137263" cy="2133600"/>
          </a:xfrm>
        </p:grpSpPr>
        <p:sp>
          <p:nvSpPr>
            <p:cNvPr id="22" name="Oval 21"/>
            <p:cNvSpPr/>
            <p:nvPr/>
          </p:nvSpPr>
          <p:spPr>
            <a:xfrm>
              <a:off x="4114800" y="3886200"/>
              <a:ext cx="1828800" cy="18288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5486400"/>
              <a:ext cx="384664" cy="381000"/>
            </a:xfrm>
            <a:prstGeom prst="rect">
              <a:avLst/>
            </a:prstGeom>
          </p:spPr>
        </p:pic>
        <p:pic>
          <p:nvPicPr>
            <p:cNvPr id="24" name="Picture 23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6800" y="3733800"/>
              <a:ext cx="384663" cy="381000"/>
            </a:xfrm>
            <a:prstGeom prst="rect">
              <a:avLst/>
            </a:prstGeom>
          </p:spPr>
        </p:pic>
        <p:pic>
          <p:nvPicPr>
            <p:cNvPr id="25" name="Picture 24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4648200"/>
              <a:ext cx="384663" cy="381000"/>
            </a:xfrm>
            <a:prstGeom prst="rect">
              <a:avLst/>
            </a:prstGeom>
          </p:spPr>
        </p:pic>
        <p:pic>
          <p:nvPicPr>
            <p:cNvPr id="26" name="Picture 25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4572000"/>
              <a:ext cx="384663" cy="381000"/>
            </a:xfrm>
            <a:prstGeom prst="rect">
              <a:avLst/>
            </a:prstGeom>
          </p:spPr>
        </p:pic>
        <p:pic>
          <p:nvPicPr>
            <p:cNvPr id="27" name="Picture 26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3962400"/>
              <a:ext cx="384663" cy="381000"/>
            </a:xfrm>
            <a:prstGeom prst="rect">
              <a:avLst/>
            </a:prstGeom>
          </p:spPr>
        </p:pic>
        <p:pic>
          <p:nvPicPr>
            <p:cNvPr id="28" name="Picture 27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0" y="4038600"/>
              <a:ext cx="384663" cy="381000"/>
            </a:xfrm>
            <a:prstGeom prst="rect">
              <a:avLst/>
            </a:prstGeom>
          </p:spPr>
        </p:pic>
        <p:pic>
          <p:nvPicPr>
            <p:cNvPr id="29" name="Picture 28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5334000"/>
              <a:ext cx="384663" cy="381000"/>
            </a:xfrm>
            <a:prstGeom prst="rect">
              <a:avLst/>
            </a:prstGeom>
          </p:spPr>
        </p:pic>
        <p:pic>
          <p:nvPicPr>
            <p:cNvPr id="30" name="Picture 29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800" y="5181600"/>
              <a:ext cx="384663" cy="3810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371600" y="3733800"/>
            <a:ext cx="2746864" cy="2743200"/>
            <a:chOff x="4953000" y="3810000"/>
            <a:chExt cx="2746864" cy="2743200"/>
          </a:xfrm>
        </p:grpSpPr>
        <p:sp>
          <p:nvSpPr>
            <p:cNvPr id="32" name="Oval 31"/>
            <p:cNvSpPr/>
            <p:nvPr/>
          </p:nvSpPr>
          <p:spPr>
            <a:xfrm>
              <a:off x="5105400" y="3962400"/>
              <a:ext cx="2438400" cy="24384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5200" y="5029200"/>
              <a:ext cx="384664" cy="381000"/>
            </a:xfrm>
            <a:prstGeom prst="rect">
              <a:avLst/>
            </a:prstGeom>
          </p:spPr>
        </p:pic>
        <p:pic>
          <p:nvPicPr>
            <p:cNvPr id="34" name="Picture 33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6172200"/>
              <a:ext cx="384663" cy="381000"/>
            </a:xfrm>
            <a:prstGeom prst="rect">
              <a:avLst/>
            </a:prstGeom>
          </p:spPr>
        </p:pic>
        <p:pic>
          <p:nvPicPr>
            <p:cNvPr id="35" name="Picture 34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5791200"/>
              <a:ext cx="384663" cy="381000"/>
            </a:xfrm>
            <a:prstGeom prst="rect">
              <a:avLst/>
            </a:prstGeom>
          </p:spPr>
        </p:pic>
        <p:pic>
          <p:nvPicPr>
            <p:cNvPr id="36" name="Picture 35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3810000"/>
              <a:ext cx="384663" cy="381000"/>
            </a:xfrm>
            <a:prstGeom prst="rect">
              <a:avLst/>
            </a:prstGeom>
          </p:spPr>
        </p:pic>
        <p:pic>
          <p:nvPicPr>
            <p:cNvPr id="37" name="Picture 36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4191000"/>
              <a:ext cx="384663" cy="381000"/>
            </a:xfrm>
            <a:prstGeom prst="rect">
              <a:avLst/>
            </a:prstGeom>
          </p:spPr>
        </p:pic>
        <p:pic>
          <p:nvPicPr>
            <p:cNvPr id="38" name="Picture 37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4191000"/>
              <a:ext cx="384663" cy="381000"/>
            </a:xfrm>
            <a:prstGeom prst="rect">
              <a:avLst/>
            </a:prstGeom>
          </p:spPr>
        </p:pic>
        <p:pic>
          <p:nvPicPr>
            <p:cNvPr id="39" name="Picture 38" descr="Picture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5029200"/>
              <a:ext cx="384663" cy="381000"/>
            </a:xfrm>
            <a:prstGeom prst="rect">
              <a:avLst/>
            </a:prstGeom>
          </p:spPr>
        </p:pic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62883"/>
              </p:ext>
            </p:extLst>
          </p:nvPr>
        </p:nvGraphicFramePr>
        <p:xfrm>
          <a:off x="4419600" y="3124200"/>
          <a:ext cx="441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/>
                <a:gridCol w="1473200"/>
                <a:gridCol w="1473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১ম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কক্ষপথ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২য়</a:t>
                      </a: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কক্ষপথ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৩য় কক্ষপথ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Folded Corner 1"/>
          <p:cNvSpPr/>
          <p:nvPr/>
        </p:nvSpPr>
        <p:spPr>
          <a:xfrm>
            <a:off x="4419600" y="4358148"/>
            <a:ext cx="4419600" cy="1928352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পর্যায়=০৩</a:t>
            </a:r>
          </a:p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সারনী=০৭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92403" y="4373371"/>
            <a:ext cx="1714500" cy="73958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69178" y="4197087"/>
            <a:ext cx="721895" cy="40341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43586" y="4936675"/>
            <a:ext cx="721895" cy="40341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1935" y="3705769"/>
            <a:ext cx="4275436" cy="2126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02315" y="3458971"/>
            <a:ext cx="576657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8839" y="3705768"/>
            <a:ext cx="576657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7771" y="4466631"/>
            <a:ext cx="576657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24633" y="5287771"/>
            <a:ext cx="576657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38632" y="5146744"/>
            <a:ext cx="576657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61324" y="5576648"/>
            <a:ext cx="576657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552665"/>
              </p:ext>
            </p:extLst>
          </p:nvPr>
        </p:nvGraphicFramePr>
        <p:xfrm>
          <a:off x="457200" y="1447800"/>
          <a:ext cx="4876800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905000"/>
                <a:gridCol w="533400"/>
                <a:gridCol w="1219200"/>
              </a:tblGrid>
              <a:tr h="99060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প্রতিক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পারমানবিক স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ংখা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K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L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F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2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" name="Oval 32"/>
          <p:cNvSpPr/>
          <p:nvPr/>
        </p:nvSpPr>
        <p:spPr>
          <a:xfrm>
            <a:off x="674466" y="2438400"/>
            <a:ext cx="468534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81400" y="2514600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68936" y="2476500"/>
            <a:ext cx="8382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935" y="228600"/>
            <a:ext cx="7589065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ফ্লোরিনের পর্যায় ও সারনী কত ?</a:t>
            </a:r>
            <a:endParaRPr lang="en-US" sz="44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69178" y="2438400"/>
            <a:ext cx="838200" cy="381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81400" y="3810000"/>
            <a:ext cx="1295400" cy="8852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15111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ইলেকট্টন</a:t>
            </a:r>
            <a:endParaRPr lang="en-US" sz="3200" dirty="0">
              <a:solidFill>
                <a:srgbClr val="15111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87093" y="1752600"/>
            <a:ext cx="4228307" cy="2187039"/>
            <a:chOff x="4687093" y="2057400"/>
            <a:chExt cx="4228307" cy="2187039"/>
          </a:xfrm>
        </p:grpSpPr>
        <p:sp>
          <p:nvSpPr>
            <p:cNvPr id="8" name="Line Callout 1 7"/>
            <p:cNvSpPr/>
            <p:nvPr/>
          </p:nvSpPr>
          <p:spPr>
            <a:xfrm>
              <a:off x="6248400" y="2057400"/>
              <a:ext cx="2667000" cy="1876968"/>
            </a:xfrm>
            <a:prstGeom prst="borderCallout1">
              <a:avLst>
                <a:gd name="adj1" fmla="val 29513"/>
                <a:gd name="adj2" fmla="val -657"/>
                <a:gd name="adj3" fmla="val 145453"/>
                <a:gd name="adj4" fmla="val -1417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মুল্যায়ন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8" idx="2"/>
              <a:endCxn id="25" idx="7"/>
            </p:cNvCxnSpPr>
            <p:nvPr/>
          </p:nvCxnSpPr>
          <p:spPr>
            <a:xfrm flipH="1">
              <a:off x="4687093" y="2995884"/>
              <a:ext cx="1561307" cy="12485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4930936" y="3886200"/>
            <a:ext cx="4136864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/>
              <a:t>F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পারমানবিক সংখা  কত?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/>
              <a:t>F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শেষ কক্ষপথে ইলেকট্রন সংখা কত?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97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753612"/>
            <a:ext cx="8001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পারমানবিক সংখ্যা বিশিষ্ট মৌলটির ইলেক্ট্রন বিন্যাস দেখিয়ে পর্যায় সারণিতে এর অবস্থান নির্ণয় কর।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334000"/>
            <a:ext cx="7772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Cl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Ar (18),  Br (35),  O (8)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57201"/>
            <a:ext cx="78486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     জোড়ায়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40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ম্যা</a:t>
            </a:r>
            <a:r>
              <a:rPr lang="en-US" sz="3600" b="1" dirty="0" smtClean="0">
                <a:latin typeface="Arin" pitchFamily="2" charset="0"/>
                <a:cs typeface="TuragSushreeMJ" pitchFamily="2" charset="0"/>
              </a:rPr>
              <a:t>‡</a:t>
            </a:r>
            <a:r>
              <a:rPr lang="en-US" sz="3600" b="1" dirty="0" err="1" smtClean="0">
                <a:latin typeface="Arin" pitchFamily="2" charset="0"/>
                <a:cs typeface="TuragSushreeMJ" pitchFamily="2" charset="0"/>
              </a:rPr>
              <a:t>Ûwj‡di</a:t>
            </a:r>
            <a:r>
              <a:rPr lang="en-US" sz="3600" b="1" dirty="0" smtClean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b="1" dirty="0" err="1">
                <a:latin typeface="Arin" pitchFamily="2" charset="0"/>
                <a:cs typeface="TuragSushreeMJ" pitchFamily="2" charset="0"/>
              </a:rPr>
              <a:t>ch©vq</a:t>
            </a:r>
            <a:r>
              <a:rPr lang="en-US" sz="3600" b="1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b="1" dirty="0" err="1">
                <a:latin typeface="Arin" pitchFamily="2" charset="0"/>
                <a:cs typeface="TuragSushreeMJ" pitchFamily="2" charset="0"/>
              </a:rPr>
              <a:t>m~Î</a:t>
            </a:r>
            <a:r>
              <a:rPr lang="en-US" sz="3600" b="1" dirty="0">
                <a:latin typeface="Arin" pitchFamily="2" charset="0"/>
                <a:cs typeface="TuragSushreeMJ" pitchFamily="2" charset="0"/>
              </a:rPr>
              <a:t>: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Òhw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` †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gŠjmg~n‡K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ক্র</a:t>
            </a:r>
            <a:r>
              <a:rPr lang="en-US" sz="3600" dirty="0" err="1" smtClean="0">
                <a:latin typeface="Arin" pitchFamily="2" charset="0"/>
                <a:cs typeface="TuragSushreeMJ" pitchFamily="2" charset="0"/>
              </a:rPr>
              <a:t>gea©gvb</a:t>
            </a:r>
            <a:r>
              <a:rPr lang="en-US" sz="3600" dirty="0" smtClean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cvigvYweK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fi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Abymv‡i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mvRv‡bv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nq,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Z‡e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Zv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‡`i †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fŠZ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smtClean="0">
                <a:latin typeface="Arin" pitchFamily="2" charset="0"/>
                <a:cs typeface="TuragSushreeMJ" pitchFamily="2" charset="0"/>
              </a:rPr>
              <a:t>I</a:t>
            </a:r>
            <a:endParaRPr lang="en-US" sz="3600" dirty="0">
              <a:latin typeface="Arin" pitchFamily="2" charset="0"/>
              <a:cs typeface="TuragSushreeMJ" pitchFamily="2" charset="0"/>
            </a:endParaRPr>
          </a:p>
          <a:p>
            <a:r>
              <a:rPr lang="en-US" sz="3600" dirty="0" err="1">
                <a:latin typeface="Arin" pitchFamily="2" charset="0"/>
                <a:cs typeface="TuragSushreeMJ" pitchFamily="2" charset="0"/>
              </a:rPr>
              <a:t>ivmvqwbK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ag©vewj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 smtClean="0">
                <a:latin typeface="Arin" pitchFamily="2" charset="0"/>
                <a:cs typeface="TuragSushreeMJ" pitchFamily="2" charset="0"/>
              </a:rPr>
              <a:t>ch©vq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ক্রমে</a:t>
            </a:r>
            <a:r>
              <a:rPr lang="en-US" sz="3600" dirty="0" smtClean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 smtClean="0">
                <a:latin typeface="Arin" pitchFamily="2" charset="0"/>
                <a:cs typeface="TuragSushreeMJ" pitchFamily="2" charset="0"/>
              </a:rPr>
              <a:t>AvewZ©Z</a:t>
            </a:r>
            <a:r>
              <a:rPr lang="en-US" sz="3600" dirty="0" smtClean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nqÓ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|</a:t>
            </a:r>
          </a:p>
          <a:p>
            <a:r>
              <a:rPr lang="en-US" sz="3600" dirty="0">
                <a:latin typeface="Arin" pitchFamily="2" charset="0"/>
                <a:cs typeface="TuragSushreeMJ" pitchFamily="2" charset="0"/>
              </a:rPr>
              <a:t>1913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mv‡j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weÁvbx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†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nbwi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†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gvm‡j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cvigvYweK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msLv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Avwe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®‹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v‡ii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ci </a:t>
            </a:r>
            <a:r>
              <a:rPr lang="en-US" sz="3600" dirty="0" smtClean="0">
                <a:latin typeface="Arin" pitchFamily="2" charset="0"/>
                <a:cs typeface="TuragSushreeMJ" pitchFamily="2" charset="0"/>
              </a:rPr>
              <a:t>g 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‡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Ûwjd</a:t>
            </a:r>
            <a:r>
              <a:rPr lang="en-US" sz="3600" dirty="0" smtClean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Zvi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ch©vq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m~Î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ms‡kvab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K‡ib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|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ম্যা</a:t>
            </a:r>
            <a:r>
              <a:rPr lang="en-US" sz="3600" b="1" dirty="0" smtClean="0">
                <a:latin typeface="Arin" pitchFamily="2" charset="0"/>
                <a:cs typeface="TuragSushreeMJ" pitchFamily="2" charset="0"/>
              </a:rPr>
              <a:t>‡</a:t>
            </a:r>
            <a:r>
              <a:rPr lang="en-US" sz="3600" b="1" dirty="0" err="1" smtClean="0">
                <a:latin typeface="Arin" pitchFamily="2" charset="0"/>
                <a:cs typeface="TuragSushreeMJ" pitchFamily="2" charset="0"/>
              </a:rPr>
              <a:t>Ûwj‡di</a:t>
            </a:r>
            <a:r>
              <a:rPr lang="en-US" sz="3600" b="1" dirty="0" smtClean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b="1" dirty="0" err="1">
                <a:latin typeface="Arin" pitchFamily="2" charset="0"/>
                <a:cs typeface="TuragSushreeMJ" pitchFamily="2" charset="0"/>
              </a:rPr>
              <a:t>ms‡kvwaZ</a:t>
            </a:r>
            <a:r>
              <a:rPr lang="en-US" sz="3600" b="1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b="1" dirty="0" err="1">
                <a:latin typeface="Arin" pitchFamily="2" charset="0"/>
                <a:cs typeface="TuragSushreeMJ" pitchFamily="2" charset="0"/>
              </a:rPr>
              <a:t>ch©vq</a:t>
            </a:r>
            <a:r>
              <a:rPr lang="en-US" sz="3600" b="1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b="1" dirty="0" err="1">
                <a:latin typeface="Arin" pitchFamily="2" charset="0"/>
                <a:cs typeface="TuragSushreeMJ" pitchFamily="2" charset="0"/>
              </a:rPr>
              <a:t>m~Î</a:t>
            </a:r>
            <a:r>
              <a:rPr lang="en-US" sz="3600" b="1" dirty="0">
                <a:latin typeface="Arin" pitchFamily="2" charset="0"/>
                <a:cs typeface="TuragSushreeMJ" pitchFamily="2" charset="0"/>
              </a:rPr>
              <a:t>: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Ò†gŠjmg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~‡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ni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†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fŠZ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I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ivmvqwbK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ag©vewj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Zv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‡`i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cvigvYweK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msLv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Abyhvqx</a:t>
            </a:r>
            <a:endParaRPr lang="en-US" sz="3600" dirty="0">
              <a:latin typeface="Arin" pitchFamily="2" charset="0"/>
              <a:cs typeface="TuragSushreeMJ" pitchFamily="2" charset="0"/>
            </a:endParaRPr>
          </a:p>
          <a:p>
            <a:r>
              <a:rPr lang="en-US" sz="3600" dirty="0" err="1" smtClean="0">
                <a:latin typeface="Arin" pitchFamily="2" charset="0"/>
                <a:cs typeface="TuragSushreeMJ" pitchFamily="2" charset="0"/>
              </a:rPr>
              <a:t>ch©vq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ক্রমে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AvewZ©Z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 </a:t>
            </a:r>
            <a:r>
              <a:rPr lang="en-US" sz="3600" dirty="0" err="1">
                <a:latin typeface="Arin" pitchFamily="2" charset="0"/>
                <a:cs typeface="TuragSushreeMJ" pitchFamily="2" charset="0"/>
              </a:rPr>
              <a:t>nqÓ</a:t>
            </a:r>
            <a:r>
              <a:rPr lang="en-US" sz="3600" dirty="0">
                <a:latin typeface="Arin" pitchFamily="2" charset="0"/>
                <a:cs typeface="TuragSushree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322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6200"/>
            <a:ext cx="4419600" cy="1752599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Wave1">
              <a:avLst/>
            </a:prstTxWarp>
            <a:noAutofit/>
          </a:bodyPr>
          <a:lstStyle/>
          <a:p>
            <a:r>
              <a:rPr lang="bn-BD" sz="5400" dirty="0" smtClean="0">
                <a:ln w="19050"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828800"/>
            <a:ext cx="4495800" cy="5029200"/>
          </a:xfr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/>
            <a:endParaRPr lang="bn-BD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হামিদুল্লাহ</a:t>
            </a:r>
          </a:p>
          <a:p>
            <a:pPr lvl="1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(গনিত )</a:t>
            </a:r>
          </a:p>
          <a:p>
            <a:pPr lvl="1"/>
            <a:r>
              <a:rPr lang="bn-BD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মতিহারা উচ্চ বিদ্যালয়,নবাবগঞ্জ,দিনাজপুর</a:t>
            </a:r>
          </a:p>
          <a:p>
            <a:pPr marL="457200" lvl="1" indent="0">
              <a:buNone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76200"/>
            <a:ext cx="4422775" cy="1676399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Wave2">
              <a:avLst>
                <a:gd name="adj1" fmla="val 12500"/>
                <a:gd name="adj2" fmla="val 1714"/>
              </a:avLst>
            </a:prstTxWarp>
            <a:noAutofit/>
          </a:bodyPr>
          <a:lstStyle/>
          <a:p>
            <a:r>
              <a:rPr lang="bn-BD" sz="3600" dirty="0" smtClean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</a:t>
            </a:r>
            <a:endParaRPr lang="en-US" sz="3600" dirty="0">
              <a:ln w="28575"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498975" cy="502920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শ্রেনীঃ নবম</a:t>
            </a:r>
          </a:p>
          <a:p>
            <a:r>
              <a:rPr lang="bn-BD" sz="4000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</a:t>
            </a:r>
          </a:p>
          <a:p>
            <a:r>
              <a:rPr lang="bn-BD" sz="4000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</a:t>
            </a:r>
          </a:p>
          <a:p>
            <a:r>
              <a:rPr lang="bn-BD" sz="4000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4000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তাং </a:t>
            </a:r>
            <a:r>
              <a:rPr lang="en-US" sz="4000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BD" sz="4000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r>
              <a:rPr lang="bn-BD" sz="4000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4000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BD" sz="4000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endParaRPr lang="en-US" sz="4000" dirty="0">
              <a:ln w="190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23497"/>
            <a:ext cx="9067800" cy="5170646"/>
          </a:xfrm>
          <a:prstGeom prst="rect">
            <a:avLst/>
          </a:prstGeom>
          <a:noFill/>
          <a:effectLst/>
          <a:scene3d>
            <a:camera prst="perspectiveLeft"/>
            <a:lightRig rig="threePt" dir="t"/>
          </a:scene3d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মৌলসমূহের কতিপয় পর্যায়বৃত্তিক ধর্ম</a:t>
            </a:r>
          </a:p>
          <a:p>
            <a:endParaRPr lang="bn-BD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ভৌত ধর্ম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রাসায়নিক ধর্ম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851784" y="1779648"/>
            <a:ext cx="1066800" cy="1066800"/>
            <a:chOff x="3748548" y="2104104"/>
            <a:chExt cx="1066800" cy="1066800"/>
          </a:xfrm>
        </p:grpSpPr>
        <p:pic>
          <p:nvPicPr>
            <p:cNvPr id="18" name="Picture 17" descr="Picture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1477" y="2286000"/>
              <a:ext cx="746723" cy="746723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3932904" y="2315496"/>
              <a:ext cx="685800" cy="685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748548" y="2104104"/>
              <a:ext cx="1066800" cy="1066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84636" y="3048000"/>
            <a:ext cx="1447800" cy="1447800"/>
            <a:chOff x="3551904" y="3414252"/>
            <a:chExt cx="1447800" cy="1447800"/>
          </a:xfrm>
        </p:grpSpPr>
        <p:pic>
          <p:nvPicPr>
            <p:cNvPr id="22" name="Picture 21" descr="Picture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0444" y="3827208"/>
              <a:ext cx="685800" cy="681070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3947652" y="3824748"/>
              <a:ext cx="685800" cy="685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751008" y="3628104"/>
              <a:ext cx="1066800" cy="1066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551904" y="3414252"/>
              <a:ext cx="1447800" cy="1447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31460" y="4638372"/>
            <a:ext cx="1976280" cy="1890252"/>
            <a:chOff x="3328224" y="4785852"/>
            <a:chExt cx="1976280" cy="1890252"/>
          </a:xfrm>
        </p:grpSpPr>
        <p:sp>
          <p:nvSpPr>
            <p:cNvPr id="20" name="Oval 19"/>
            <p:cNvSpPr/>
            <p:nvPr/>
          </p:nvSpPr>
          <p:spPr>
            <a:xfrm>
              <a:off x="3328224" y="4785852"/>
              <a:ext cx="1976280" cy="1890252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8" name="Picture 27" descr="Picture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2400" y="5410200"/>
              <a:ext cx="649151" cy="649151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3962400" y="5410200"/>
              <a:ext cx="685800" cy="6858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810000" y="5243052"/>
              <a:ext cx="990600" cy="9906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581400" y="5058696"/>
              <a:ext cx="1447800" cy="13716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867400" y="1991040"/>
            <a:ext cx="2362200" cy="471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লিথিয়াম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867400" y="1071714"/>
            <a:ext cx="2362200" cy="471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67400" y="3670078"/>
            <a:ext cx="2362200" cy="471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846928" y="5347524"/>
            <a:ext cx="2362200" cy="471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100052" y="1002888"/>
            <a:ext cx="609600" cy="612060"/>
            <a:chOff x="3913236" y="1140540"/>
            <a:chExt cx="609600" cy="612060"/>
          </a:xfrm>
        </p:grpSpPr>
        <p:pic>
          <p:nvPicPr>
            <p:cNvPr id="16" name="Picture 15" descr="Picture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8806" y="1185606"/>
              <a:ext cx="566994" cy="566994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3913236" y="1140540"/>
              <a:ext cx="609600" cy="60960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4080384" y="931572"/>
            <a:ext cx="602232" cy="2114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0" name="Oval 29"/>
          <p:cNvSpPr/>
          <p:nvPr/>
        </p:nvSpPr>
        <p:spPr>
          <a:xfrm>
            <a:off x="3735024" y="1750116"/>
            <a:ext cx="602232" cy="2114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0" y="130314"/>
            <a:ext cx="3048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গ্রুপঃ ০১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703597" y="3073986"/>
            <a:ext cx="602232" cy="2114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3" name="Oval 42"/>
          <p:cNvSpPr/>
          <p:nvPr/>
        </p:nvSpPr>
        <p:spPr>
          <a:xfrm>
            <a:off x="3513390" y="4805502"/>
            <a:ext cx="602232" cy="21142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</a:t>
            </a:r>
            <a:endParaRPr lang="en-US" sz="2800" b="1" dirty="0"/>
          </a:p>
        </p:txBody>
      </p:sp>
      <p:sp>
        <p:nvSpPr>
          <p:cNvPr id="4" name="Rectangular Callout 3"/>
          <p:cNvSpPr/>
          <p:nvPr/>
        </p:nvSpPr>
        <p:spPr>
          <a:xfrm>
            <a:off x="76200" y="130314"/>
            <a:ext cx="3048000" cy="6651486"/>
          </a:xfrm>
          <a:prstGeom prst="wedgeRectCallout">
            <a:avLst>
              <a:gd name="adj1" fmla="val 75911"/>
              <a:gd name="adj2" fmla="val -802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ch©vq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mviwY‡Z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MÖyc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- 1 -G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Aew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¯’Z †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gŠjmg~n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†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hgb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-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Li, Na, K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,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</a:rPr>
              <a:t>Rb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,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Cs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Ges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Fr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¶vi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avZz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Arin" pitchFamily="2" charset="0"/>
            </a:endParaRPr>
          </a:p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(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alkali metal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)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ejv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nq|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Giv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cÖ‡Z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¨‡KB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cvwbi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mv‡_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bn-BD" sz="2800" b="1" i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বিক্রিয়া  </a:t>
            </a:r>
            <a:r>
              <a:rPr lang="bn-BD" sz="28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nvB‡Wªv‡Rb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M¨vm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I ¶vi `ª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eY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ˆ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Zwi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K‡i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|</a:t>
            </a:r>
          </a:p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me©ewnt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¯’ kw³¯Í‡i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Aew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¯’Z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GKgvÎ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B‡jKUªbwU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cÖ`vb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K‡i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AvqwbK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†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hŠM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(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jeY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) ˆ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Zwi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K‡i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</a:rPr>
              <a:t>|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8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449050"/>
            <a:ext cx="6477000" cy="1446550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বাড়ির কাজ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76200" y="838200"/>
            <a:ext cx="9144000" cy="1905000"/>
          </a:xfrm>
          <a:prstGeom prst="triangl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2743200"/>
            <a:ext cx="8991600" cy="3139321"/>
            <a:chOff x="228600" y="2743200"/>
            <a:chExt cx="8991600" cy="3139321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2743200"/>
              <a:ext cx="8991600" cy="31393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soft" dir="tl">
                <a:rot lat="0" lon="0" rev="0"/>
              </a:lightRig>
            </a:scene3d>
            <a:sp3d>
              <a:bevelT prst="slope"/>
            </a:sp3d>
          </p:spPr>
          <p:txBody>
            <a:bodyPr wrap="square" rtlCol="0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6600" b="1" spc="50" dirty="0" smtClean="0">
                  <a:ln w="11430"/>
                  <a:solidFill>
                    <a:schemeClr val="tx2">
                      <a:lumMod val="75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“পর্যায় সারণির মূল ভিত্তি হচ্ছে মৌলসমূহের ইলেক্ট্রন বিন্যাস” উক্তিটি মূল্যায়ন কর।</a:t>
              </a:r>
              <a:endParaRPr lang="en-US" sz="66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772400" y="4312860"/>
              <a:ext cx="990600" cy="156966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C:\Users\user\Desktop\F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265" y="0"/>
            <a:ext cx="9372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47789625"/>
              </p:ext>
            </p:extLst>
          </p:nvPr>
        </p:nvGraphicFramePr>
        <p:xfrm>
          <a:off x="-13854" y="3276600"/>
          <a:ext cx="8929254" cy="24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33400" y="6780212"/>
            <a:ext cx="861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2">
              <a:lumMod val="60000"/>
              <a:lumOff val="40000"/>
            </a:schemeClr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ndele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1000"/>
            <a:ext cx="3048000" cy="4113320"/>
          </a:xfrm>
          <a:prstGeom prst="rect">
            <a:avLst/>
          </a:prstGeom>
          <a:solidFill>
            <a:srgbClr val="00B0F0"/>
          </a:solidFill>
          <a:ln w="762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4724400"/>
            <a:ext cx="83058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Dimitri </a:t>
            </a:r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Ivanovich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Mendeleev</a:t>
            </a:r>
            <a:endParaRPr lang="en-US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" y="5638800"/>
            <a:ext cx="8305800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ডিমিত্রি  ঈভানভিছ  মেন্দেলীভ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5">
              <a:lumMod val="60000"/>
              <a:lumOff val="40000"/>
            </a:schemeClr>
          </a:fgClr>
          <a:bgClr>
            <a:srgbClr val="0020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noFill/>
          <a:ln w="38100">
            <a:noFill/>
          </a:ln>
        </p:spPr>
        <p:txBody>
          <a:bodyPr>
            <a:prstTxWarp prst="textChevronInverted">
              <a:avLst/>
            </a:prstTxWarp>
          </a:bodyPr>
          <a:lstStyle/>
          <a:p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28600" y="1828800"/>
            <a:ext cx="8305800" cy="3124200"/>
          </a:xfrm>
          <a:prstGeom prst="cloud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 সারণি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2">
              <a:lumMod val="60000"/>
              <a:lumOff val="40000"/>
            </a:schemeClr>
          </a:fgClr>
          <a:bgClr>
            <a:schemeClr val="accent3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981200"/>
            <a:ext cx="8632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পর্যায় সারণি কি তা বলতে পারবে ।</a:t>
            </a:r>
            <a:endParaRPr lang="bn-BD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পর্যায় সারণির বৈশিষ্ট্য উল্লেখ করতে পারবে।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সারণিতে যে কোন মৌলের অবস্থান নির্ণয় করতে পারবে।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সারণিতে যে কোন মৌলের ভৌত ও রাসায়নিক ধর্ম সনাক্ত করতে পারবে।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r>
              <a:rPr lang="bn-BD" sz="7200" b="1" dirty="0" smtClean="0">
                <a:ln w="127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endParaRPr lang="en-US" sz="7200" b="1" dirty="0">
              <a:ln w="127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30" t="10934" r="6362" b="2580"/>
          <a:stretch/>
        </p:blipFill>
        <p:spPr>
          <a:xfrm>
            <a:off x="76200" y="985801"/>
            <a:ext cx="8793318" cy="5033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219200"/>
            <a:ext cx="8412318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305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362200"/>
            <a:ext cx="8305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743200"/>
            <a:ext cx="830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352800"/>
            <a:ext cx="8305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3886200"/>
            <a:ext cx="841231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4267200"/>
            <a:ext cx="8412318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5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9149" r="3318" b="81374"/>
          <a:stretch/>
        </p:blipFill>
        <p:spPr>
          <a:xfrm>
            <a:off x="1628775" y="1514475"/>
            <a:ext cx="6054329" cy="4714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17612" r="6892" b="73574"/>
          <a:stretch/>
        </p:blipFill>
        <p:spPr>
          <a:xfrm>
            <a:off x="1960960" y="1985963"/>
            <a:ext cx="5507831" cy="3429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" t="25180" r="6792" b="64376"/>
          <a:stretch/>
        </p:blipFill>
        <p:spPr>
          <a:xfrm>
            <a:off x="1875235" y="2328864"/>
            <a:ext cx="5593556" cy="4429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33451" r="7083" b="57105"/>
          <a:stretch/>
        </p:blipFill>
        <p:spPr>
          <a:xfrm>
            <a:off x="1875235" y="2757489"/>
            <a:ext cx="5593556" cy="4714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4" t="42924" r="7238" b="48107"/>
          <a:stretch/>
        </p:blipFill>
        <p:spPr>
          <a:xfrm>
            <a:off x="1875236" y="3228976"/>
            <a:ext cx="5593555" cy="4857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52031" r="6606" b="39657"/>
          <a:stretch/>
        </p:blipFill>
        <p:spPr>
          <a:xfrm>
            <a:off x="1918097" y="3714751"/>
            <a:ext cx="5593556" cy="3596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59832" r="7227" b="12639"/>
          <a:stretch/>
        </p:blipFill>
        <p:spPr>
          <a:xfrm>
            <a:off x="1875235" y="4020298"/>
            <a:ext cx="5593556" cy="140017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29765" y="1985963"/>
            <a:ext cx="1494235" cy="3271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পর্যায়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13850" r="90588" b="23279"/>
          <a:stretch/>
        </p:blipFill>
        <p:spPr>
          <a:xfrm>
            <a:off x="769952" y="1125855"/>
            <a:ext cx="560070" cy="3779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2" t="26636" r="60696" b="5059"/>
          <a:stretch/>
        </p:blipFill>
        <p:spPr>
          <a:xfrm>
            <a:off x="3096816" y="2400300"/>
            <a:ext cx="321983" cy="3586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2" t="31000" r="54674" b="5424"/>
          <a:stretch/>
        </p:blipFill>
        <p:spPr>
          <a:xfrm>
            <a:off x="3383504" y="2662881"/>
            <a:ext cx="411480" cy="32235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8" t="21472" r="49195" b="9973"/>
          <a:stretch/>
        </p:blipFill>
        <p:spPr>
          <a:xfrm>
            <a:off x="3750011" y="1976224"/>
            <a:ext cx="405391" cy="38322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2" t="32313" r="44351" b="7241"/>
          <a:stretch/>
        </p:blipFill>
        <p:spPr>
          <a:xfrm>
            <a:off x="4167919" y="2743201"/>
            <a:ext cx="407194" cy="3100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975" r="38927" b="5960"/>
          <a:stretch/>
        </p:blipFill>
        <p:spPr>
          <a:xfrm>
            <a:off x="4557729" y="2717666"/>
            <a:ext cx="364331" cy="31551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4" t="29739" r="33723" b="5068"/>
          <a:stretch/>
        </p:blipFill>
        <p:spPr>
          <a:xfrm>
            <a:off x="4928406" y="2626857"/>
            <a:ext cx="321661" cy="32473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2" t="10704" r="28364" b="8168"/>
          <a:stretch/>
        </p:blipFill>
        <p:spPr>
          <a:xfrm>
            <a:off x="5230437" y="1930184"/>
            <a:ext cx="340147" cy="37318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3" t="11018" r="22369" b="5649"/>
          <a:stretch/>
        </p:blipFill>
        <p:spPr>
          <a:xfrm>
            <a:off x="5570584" y="1992455"/>
            <a:ext cx="417908" cy="38160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4" t="12196" r="16874" b="7677"/>
          <a:stretch/>
        </p:blipFill>
        <p:spPr>
          <a:xfrm>
            <a:off x="5964187" y="1988113"/>
            <a:ext cx="472662" cy="36739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0" t="10757" r="12219" b="4942"/>
          <a:stretch/>
        </p:blipFill>
        <p:spPr>
          <a:xfrm>
            <a:off x="6436849" y="1930185"/>
            <a:ext cx="332185" cy="38783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9" t="11297" r="6320" b="7167"/>
          <a:stretch/>
        </p:blipFill>
        <p:spPr>
          <a:xfrm>
            <a:off x="6759704" y="1988113"/>
            <a:ext cx="385763" cy="36739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04" t="1364" r="1023" b="25702"/>
          <a:stretch/>
        </p:blipFill>
        <p:spPr>
          <a:xfrm>
            <a:off x="7115590" y="1386364"/>
            <a:ext cx="375047" cy="34147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1950" r="87950" b="25100"/>
          <a:stretch/>
        </p:blipFill>
        <p:spPr>
          <a:xfrm>
            <a:off x="1316540" y="1839011"/>
            <a:ext cx="342900" cy="3173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31475" r="83086" b="6360"/>
          <a:stretch/>
        </p:blipFill>
        <p:spPr>
          <a:xfrm>
            <a:off x="1680772" y="2743201"/>
            <a:ext cx="310754" cy="31432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31180" r="77134" b="5899"/>
          <a:stretch/>
        </p:blipFill>
        <p:spPr>
          <a:xfrm>
            <a:off x="2005436" y="2743201"/>
            <a:ext cx="407195" cy="31432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6" t="31626" r="71516" b="5897"/>
          <a:stretch/>
        </p:blipFill>
        <p:spPr>
          <a:xfrm>
            <a:off x="2357760" y="2743201"/>
            <a:ext cx="342900" cy="31432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5" t="32844" r="66255" b="6968"/>
          <a:stretch/>
        </p:blipFill>
        <p:spPr>
          <a:xfrm>
            <a:off x="2711376" y="2757485"/>
            <a:ext cx="385763" cy="3128964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209033" y="228600"/>
            <a:ext cx="3991485" cy="1763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সারণি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13770"/>
            <a:ext cx="8458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ch©vq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mviwY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n‡jv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Q‡K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 মাধ্যমে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cÖKvwkZ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ivmvqwbK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†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gŠjmg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~‡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ni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a‡g©i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GKwU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aviYvwPÎ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| 2012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mvj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প্রয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NikoshBAN" pitchFamily="2" charset="0"/>
              </a:rPr>
              <a:t>ন্ত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me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©‡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gvU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118wU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†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gŠj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kbv³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n‡q‡Q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| </a:t>
            </a:r>
            <a:r>
              <a:rPr lang="bn-BD" sz="32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†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gŠ‡ji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Gme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aviYv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Avjv`v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Avjv`vfv‡e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AvqË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Kiv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Am¤¢e|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ch©vq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mviwY‡Z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¯^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í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cwim‡i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†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gŠjmg~n‡K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Zv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‡`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a‡g©i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wfwË‡Z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fvM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Kiv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n‡q‡Q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|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ch©vq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mviwY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†`‡LB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Avgiv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†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Kv‡bv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GKwU</a:t>
            </a:r>
            <a:r>
              <a:rPr lang="bn-BD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†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gŠ‡ji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ivmvqwbK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AvPiY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aviYv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Ki‡Z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cvwi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n" pitchFamily="2" charset="0"/>
                <a:cs typeface="ArhialkhanMJ" panose="00000400000000000000" pitchFamily="2" charset="0"/>
              </a:rPr>
              <a:t>|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685800"/>
            <a:ext cx="7924800" cy="1066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 সারণি হলো-----------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429000" y="1752600"/>
            <a:ext cx="2057400" cy="126117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1319</TotalTime>
  <Words>677</Words>
  <Application>Microsoft Office PowerPoint</Application>
  <PresentationFormat>On-screen Show (4:3)</PresentationFormat>
  <Paragraphs>216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Organic</vt:lpstr>
      <vt:lpstr>PowerPoint Presentation</vt:lpstr>
      <vt:lpstr>PowerPoint Presentation</vt:lpstr>
      <vt:lpstr>PowerPoint Presentation</vt:lpstr>
      <vt:lpstr>আজকের পাঠের বিষয়</vt:lpstr>
      <vt:lpstr>এই পাঠ শেষে শিক্ষার্থীরা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কিভাবে মৌলের অবস্তান নির্ণয় করবে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Dhaka-TTC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Lab18</dc:creator>
  <cp:lastModifiedBy>MHS</cp:lastModifiedBy>
  <cp:revision>196</cp:revision>
  <dcterms:created xsi:type="dcterms:W3CDTF">2011-11-16T19:23:49Z</dcterms:created>
  <dcterms:modified xsi:type="dcterms:W3CDTF">2020-01-11T08:45:22Z</dcterms:modified>
</cp:coreProperties>
</file>