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72FD4-58E6-4DF1-8ED8-07193BB86C7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9D09-D09B-4359-9469-9F10F0A4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8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A9D09-D09B-4359-9469-9F10F0A4A1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A9D09-D09B-4359-9469-9F10F0A4A1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4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5107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1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213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49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79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2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6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8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5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4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file:///C:\Users\Nytsec\Desktop\eso%20miliye%20nei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file:///C:\Users\Nytsec\Desktop\solution.pptx" TargetMode="Externa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2.bin"/><Relationship Id="rId21" Type="http://schemas.openxmlformats.org/officeDocument/2006/relationships/image" Target="../media/image16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1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image" Target="../media/image17.wmf"/><Relationship Id="rId10" Type="http://schemas.openxmlformats.org/officeDocument/2006/relationships/image" Target="../media/image11.wmf"/><Relationship Id="rId19" Type="http://schemas.openxmlformats.org/officeDocument/2006/relationships/image" Target="../media/image15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3.wmf"/><Relationship Id="rId22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1.jp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38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9345" y="1044573"/>
            <a:ext cx="2590800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</a:p>
          <a:p>
            <a:pPr algn="ctr"/>
            <a:r>
              <a:rPr lang="bn-BD" sz="7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707787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মোঃ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আব্দুল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মাজেদ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প্রভাষক,পদার্থ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বিদ্যা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আনরমারি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ডিগ্রি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কলেজ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কিশরগঞ্জ</a:t>
            </a:r>
            <a:r>
              <a:rPr lang="en-US" sz="3200" dirty="0" smtClean="0">
                <a:solidFill>
                  <a:srgbClr val="FF0000"/>
                </a:solidFill>
              </a:rPr>
              <a:t> ,</a:t>
            </a:r>
            <a:r>
              <a:rPr lang="en-US" sz="3200" dirty="0" err="1" smtClean="0">
                <a:solidFill>
                  <a:srgbClr val="FF0000"/>
                </a:solidFill>
              </a:rPr>
              <a:t>নিলফামারি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মোবাঃ০১৭১৪৯১০৩৪৮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ই-মেইলঃmamajed77@gmail .com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6383" y="3766272"/>
            <a:ext cx="3454115" cy="27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 কাজ</a:t>
            </a:r>
            <a:endParaRPr lang="en-US" sz="5400" b="1" cap="all" spc="0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655" y="1427018"/>
            <a:ext cx="8839200" cy="4191000"/>
            <a:chOff x="318655" y="1427018"/>
            <a:chExt cx="8839200" cy="4191000"/>
          </a:xfrm>
        </p:grpSpPr>
        <p:grpSp>
          <p:nvGrpSpPr>
            <p:cNvPr id="10" name="Group 9"/>
            <p:cNvGrpSpPr/>
            <p:nvPr/>
          </p:nvGrpSpPr>
          <p:grpSpPr>
            <a:xfrm>
              <a:off x="318655" y="1427018"/>
              <a:ext cx="8839200" cy="4191000"/>
              <a:chOff x="171988" y="1424914"/>
              <a:chExt cx="9144000" cy="403187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71988" y="1424914"/>
                <a:ext cx="914400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সমস্যা-১: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একজন সাইকেল আরোহীকে              গতিতে ২০০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m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ব্যাসার্ধের একটি বৃত্তাকার বাঁক নিরাপদে ঘুরতে হলে উলম্ব তলের সাথে কত কোণে হেলে যেতে হবে?</a:t>
                </a:r>
              </a:p>
              <a:p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নিজেরা করঃ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৭৫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m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ব্যাসার্ধের বৃত্তাকার পথে কোনো মটর সাইকেল আরোহী কত বেগে ঘুরলে উলম্ব তলের সাথে      কোণে আনত থাকবেন নির্ণয় কর।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782424"/>
                  </p:ext>
                </p:extLst>
              </p:nvPr>
            </p:nvGraphicFramePr>
            <p:xfrm>
              <a:off x="7330966" y="1424914"/>
              <a:ext cx="1220186" cy="4062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77" name="Equation" r:id="rId4" imgW="609480" imgH="203040" progId="Equation.3">
                      <p:embed/>
                    </p:oleObj>
                  </mc:Choice>
                  <mc:Fallback>
                    <p:oleObj name="Equation" r:id="rId4" imgW="60948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7330966" y="1424914"/>
                            <a:ext cx="1220186" cy="40624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" name="Rectangle 1">
              <a:hlinkClick r:id="rId6" action="ppaction://hlinkpres?slideindex=1&amp;slidetitle="/>
            </p:cNvPr>
            <p:cNvSpPr/>
            <p:nvPr/>
          </p:nvSpPr>
          <p:spPr>
            <a:xfrm>
              <a:off x="609600" y="3467100"/>
              <a:ext cx="1371600" cy="647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সমাধান</a:t>
              </a:r>
              <a:endParaRPr lang="en-US" dirty="0"/>
            </a:p>
          </p:txBody>
        </p:sp>
        <p:sp>
          <p:nvSpPr>
            <p:cNvPr id="3" name="Rectangle 2">
              <a:hlinkClick r:id="rId7" action="ppaction://hlinkpres?slideindex=1&amp;slidetitle="/>
            </p:cNvPr>
            <p:cNvSpPr/>
            <p:nvPr/>
          </p:nvSpPr>
          <p:spPr>
            <a:xfrm>
              <a:off x="3943350" y="3467100"/>
              <a:ext cx="3086100" cy="4280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এসো মিলিয়ে নিই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0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171"/>
            <a:ext cx="9143999" cy="92333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একক মূল্যায়ন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144000" cy="64940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প্রশ্ন-১: রাস্তার ব্যাংকিং কী?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রাস্তার বাঁকে যানবাহন নিরাপদে পার হবার জন্য  বাঁকের ভিতরের  দিকে একটু ঢালু করে রাস্তার বাঁকগুলো তৈরি করা হয়। একে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রাস্তার ব্যাংকিং বলে।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প্রশ্ন-২: রাস্তার বাঁকে চলন্ত সাইকেল আরোহীকে উলম্বের সাথে হেলে যেতে হয় কেন?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 বাঁক ঘুরার জন্য প্রয়োজনীয় কেন্দ্রমূখী বলের যোগান দেয়ার জন্য।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প্রশ্ন-৩: রাস্তার বাঁকে রাস্তার ভিতরের প্রান্ত অপেক্ষা বাহিরের প্রান্ত কিছুটা উঁচু করে তৈরি করা হয় কেন?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 বড় যানবাহন হেলে গিয়ে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বাঁক ঘুরার জন্য প্রয়োজনীয় কেন্দ্রমূখী বলের যোগান দেয়ার জন্য।</a:t>
            </a:r>
          </a:p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প্রশ্ন-৪: ব্যাংকিং কোণের গাণিতিক রাশিমালাটি বল।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48389"/>
              </p:ext>
            </p:extLst>
          </p:nvPr>
        </p:nvGraphicFramePr>
        <p:xfrm>
          <a:off x="6553200" y="5942072"/>
          <a:ext cx="1752600" cy="902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863280" imgH="444240" progId="Equation.3">
                  <p:embed/>
                </p:oleObj>
              </mc:Choice>
              <mc:Fallback>
                <p:oleObj name="Equation" r:id="rId3" imgW="8632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5942072"/>
                        <a:ext cx="1752600" cy="902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71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636" y="0"/>
            <a:ext cx="9143999" cy="92333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1219200"/>
            <a:ext cx="9033163" cy="4524315"/>
            <a:chOff x="76200" y="1219200"/>
            <a:chExt cx="9033163" cy="4524315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1219200"/>
              <a:ext cx="9033163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চট্টগ্রাম-রাঙ্গামাটি সড়কের কোনো এক জায়গায় বাঁকের  ব্যাসার্ধ  ২০০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m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এবং রাস্তার প্রস্থ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4 m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 ঐ স্থানে একজন গাড়ি চালক তার গাড়ি নিয়ে সর্বোচ্চ               বেগে নিরাপদে বাঁক নিতে পারে।</a:t>
              </a:r>
            </a:p>
            <a:p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(গ) রাস্তার  দুই প্রান্তের উচ্চতার  ব্যাবধান কত?</a:t>
              </a:r>
            </a:p>
            <a:p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(ঘ) যদি ঐ স্থানে ব্যাংকিং কোণের মান দ্বিগুন  করা হয়, তাহলে গাড়ি দ্বিগুন বেগে নিরাপদ চলতে পারবে কী? গাণিতিক বিশ্লেষণের মাধ্যমে মতামত দাও।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1493188"/>
                </p:ext>
              </p:extLst>
            </p:nvPr>
          </p:nvGraphicFramePr>
          <p:xfrm>
            <a:off x="1895475" y="2209800"/>
            <a:ext cx="12287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9" name="Equation" r:id="rId3" imgW="545760" imgH="203040" progId="Equation.3">
                    <p:embed/>
                  </p:oleObj>
                </mc:Choice>
                <mc:Fallback>
                  <p:oleObj name="Equation" r:id="rId3" imgW="54576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95475" y="2209800"/>
                          <a:ext cx="1228725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3809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52400"/>
            <a:ext cx="609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600200"/>
            <a:ext cx="7927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Mob:</a:t>
            </a:r>
            <a:r>
              <a:rPr lang="en-US" sz="6000" dirty="0" smtClean="0">
                <a:solidFill>
                  <a:srgbClr val="FF0000"/>
                </a:solidFill>
              </a:rPr>
              <a:t>01714910348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895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MAJED; PHYSICS;</a:t>
            </a:r>
            <a:endParaRPr lang="en-US" sz="28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1" y="3611047"/>
            <a:ext cx="205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, </a:t>
            </a:r>
            <a:r>
              <a:rPr lang="en-US" sz="2800" b="1" i="1" dirty="0">
                <a:solidFill>
                  <a:srgbClr val="FF0000"/>
                </a:solidFill>
                <a:latin typeface="Bradley Hand ITC" panose="03070402050302030203" pitchFamily="66" charset="0"/>
              </a:rPr>
              <a:t>LECTURER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6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139077"/>
            <a:ext cx="7467600" cy="258532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পদার্থবিজ্ঞান প্রথম পত্র</a:t>
            </a:r>
          </a:p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একাদশ শ্রেণি</a:t>
            </a:r>
          </a:p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11082"/>
            <a:ext cx="6348413" cy="35804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4366480" cy="2895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5" y="605135"/>
            <a:ext cx="4800600" cy="266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এসো কিছু ছবি দেখি...।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720" y="3200400"/>
            <a:ext cx="406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চিত্রঃরাস্তার বাঁকে মটর সাইকেল বা বাইসাইকেল আরোহী হেলে যায়।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6096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চিত্রঃ২-বাঁকের  বাহিরের  দিক ভিতরের দিক অপেক্ষা ঢালু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572000"/>
            <a:ext cx="1603324" cy="92333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 ?</a:t>
            </a:r>
            <a:endParaRPr lang="en-US" sz="5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132709"/>
              </p:ext>
            </p:extLst>
          </p:nvPr>
        </p:nvGraphicFramePr>
        <p:xfrm>
          <a:off x="1716088" y="3182938"/>
          <a:ext cx="57118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Packager Shell Object" showAsIcon="1" r:id="rId3" imgW="5711400" imgH="491040" progId="Package">
                  <p:embed/>
                </p:oleObj>
              </mc:Choice>
              <mc:Fallback>
                <p:oleObj name="Packager Shell Object" showAsIcon="1" r:id="rId3" imgW="57114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6088" y="3182938"/>
                        <a:ext cx="571182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828800" y="295870"/>
            <a:ext cx="5344733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04800"/>
            <a:ext cx="6172200" cy="3693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রাস্তার ব্যাংকিং কোন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রাস্তার বাঁকে যানবাহন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অধ্যায়-৪ ( নিউটনিয়ান বলবিদ্যা)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বইঃ প্রফেসর এ টি এম শামসুর রহমান সেলু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পৃষ্ঠাঃ ১৬০-১৬২।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52400"/>
            <a:ext cx="7391400" cy="92333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5" y="1752600"/>
            <a:ext cx="9067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রাস্তার ব্যাংকিং কী তা বলতে 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</a:t>
            </a:r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রাস্তার বাঁকে বাইসাইকেল বা মটরসাইকেল আরোহীকে হেলে পড়তে দেখা যায় কেন তা ব্যাখ্যা করতে পারবে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..</a:t>
            </a:r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 ব্যাসার্ধের এবং নির্দিষ্ট ব্যাংকিং কোণ বিশিষ্ট রাস্তা নিরাপদে পার হতে হলে কত বেগে গাড়ী চালাতে হবে অথবা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ব্যাসার্ধের বাঁক বিশিষ্ট রাস্তা  নির্দিষ্ট বেগে নিরাপদে পার হতে ঐ রাস্তার ব্যাংকিং কোন কত হতে হবে তা বিশ্লেষণ করতে পারবে।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6019799" cy="3194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3810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চিত্রঃ রাস্তার ব্যাংকিং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75494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বাঁকে যানবাহন নিরাপদে পার হবার জন্য  বাঁকের ভিতরের  দিকে একটু ঢালু করে রাস্তার বাঁকগুলো তৈরি করা হয়। একে রাস্তার ব্যাংকিং বলে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999758" y="1537750"/>
            <a:ext cx="2286000" cy="1676400"/>
            <a:chOff x="4953000" y="2590800"/>
            <a:chExt cx="2286000" cy="1676400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6438900" y="2590800"/>
              <a:ext cx="800100" cy="1676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953000" y="2590800"/>
              <a:ext cx="15049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প্রতিক্রিয়া বল,</a:t>
              </a:r>
              <a:r>
                <a:rPr lang="en-US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N</a:t>
              </a:r>
              <a:endPara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85758" y="39475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প্রতিক্রিয়া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বলের  উলম্ব উপাংশ,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448405"/>
              </p:ext>
            </p:extLst>
          </p:nvPr>
        </p:nvGraphicFramePr>
        <p:xfrm>
          <a:off x="7705868" y="1291688"/>
          <a:ext cx="6921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" name="Equation" r:id="rId3" imgW="469800" imgH="177480" progId="Equation.3">
                  <p:embed/>
                </p:oleObj>
              </mc:Choice>
              <mc:Fallback>
                <p:oleObj name="Equation" r:id="rId3" imgW="4698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05868" y="1291688"/>
                        <a:ext cx="692150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4694958" y="2556059"/>
            <a:ext cx="2590800" cy="658091"/>
            <a:chOff x="4648200" y="3609109"/>
            <a:chExt cx="2590800" cy="658091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5981700" y="4267200"/>
              <a:ext cx="12573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48200" y="3609109"/>
              <a:ext cx="2008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প্রতিক্রিয়া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বলের 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অনুভূমিক উপাংশ,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666825"/>
              </p:ext>
            </p:extLst>
          </p:nvPr>
        </p:nvGraphicFramePr>
        <p:xfrm>
          <a:off x="4874346" y="3134775"/>
          <a:ext cx="6746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" name="Equation" r:id="rId5" imgW="457200" imgH="177480" progId="Equation.3">
                  <p:embed/>
                </p:oleObj>
              </mc:Choice>
              <mc:Fallback>
                <p:oleObj name="Equation" r:id="rId5" imgW="4572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4346" y="3134775"/>
                        <a:ext cx="674687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7285758" y="3214150"/>
            <a:ext cx="865188" cy="1066800"/>
            <a:chOff x="7239000" y="4267200"/>
            <a:chExt cx="865188" cy="10668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7239000" y="4267200"/>
              <a:ext cx="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1820150"/>
                </p:ext>
              </p:extLst>
            </p:nvPr>
          </p:nvGraphicFramePr>
          <p:xfrm>
            <a:off x="7315200" y="4876800"/>
            <a:ext cx="78898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8" name="Equation" r:id="rId7" imgW="533160" imgH="203040" progId="Equation.3">
                    <p:embed/>
                  </p:oleObj>
                </mc:Choice>
                <mc:Fallback>
                  <p:oleObj name="Equation" r:id="rId7" imgW="53316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15200" y="4876800"/>
                          <a:ext cx="788988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6980371" y="578740"/>
            <a:ext cx="403305" cy="2635410"/>
            <a:chOff x="6933613" y="1631790"/>
            <a:chExt cx="403305" cy="263541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7239000" y="1631790"/>
              <a:ext cx="0" cy="26354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/>
            <p:cNvSpPr/>
            <p:nvPr/>
          </p:nvSpPr>
          <p:spPr>
            <a:xfrm rot="17709317">
              <a:off x="6782841" y="3508429"/>
              <a:ext cx="704850" cy="403305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492876"/>
              </p:ext>
            </p:extLst>
          </p:nvPr>
        </p:nvGraphicFramePr>
        <p:xfrm>
          <a:off x="7057158" y="2363799"/>
          <a:ext cx="270163" cy="393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9" name="Equation" r:id="rId9" imgW="126720" imgH="177480" progId="Equation.3">
                  <p:embed/>
                </p:oleObj>
              </mc:Choice>
              <mc:Fallback>
                <p:oleObj name="Equation" r:id="rId9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57158" y="2363799"/>
                        <a:ext cx="270163" cy="393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892967"/>
              </p:ext>
            </p:extLst>
          </p:nvPr>
        </p:nvGraphicFramePr>
        <p:xfrm>
          <a:off x="5429249" y="4183255"/>
          <a:ext cx="270163" cy="393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" name="Equation" r:id="rId11" imgW="126720" imgH="177480" progId="Equation.3">
                  <p:embed/>
                </p:oleObj>
              </mc:Choice>
              <mc:Fallback>
                <p:oleObj name="Equation" r:id="rId11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29249" y="4183255"/>
                        <a:ext cx="270163" cy="393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4965121" y="4509550"/>
            <a:ext cx="4255079" cy="451142"/>
            <a:chOff x="4918363" y="5562600"/>
            <a:chExt cx="4255079" cy="45114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918363" y="5562600"/>
              <a:ext cx="39970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838950" y="5644410"/>
              <a:ext cx="2334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আনুভূমিক তল</a:t>
              </a:r>
              <a:endPara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 rot="19908149">
            <a:off x="6953194" y="3064743"/>
            <a:ext cx="550719" cy="18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4965121" y="2142013"/>
            <a:ext cx="4225637" cy="2448387"/>
            <a:chOff x="4918363" y="3195063"/>
            <a:chExt cx="4225637" cy="2448387"/>
          </a:xfrm>
        </p:grpSpPr>
        <p:sp>
          <p:nvSpPr>
            <p:cNvPr id="37" name="Arc 36"/>
            <p:cNvSpPr/>
            <p:nvPr/>
          </p:nvSpPr>
          <p:spPr>
            <a:xfrm rot="2910864">
              <a:off x="5295567" y="4857638"/>
              <a:ext cx="733424" cy="8382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18363" y="3195063"/>
              <a:ext cx="4225637" cy="2367537"/>
              <a:chOff x="4918363" y="3195063"/>
              <a:chExt cx="4225637" cy="236753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4918363" y="3200400"/>
                <a:ext cx="4225637" cy="2362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 rot="19928900">
                <a:off x="7848600" y="3195063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ঢালু রাস্তা</a:t>
                </a:r>
                <a:endParaRPr lang="en-US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37373" y="835079"/>
            <a:ext cx="5418582" cy="4453341"/>
            <a:chOff x="-10597" y="182569"/>
            <a:chExt cx="5418582" cy="4453341"/>
          </a:xfrm>
        </p:grpSpPr>
        <p:grpSp>
          <p:nvGrpSpPr>
            <p:cNvPr id="3" name="Group 2"/>
            <p:cNvGrpSpPr/>
            <p:nvPr/>
          </p:nvGrpSpPr>
          <p:grpSpPr>
            <a:xfrm>
              <a:off x="-10597" y="182569"/>
              <a:ext cx="5418582" cy="4453341"/>
              <a:chOff x="0" y="42459"/>
              <a:chExt cx="5418582" cy="445334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0" y="42459"/>
                <a:ext cx="5418582" cy="4453341"/>
                <a:chOff x="1371600" y="32815"/>
                <a:chExt cx="7084057" cy="4843985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4953000" y="1230868"/>
                  <a:ext cx="1765006" cy="401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b="1" dirty="0">
                      <a:latin typeface="NikoshBAN" pitchFamily="2" charset="0"/>
                      <a:cs typeface="NikoshBAN" pitchFamily="2" charset="0"/>
                    </a:rPr>
                    <a:t>প্রতিক্রিয়া </a:t>
                  </a:r>
                  <a:r>
                    <a:rPr lang="bn-BD" b="1" dirty="0" smtClean="0">
                      <a:latin typeface="NikoshBAN" pitchFamily="2" charset="0"/>
                      <a:cs typeface="NikoshBAN" pitchFamily="2" charset="0"/>
                    </a:rPr>
                    <a:t>বল,</a:t>
                  </a:r>
                  <a:r>
                    <a:rPr lang="en-US" b="1" dirty="0" smtClean="0">
                      <a:latin typeface="NikoshBAN" pitchFamily="2" charset="0"/>
                      <a:cs typeface="NikoshBAN" pitchFamily="2" charset="0"/>
                    </a:rPr>
                    <a:t>R</a:t>
                  </a:r>
                  <a:endParaRPr lang="en-US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6703058" y="32815"/>
                  <a:ext cx="1752599" cy="70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b="1" dirty="0">
                      <a:latin typeface="NikoshBAN" pitchFamily="2" charset="0"/>
                      <a:cs typeface="NikoshBAN" pitchFamily="2" charset="0"/>
                    </a:rPr>
                    <a:t>প্রতিক্রিয়া </a:t>
                  </a:r>
                  <a:r>
                    <a:rPr lang="bn-BD" b="1" dirty="0" smtClean="0">
                      <a:latin typeface="NikoshBAN" pitchFamily="2" charset="0"/>
                      <a:cs typeface="NikoshBAN" pitchFamily="2" charset="0"/>
                    </a:rPr>
                    <a:t>বলের  উলম্ব উপাংশ, </a:t>
                  </a:r>
                  <a:endParaRPr lang="en-US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graphicFrame>
              <p:nvGraphicFramePr>
                <p:cNvPr id="49" name="Object 4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98943275"/>
                    </p:ext>
                  </p:extLst>
                </p:nvPr>
              </p:nvGraphicFramePr>
              <p:xfrm>
                <a:off x="5655308" y="592138"/>
                <a:ext cx="1047750" cy="3222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871" name="Equation" r:id="rId13" imgW="469800" imgH="177480" progId="Equation.3">
                        <p:embed/>
                      </p:oleObj>
                    </mc:Choice>
                    <mc:Fallback>
                      <p:oleObj name="Equation" r:id="rId13" imgW="469800" imgH="1774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655308" y="592138"/>
                              <a:ext cx="1047750" cy="3222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0" name="Group 49"/>
                <p:cNvGrpSpPr/>
                <p:nvPr/>
              </p:nvGrpSpPr>
              <p:grpSpPr>
                <a:xfrm>
                  <a:off x="4876800" y="2514600"/>
                  <a:ext cx="3499242" cy="905042"/>
                  <a:chOff x="4572000" y="2401669"/>
                  <a:chExt cx="3499242" cy="905042"/>
                </a:xfrm>
              </p:grpSpPr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4572000" y="2401669"/>
                    <a:ext cx="2008908" cy="7030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b="1" dirty="0">
                        <a:latin typeface="NikoshBAN" pitchFamily="2" charset="0"/>
                        <a:cs typeface="NikoshBAN" pitchFamily="2" charset="0"/>
                      </a:rPr>
                      <a:t>প্রতিক্রিয়া </a:t>
                    </a:r>
                    <a:r>
                      <a:rPr lang="bn-BD" b="1" dirty="0" smtClean="0">
                        <a:latin typeface="NikoshBAN" pitchFamily="2" charset="0"/>
                        <a:cs typeface="NikoshBAN" pitchFamily="2" charset="0"/>
                      </a:rPr>
                      <a:t>বলের </a:t>
                    </a:r>
                    <a:r>
                      <a:rPr lang="en-US" b="1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bn-BD" b="1" dirty="0" smtClean="0">
                        <a:latin typeface="NikoshBAN" pitchFamily="2" charset="0"/>
                        <a:cs typeface="NikoshBAN" pitchFamily="2" charset="0"/>
                      </a:rPr>
                      <a:t>অনুভূমিক উপাংশ, </a:t>
                    </a:r>
                    <a:endParaRPr lang="en-US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graphicFrame>
                <p:nvGraphicFramePr>
                  <p:cNvPr id="64" name="Object 6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79694058"/>
                      </p:ext>
                    </p:extLst>
                  </p:nvPr>
                </p:nvGraphicFramePr>
                <p:xfrm>
                  <a:off x="7174652" y="2902234"/>
                  <a:ext cx="896590" cy="40447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872" name="Equation" r:id="rId15" imgW="457200" imgH="177480" progId="Equation.3">
                          <p:embed/>
                        </p:oleObj>
                      </mc:Choice>
                      <mc:Fallback>
                        <p:oleObj name="Equation" r:id="rId15" imgW="457200" imgH="17748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174652" y="2902234"/>
                                <a:ext cx="896590" cy="40447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1371600" y="152400"/>
                  <a:ext cx="4940622" cy="4724400"/>
                  <a:chOff x="1371600" y="152400"/>
                  <a:chExt cx="4940622" cy="4724400"/>
                </a:xfrm>
              </p:grpSpPr>
              <p:pic>
                <p:nvPicPr>
                  <p:cNvPr id="52" name="Picture 51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1447800"/>
                    <a:ext cx="3429000" cy="3429000"/>
                  </a:xfrm>
                  <a:prstGeom prst="rect">
                    <a:avLst/>
                  </a:prstGeom>
                </p:spPr>
              </p:pic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1524000" y="152400"/>
                    <a:ext cx="4788222" cy="4575319"/>
                    <a:chOff x="1524000" y="152400"/>
                    <a:chExt cx="4788222" cy="4575319"/>
                  </a:xfrm>
                </p:grpSpPr>
                <p:cxnSp>
                  <p:nvCxnSpPr>
                    <p:cNvPr id="54" name="Straight Arrow Connector 53"/>
                    <p:cNvCxnSpPr/>
                    <p:nvPr/>
                  </p:nvCxnSpPr>
                  <p:spPr>
                    <a:xfrm flipH="1">
                      <a:off x="3810000" y="2514600"/>
                      <a:ext cx="76200" cy="1905000"/>
                    </a:xfrm>
                    <a:prstGeom prst="straightConnector1">
                      <a:avLst/>
                    </a:prstGeom>
                    <a:ln w="38100">
                      <a:solidFill>
                        <a:srgbClr val="C0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3762507" y="4091648"/>
                      <a:ext cx="1136811" cy="63607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mg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1524000" y="152400"/>
                      <a:ext cx="4788222" cy="4572000"/>
                      <a:chOff x="1524000" y="152400"/>
                      <a:chExt cx="4788222" cy="4572000"/>
                    </a:xfrm>
                  </p:grpSpPr>
                  <p:cxnSp>
                    <p:nvCxnSpPr>
                      <p:cNvPr id="57" name="Straight Connector 56"/>
                      <p:cNvCxnSpPr/>
                      <p:nvPr/>
                    </p:nvCxnSpPr>
                    <p:spPr>
                      <a:xfrm flipV="1">
                        <a:off x="1828800" y="152400"/>
                        <a:ext cx="76200" cy="4572000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Straight Arrow Connector 57"/>
                      <p:cNvCxnSpPr/>
                      <p:nvPr/>
                    </p:nvCxnSpPr>
                    <p:spPr>
                      <a:xfrm flipV="1">
                        <a:off x="3886200" y="304800"/>
                        <a:ext cx="76200" cy="22098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C0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Straight Arrow Connector 58"/>
                      <p:cNvCxnSpPr/>
                      <p:nvPr/>
                    </p:nvCxnSpPr>
                    <p:spPr>
                      <a:xfrm>
                        <a:off x="3886200" y="2514600"/>
                        <a:ext cx="2426022" cy="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C0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Arrow Connector 59"/>
                      <p:cNvCxnSpPr/>
                      <p:nvPr/>
                    </p:nvCxnSpPr>
                    <p:spPr>
                      <a:xfrm flipV="1">
                        <a:off x="1828800" y="951131"/>
                        <a:ext cx="3581400" cy="3773269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C0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1" name="Arc 60"/>
                      <p:cNvSpPr/>
                      <p:nvPr/>
                    </p:nvSpPr>
                    <p:spPr>
                      <a:xfrm>
                        <a:off x="1524000" y="3997965"/>
                        <a:ext cx="698178" cy="497835"/>
                      </a:xfrm>
                      <a:prstGeom prst="arc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b="1"/>
                      </a:p>
                    </p:txBody>
                  </p:sp>
                  <p:sp>
                    <p:nvSpPr>
                      <p:cNvPr id="62" name="Arc 61"/>
                      <p:cNvSpPr/>
                      <p:nvPr/>
                    </p:nvSpPr>
                    <p:spPr>
                      <a:xfrm>
                        <a:off x="3619500" y="1828800"/>
                        <a:ext cx="698178" cy="497835"/>
                      </a:xfrm>
                      <a:prstGeom prst="arc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b="1"/>
                      </a:p>
                    </p:txBody>
                  </p:sp>
                </p:grpSp>
              </p:grpSp>
            </p:grpSp>
          </p:grpSp>
          <p:graphicFrame>
            <p:nvGraphicFramePr>
              <p:cNvPr id="2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3500510"/>
                  </p:ext>
                </p:extLst>
              </p:nvPr>
            </p:nvGraphicFramePr>
            <p:xfrm>
              <a:off x="2086780" y="1283494"/>
              <a:ext cx="269875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73" name="Equation" r:id="rId18" imgW="126720" imgH="177480" progId="Equation.3">
                      <p:embed/>
                    </p:oleObj>
                  </mc:Choice>
                  <mc:Fallback>
                    <p:oleObj name="Equation" r:id="rId18" imgW="126720" imgH="177480" progId="Equation.3">
                      <p:embed/>
                      <p:pic>
                        <p:nvPicPr>
                          <p:cNvPr id="0" name="Object 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6780" y="1283494"/>
                            <a:ext cx="269875" cy="328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0473782"/>
                </p:ext>
              </p:extLst>
            </p:nvPr>
          </p:nvGraphicFramePr>
          <p:xfrm>
            <a:off x="372990" y="3863109"/>
            <a:ext cx="2698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74" name="Equation" r:id="rId20" imgW="126725" imgH="177415" progId="Equation.3">
                    <p:embed/>
                  </p:oleObj>
                </mc:Choice>
                <mc:Fallback>
                  <p:oleObj name="Equation" r:id="rId20" imgW="126725" imgH="177415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990" y="3863109"/>
                          <a:ext cx="269875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379443"/>
              </p:ext>
            </p:extLst>
          </p:nvPr>
        </p:nvGraphicFramePr>
        <p:xfrm>
          <a:off x="2862865" y="4884077"/>
          <a:ext cx="4079883" cy="189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" name="Equation" r:id="rId22" imgW="1346040" imgH="1574640" progId="Equation.3">
                  <p:embed/>
                </p:oleObj>
              </mc:Choice>
              <mc:Fallback>
                <p:oleObj name="Equation" r:id="rId22" imgW="1346040" imgH="1574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862865" y="4884077"/>
                        <a:ext cx="4079883" cy="1897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2958" y="76200"/>
            <a:ext cx="653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সাইকেল বা মটরসাইকেল আরোহী হেলে পড়ে কেন?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6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4080163" cy="2653980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39624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Straight Connector 51"/>
          <p:cNvCxnSpPr/>
          <p:nvPr/>
        </p:nvCxnSpPr>
        <p:spPr>
          <a:xfrm>
            <a:off x="2514600" y="1905000"/>
            <a:ext cx="198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" name="Group 4095"/>
          <p:cNvGrpSpPr/>
          <p:nvPr/>
        </p:nvGrpSpPr>
        <p:grpSpPr>
          <a:xfrm>
            <a:off x="2514600" y="1066800"/>
            <a:ext cx="1981200" cy="838200"/>
            <a:chOff x="2514600" y="1066800"/>
            <a:chExt cx="1981200" cy="838200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2514600" y="1066800"/>
              <a:ext cx="1981200" cy="838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581400" y="13609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d</a:t>
              </a:r>
            </a:p>
          </p:txBody>
        </p:sp>
      </p:grpSp>
      <p:grpSp>
        <p:nvGrpSpPr>
          <p:cNvPr id="4097" name="Group 4096"/>
          <p:cNvGrpSpPr/>
          <p:nvPr/>
        </p:nvGrpSpPr>
        <p:grpSpPr>
          <a:xfrm>
            <a:off x="4495800" y="1066800"/>
            <a:ext cx="533400" cy="838200"/>
            <a:chOff x="4495800" y="1066800"/>
            <a:chExt cx="533400" cy="838200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4495800" y="1066800"/>
              <a:ext cx="0" cy="838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495800" y="13609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h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936207" y="1639512"/>
            <a:ext cx="381000" cy="266700"/>
            <a:chOff x="2936207" y="1639512"/>
            <a:chExt cx="381000" cy="266700"/>
          </a:xfrm>
        </p:grpSpPr>
        <p:sp>
          <p:nvSpPr>
            <p:cNvPr id="60" name="Arc 59"/>
            <p:cNvSpPr/>
            <p:nvPr/>
          </p:nvSpPr>
          <p:spPr>
            <a:xfrm rot="1718238">
              <a:off x="2936207" y="1639512"/>
              <a:ext cx="381000" cy="266700"/>
            </a:xfrm>
            <a:prstGeom prst="arc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9617530"/>
                </p:ext>
              </p:extLst>
            </p:nvPr>
          </p:nvGraphicFramePr>
          <p:xfrm>
            <a:off x="2975264" y="1716427"/>
            <a:ext cx="254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6" name="Equation" r:id="rId5" imgW="126720" imgH="177480" progId="Equation.3">
                    <p:embed/>
                  </p:oleObj>
                </mc:Choice>
                <mc:Fallback>
                  <p:oleObj name="Equation" r:id="rId5" imgW="12672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75264" y="1716427"/>
                          <a:ext cx="2540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8" name="Object 40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203097"/>
              </p:ext>
            </p:extLst>
          </p:nvPr>
        </p:nvGraphicFramePr>
        <p:xfrm>
          <a:off x="6019800" y="533400"/>
          <a:ext cx="1851025" cy="3632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7" imgW="672840" imgH="1320480" progId="Equation.3">
                  <p:embed/>
                </p:oleObj>
              </mc:Choice>
              <mc:Fallback>
                <p:oleObj name="Equation" r:id="rId7" imgW="672840" imgH="1320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9800" y="533400"/>
                        <a:ext cx="1851025" cy="3632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5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514</TotalTime>
  <Words>445</Words>
  <Application>Microsoft Office PowerPoint</Application>
  <PresentationFormat>On-screen Show (4:3)</PresentationFormat>
  <Paragraphs>68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Bradley Hand ITC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Packager Shell Object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Nytsec</dc:creator>
  <cp:lastModifiedBy>User</cp:lastModifiedBy>
  <cp:revision>93</cp:revision>
  <dcterms:created xsi:type="dcterms:W3CDTF">2006-08-16T00:00:00Z</dcterms:created>
  <dcterms:modified xsi:type="dcterms:W3CDTF">2020-01-12T09:35:31Z</dcterms:modified>
</cp:coreProperties>
</file>