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86" r:id="rId1"/>
  </p:sldMasterIdLst>
  <p:notesMasterIdLst>
    <p:notesMasterId r:id="rId24"/>
  </p:notesMasterIdLst>
  <p:handoutMasterIdLst>
    <p:handoutMasterId r:id="rId25"/>
  </p:handoutMasterIdLst>
  <p:sldIdLst>
    <p:sldId id="289" r:id="rId2"/>
    <p:sldId id="256" r:id="rId3"/>
    <p:sldId id="257" r:id="rId4"/>
    <p:sldId id="275" r:id="rId5"/>
    <p:sldId id="273" r:id="rId6"/>
    <p:sldId id="258" r:id="rId7"/>
    <p:sldId id="282" r:id="rId8"/>
    <p:sldId id="262" r:id="rId9"/>
    <p:sldId id="286" r:id="rId10"/>
    <p:sldId id="263" r:id="rId11"/>
    <p:sldId id="287" r:id="rId12"/>
    <p:sldId id="264" r:id="rId13"/>
    <p:sldId id="272" r:id="rId14"/>
    <p:sldId id="267" r:id="rId15"/>
    <p:sldId id="265" r:id="rId16"/>
    <p:sldId id="278" r:id="rId17"/>
    <p:sldId id="279" r:id="rId18"/>
    <p:sldId id="280" r:id="rId19"/>
    <p:sldId id="283" r:id="rId20"/>
    <p:sldId id="284" r:id="rId21"/>
    <p:sldId id="285" r:id="rId22"/>
    <p:sldId id="271" r:id="rId2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99"/>
    <a:srgbClr val="3913DD"/>
    <a:srgbClr val="2A12FF"/>
    <a:srgbClr val="F62010"/>
    <a:srgbClr val="D8F13F"/>
    <a:srgbClr val="CDE24E"/>
    <a:srgbClr val="42EB35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6985" autoAdjust="0"/>
    <p:restoredTop sz="94660"/>
  </p:normalViewPr>
  <p:slideViewPr>
    <p:cSldViewPr snapToGrid="0">
      <p:cViewPr varScale="1">
        <p:scale>
          <a:sx n="73" d="100"/>
          <a:sy n="73" d="100"/>
        </p:scale>
        <p:origin x="-540" y="-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1824"/>
    </p:cViewPr>
  </p:sorterViewPr>
  <p:notesViewPr>
    <p:cSldViewPr snapToGrid="0">
      <p:cViewPr varScale="1">
        <p:scale>
          <a:sx n="57" d="100"/>
          <a:sy n="57" d="100"/>
        </p:scale>
        <p:origin x="2808" y="42"/>
      </p:cViewPr>
      <p:guideLst/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6EBF779-8DB8-4E14-9190-8BF3A8FC210D}" type="datetimeFigureOut">
              <a:rPr lang="en-US" smtClean="0"/>
              <a:pPr/>
              <a:t>1/12/2020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FEB002B-349B-4AB2-9A62-6253452241B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48628542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842AAC3-A96D-44D6-95A4-39BE0C487762}" type="datetimeFigureOut">
              <a:rPr lang="en-US" smtClean="0"/>
              <a:pPr/>
              <a:t>1/12/2020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27881EF-58CA-4B25-9C7E-EA2D8C8D6E0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7590127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7881EF-58CA-4B25-9C7E-EA2D8C8D6E0A}" type="slidenum">
              <a:rPr lang="en-US" smtClean="0"/>
              <a:pPr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3072370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ABD5AD-FAEC-4A5D-BF81-767E76CF8C53}" type="datetimeFigureOut">
              <a:rPr lang="en-US" smtClean="0"/>
              <a:pPr/>
              <a:t>1/12/2020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4B0F4-B88E-4F58-BEE4-86821081023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119906748"/>
      </p:ext>
    </p:extLst>
  </p:cSld>
  <p:clrMapOvr>
    <a:masterClrMapping/>
  </p:clrMapOvr>
  <p:extLst>
    <p:ext uri="{DCECCB84-F9BA-43D5-87BE-67443E8EF086}">
      <p15:sldGuideLst xmlns:p15="http://schemas.microsoft.com/office/powerpoint/2012/main" xmlns="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ABD5AD-FAEC-4A5D-BF81-767E76CF8C53}" type="datetimeFigureOut">
              <a:rPr lang="en-US" smtClean="0"/>
              <a:pPr/>
              <a:t>1/12/2020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4B0F4-B88E-4F58-BEE4-86821081023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7220918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ABD5AD-FAEC-4A5D-BF81-767E76CF8C53}" type="datetimeFigureOut">
              <a:rPr lang="en-US" smtClean="0"/>
              <a:pPr/>
              <a:t>1/12/2020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4B0F4-B88E-4F58-BEE4-86821081023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55789791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ABD5AD-FAEC-4A5D-BF81-767E76CF8C53}" type="datetimeFigureOut">
              <a:rPr lang="en-US" smtClean="0"/>
              <a:pPr/>
              <a:t>1/12/2020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4B0F4-B88E-4F58-BEE4-86821081023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31709125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ABD5AD-FAEC-4A5D-BF81-767E76CF8C53}" type="datetimeFigureOut">
              <a:rPr lang="en-US" smtClean="0"/>
              <a:pPr/>
              <a:t>1/12/2020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4B0F4-B88E-4F58-BEE4-86821081023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xmlns="" val="24224683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ABD5AD-FAEC-4A5D-BF81-767E76CF8C53}" type="datetimeFigureOut">
              <a:rPr lang="en-US" smtClean="0"/>
              <a:pPr/>
              <a:t>1/12/2020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4B0F4-B88E-4F58-BEE4-86821081023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00032105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ABD5AD-FAEC-4A5D-BF81-767E76CF8C53}" type="datetimeFigureOut">
              <a:rPr lang="en-US" smtClean="0"/>
              <a:pPr/>
              <a:t>1/12/2020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4B0F4-B88E-4F58-BEE4-86821081023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89840004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ABD5AD-FAEC-4A5D-BF81-767E76CF8C53}" type="datetimeFigureOut">
              <a:rPr lang="en-US" smtClean="0"/>
              <a:pPr/>
              <a:t>1/12/2020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4B0F4-B88E-4F58-BEE4-86821081023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42461460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ABD5AD-FAEC-4A5D-BF81-767E76CF8C53}" type="datetimeFigureOut">
              <a:rPr lang="en-US" smtClean="0"/>
              <a:pPr/>
              <a:t>1/12/2020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4B0F4-B88E-4F58-BEE4-86821081023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1961623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ABD5AD-FAEC-4A5D-BF81-767E76CF8C53}" type="datetimeFigureOut">
              <a:rPr lang="en-US" smtClean="0"/>
              <a:pPr/>
              <a:t>1/12/2020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4B0F4-B88E-4F58-BEE4-86821081023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4757232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ABD5AD-FAEC-4A5D-BF81-767E76CF8C53}" type="datetimeFigureOut">
              <a:rPr lang="en-US" smtClean="0"/>
              <a:pPr/>
              <a:t>1/12/2020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4B0F4-B88E-4F58-BEE4-86821081023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7641425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ABD5AD-FAEC-4A5D-BF81-767E76CF8C53}" type="datetimeFigureOut">
              <a:rPr lang="en-US" smtClean="0"/>
              <a:pPr/>
              <a:t>1/12/2020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4B0F4-B88E-4F58-BEE4-86821081023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40734040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ABD5AD-FAEC-4A5D-BF81-767E76CF8C53}" type="datetimeFigureOut">
              <a:rPr lang="en-US" smtClean="0"/>
              <a:pPr/>
              <a:t>1/12/2020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4B0F4-B88E-4F58-BEE4-86821081023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9270094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ABD5AD-FAEC-4A5D-BF81-767E76CF8C53}" type="datetimeFigureOut">
              <a:rPr lang="en-US" smtClean="0"/>
              <a:pPr/>
              <a:t>1/12/2020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4B0F4-B88E-4F58-BEE4-86821081023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349125167"/>
      </p:ext>
    </p:extLst>
  </p:cSld>
  <p:clrMapOvr>
    <a:masterClrMapping/>
  </p:clrMapOvr>
  <p:extLst>
    <p:ext uri="{DCECCB84-F9BA-43D5-87BE-67443E8EF086}">
      <p15:sldGuideLst xmlns:p15="http://schemas.microsoft.com/office/powerpoint/2012/main" xmlns=""/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ABD5AD-FAEC-4A5D-BF81-767E76CF8C53}" type="datetimeFigureOut">
              <a:rPr lang="en-US" smtClean="0"/>
              <a:pPr/>
              <a:t>1/12/2020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4B0F4-B88E-4F58-BEE4-86821081023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915615761"/>
      </p:ext>
    </p:extLst>
  </p:cSld>
  <p:clrMapOvr>
    <a:masterClrMapping/>
  </p:clrMapOvr>
  <p:extLst>
    <p:ext uri="{DCECCB84-F9BA-43D5-87BE-67443E8EF086}">
      <p15:sldGuideLst xmlns:p15="http://schemas.microsoft.com/office/powerpoint/2012/main" xmlns="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ABD5AD-FAEC-4A5D-BF81-767E76CF8C53}" type="datetimeFigureOut">
              <a:rPr lang="en-US" smtClean="0"/>
              <a:pPr/>
              <a:t>1/12/2020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4B0F4-B88E-4F58-BEE4-86821081023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41880543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ABD5AD-FAEC-4A5D-BF81-767E76CF8C53}" type="datetimeFigureOut">
              <a:rPr lang="en-US" smtClean="0"/>
              <a:pPr/>
              <a:t>1/12/2020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5824B0F4-B88E-4F58-BEE4-86821081023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5013907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87" r:id="rId1"/>
    <p:sldLayoutId id="2147483888" r:id="rId2"/>
    <p:sldLayoutId id="2147483889" r:id="rId3"/>
    <p:sldLayoutId id="2147483890" r:id="rId4"/>
    <p:sldLayoutId id="2147483891" r:id="rId5"/>
    <p:sldLayoutId id="2147483892" r:id="rId6"/>
    <p:sldLayoutId id="2147483893" r:id="rId7"/>
    <p:sldLayoutId id="2147483894" r:id="rId8"/>
    <p:sldLayoutId id="2147483895" r:id="rId9"/>
    <p:sldLayoutId id="2147483896" r:id="rId10"/>
    <p:sldLayoutId id="2147483897" r:id="rId11"/>
    <p:sldLayoutId id="2147483898" r:id="rId12"/>
    <p:sldLayoutId id="2147483899" r:id="rId13"/>
    <p:sldLayoutId id="2147483900" r:id="rId14"/>
    <p:sldLayoutId id="2147483901" r:id="rId15"/>
    <p:sldLayoutId id="2147483902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 xmlns="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Rectangle 62"/>
          <p:cNvSpPr/>
          <p:nvPr/>
        </p:nvSpPr>
        <p:spPr>
          <a:xfrm>
            <a:off x="2068286" y="1224618"/>
            <a:ext cx="6096000" cy="3970318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>
            <a:spAutoFit/>
          </a:bodyPr>
          <a:lstStyle/>
          <a:p>
            <a:pPr algn="ctr"/>
            <a:r>
              <a:rPr lang="bn-IN" sz="2800" u="sng" dirty="0">
                <a:latin typeface="NikoshBAN" pitchFamily="2" charset="0"/>
                <a:cs typeface="NikoshBAN" pitchFamily="2" charset="0"/>
              </a:rPr>
              <a:t>এই</a:t>
            </a:r>
            <a:r>
              <a:rPr lang="en-US" sz="2800" u="sng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u="sng" dirty="0" err="1">
                <a:latin typeface="NikoshBAN" pitchFamily="2" charset="0"/>
                <a:cs typeface="NikoshBAN" pitchFamily="2" charset="0"/>
              </a:rPr>
              <a:t>স্লাইডটি</a:t>
            </a:r>
            <a:r>
              <a:rPr lang="en-US" sz="2800" u="sng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u="sng" dirty="0" err="1">
                <a:latin typeface="NikoshBAN" pitchFamily="2" charset="0"/>
                <a:cs typeface="NikoshBAN" pitchFamily="2" charset="0"/>
              </a:rPr>
              <a:t>সন্মানিত</a:t>
            </a:r>
            <a:r>
              <a:rPr lang="en-US" sz="2800" u="sng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u="sng" dirty="0" err="1">
                <a:latin typeface="NikoshBAN" pitchFamily="2" charset="0"/>
                <a:cs typeface="NikoshBAN" pitchFamily="2" charset="0"/>
              </a:rPr>
              <a:t>শিক্ষকবৃন্দের</a:t>
            </a:r>
            <a:r>
              <a:rPr lang="en-US" sz="2800" u="sng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u="sng" dirty="0" err="1">
                <a:latin typeface="NikoshBAN" pitchFamily="2" charset="0"/>
                <a:cs typeface="NikoshBAN" pitchFamily="2" charset="0"/>
              </a:rPr>
              <a:t>জন্য</a:t>
            </a:r>
            <a:endParaRPr lang="en-US" sz="2800" u="sng" dirty="0">
              <a:latin typeface="NikoshBAN" pitchFamily="2" charset="0"/>
              <a:cs typeface="NikoshBAN" pitchFamily="2" charset="0"/>
            </a:endParaRPr>
          </a:p>
          <a:p>
            <a:r>
              <a:rPr lang="bn-IN" sz="2800" dirty="0">
                <a:latin typeface="NikoshBAN" pitchFamily="2" charset="0"/>
                <a:cs typeface="NikoshBAN" pitchFamily="2" charset="0"/>
              </a:rPr>
              <a:t>স্লাইডটি</a:t>
            </a:r>
            <a:r>
              <a:rPr lang="en-US" sz="28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>
                <a:latin typeface="NikoshBAN" pitchFamily="2" charset="0"/>
                <a:cs typeface="NikoshBAN" pitchFamily="2" charset="0"/>
              </a:rPr>
              <a:t>হাইড</a:t>
            </a:r>
            <a:r>
              <a:rPr lang="en-US" sz="2800" dirty="0">
                <a:latin typeface="NikoshBAN" pitchFamily="2" charset="0"/>
                <a:cs typeface="NikoshBAN" pitchFamily="2" charset="0"/>
              </a:rPr>
              <a:t> ক</a:t>
            </a:r>
            <a:r>
              <a:rPr lang="bn-IN" sz="2800" dirty="0">
                <a:latin typeface="NikoshBAN" pitchFamily="2" charset="0"/>
                <a:cs typeface="NikoshBAN" pitchFamily="2" charset="0"/>
              </a:rPr>
              <a:t>রে</a:t>
            </a:r>
            <a:r>
              <a:rPr lang="en-US" sz="28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>
                <a:latin typeface="NikoshBAN" pitchFamily="2" charset="0"/>
                <a:cs typeface="NikoshBAN" pitchFamily="2" charset="0"/>
              </a:rPr>
              <a:t>রাখা</a:t>
            </a:r>
            <a:r>
              <a:rPr lang="en-US" sz="28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>
                <a:latin typeface="NikoshBAN" pitchFamily="2" charset="0"/>
                <a:cs typeface="NikoshBAN" pitchFamily="2" charset="0"/>
              </a:rPr>
              <a:t>হয়েছে</a:t>
            </a:r>
            <a:r>
              <a:rPr lang="en-US" sz="2800" dirty="0">
                <a:latin typeface="NikoshBAN" pitchFamily="2" charset="0"/>
                <a:cs typeface="NikoshBAN" pitchFamily="2" charset="0"/>
              </a:rPr>
              <a:t>। F-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5</a:t>
            </a:r>
            <a:r>
              <a:rPr lang="en-US" sz="28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>
                <a:latin typeface="NikoshBAN" pitchFamily="2" charset="0"/>
                <a:cs typeface="NikoshBAN" pitchFamily="2" charset="0"/>
              </a:rPr>
              <a:t>চেপে</a:t>
            </a:r>
            <a:r>
              <a:rPr lang="en-US" sz="28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>
                <a:latin typeface="NikoshBAN" pitchFamily="2" charset="0"/>
                <a:cs typeface="NikoshBAN" pitchFamily="2" charset="0"/>
              </a:rPr>
              <a:t>শুরু</a:t>
            </a:r>
            <a:r>
              <a:rPr lang="en-US" sz="28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>
                <a:latin typeface="NikoshBAN" pitchFamily="2" charset="0"/>
                <a:cs typeface="NikoshBAN" pitchFamily="2" charset="0"/>
              </a:rPr>
              <a:t>করলে</a:t>
            </a:r>
            <a:r>
              <a:rPr lang="en-US" sz="2800" dirty="0">
                <a:latin typeface="NikoshBAN" pitchFamily="2" charset="0"/>
                <a:cs typeface="NikoshBAN" pitchFamily="2" charset="0"/>
              </a:rPr>
              <a:t> </a:t>
            </a:r>
          </a:p>
          <a:p>
            <a:r>
              <a:rPr lang="en-US" sz="2800" dirty="0" err="1">
                <a:latin typeface="NikoshBAN" pitchFamily="2" charset="0"/>
                <a:cs typeface="NikoshBAN" pitchFamily="2" charset="0"/>
              </a:rPr>
              <a:t>হাইড</a:t>
            </a:r>
            <a:r>
              <a:rPr lang="en-US" sz="28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>
                <a:latin typeface="NikoshBAN" pitchFamily="2" charset="0"/>
                <a:cs typeface="NikoshBAN" pitchFamily="2" charset="0"/>
              </a:rPr>
              <a:t>স্লাইডগুলো</a:t>
            </a:r>
            <a:r>
              <a:rPr lang="en-US" sz="28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>
                <a:latin typeface="NikoshBAN" pitchFamily="2" charset="0"/>
                <a:cs typeface="NikoshBAN" pitchFamily="2" charset="0"/>
              </a:rPr>
              <a:t>দেখা</a:t>
            </a:r>
            <a:r>
              <a:rPr lang="bn-IN" sz="2800" dirty="0">
                <a:latin typeface="NikoshBAN" pitchFamily="2" charset="0"/>
                <a:cs typeface="NikoshBAN" pitchFamily="2" charset="0"/>
              </a:rPr>
              <a:t> যা</a:t>
            </a:r>
            <a:r>
              <a:rPr lang="en-US" sz="2800" dirty="0" err="1">
                <a:latin typeface="NikoshBAN" pitchFamily="2" charset="0"/>
                <a:cs typeface="NikoshBAN" pitchFamily="2" charset="0"/>
              </a:rPr>
              <a:t>বে</a:t>
            </a:r>
            <a:r>
              <a:rPr lang="en-US" sz="28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>
                <a:latin typeface="NikoshBAN" pitchFamily="2" charset="0"/>
                <a:cs typeface="NikoshBAN" pitchFamily="2" charset="0"/>
              </a:rPr>
              <a:t>না</a:t>
            </a:r>
            <a:r>
              <a:rPr lang="en-US" sz="2800" dirty="0">
                <a:latin typeface="NikoshBAN" pitchFamily="2" charset="0"/>
                <a:cs typeface="NikoshBAN" pitchFamily="2" charset="0"/>
              </a:rPr>
              <a:t>। </a:t>
            </a:r>
            <a:r>
              <a:rPr lang="en-US" sz="2800" dirty="0" err="1">
                <a:latin typeface="NikoshBAN" pitchFamily="2" charset="0"/>
                <a:cs typeface="NikoshBAN" pitchFamily="2" charset="0"/>
              </a:rPr>
              <a:t>এই</a:t>
            </a:r>
            <a:r>
              <a:rPr lang="en-US" sz="28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>
                <a:latin typeface="NikoshBAN" pitchFamily="2" charset="0"/>
                <a:cs typeface="NikoshBAN" pitchFamily="2" charset="0"/>
              </a:rPr>
              <a:t>পাঠটি</a:t>
            </a:r>
            <a:r>
              <a:rPr lang="en-US" sz="28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>
                <a:latin typeface="NikoshBAN" pitchFamily="2" charset="0"/>
                <a:cs typeface="NikoshBAN" pitchFamily="2" charset="0"/>
              </a:rPr>
              <a:t>শ্রেনিকক্ষে</a:t>
            </a:r>
            <a:r>
              <a:rPr lang="en-US" sz="28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>
                <a:latin typeface="NikoshBAN" pitchFamily="2" charset="0"/>
                <a:cs typeface="NikoshBAN" pitchFamily="2" charset="0"/>
              </a:rPr>
              <a:t>উপস্থাপনের</a:t>
            </a:r>
            <a:r>
              <a:rPr lang="en-US" sz="28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>
                <a:latin typeface="NikoshBAN" pitchFamily="2" charset="0"/>
                <a:cs typeface="NikoshBAN" pitchFamily="2" charset="0"/>
              </a:rPr>
              <a:t>সময়</a:t>
            </a:r>
            <a:r>
              <a:rPr lang="en-US" sz="28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>
                <a:latin typeface="NikoshBAN" pitchFamily="2" charset="0"/>
                <a:cs typeface="NikoshBAN" pitchFamily="2" charset="0"/>
              </a:rPr>
              <a:t>প্রয়োজনীয়</a:t>
            </a:r>
            <a:r>
              <a:rPr lang="en-US" sz="28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>
                <a:latin typeface="NikoshBAN" pitchFamily="2" charset="0"/>
                <a:cs typeface="NikoshBAN" pitchFamily="2" charset="0"/>
              </a:rPr>
              <a:t>পরামর্শ</a:t>
            </a:r>
            <a:r>
              <a:rPr lang="en-US" sz="28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>
                <a:latin typeface="NikoshBAN" pitchFamily="2" charset="0"/>
                <a:cs typeface="NikoshBAN" pitchFamily="2" charset="0"/>
              </a:rPr>
              <a:t>প্রতিটি</a:t>
            </a:r>
            <a:r>
              <a:rPr lang="en-US" sz="28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>
                <a:latin typeface="NikoshBAN" pitchFamily="2" charset="0"/>
                <a:cs typeface="NikoshBAN" pitchFamily="2" charset="0"/>
              </a:rPr>
              <a:t>স্লাইডের</a:t>
            </a:r>
            <a:r>
              <a:rPr lang="en-US" sz="28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>
                <a:latin typeface="NikoshBAN" pitchFamily="2" charset="0"/>
                <a:cs typeface="NikoshBAN" pitchFamily="2" charset="0"/>
              </a:rPr>
              <a:t>নীচে</a:t>
            </a:r>
            <a:r>
              <a:rPr lang="bn-IN" sz="28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>
                <a:latin typeface="NikoshBAN" pitchFamily="2" charset="0"/>
                <a:cs typeface="NikoshBAN" pitchFamily="2" charset="0"/>
              </a:rPr>
              <a:t>নোট</a:t>
            </a:r>
            <a:r>
              <a:rPr lang="en-US" sz="2800" dirty="0">
                <a:latin typeface="NikoshBAN" pitchFamily="2" charset="0"/>
                <a:cs typeface="NikoshBAN" pitchFamily="2" charset="0"/>
              </a:rPr>
              <a:t> </a:t>
            </a:r>
            <a:r>
              <a:rPr lang="bn-IN" sz="2800" dirty="0">
                <a:latin typeface="NikoshBAN" pitchFamily="2" charset="0"/>
                <a:cs typeface="NikoshBAN" pitchFamily="2" charset="0"/>
              </a:rPr>
              <a:t>আকারে </a:t>
            </a:r>
            <a:r>
              <a:rPr lang="en-US" sz="2800" dirty="0" err="1">
                <a:latin typeface="NikoshBAN" pitchFamily="2" charset="0"/>
                <a:cs typeface="NikoshBAN" pitchFamily="2" charset="0"/>
              </a:rPr>
              <a:t>সংযোজন</a:t>
            </a:r>
            <a:r>
              <a:rPr lang="en-US" sz="28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>
                <a:latin typeface="NikoshBAN" pitchFamily="2" charset="0"/>
                <a:cs typeface="NikoshBAN" pitchFamily="2" charset="0"/>
              </a:rPr>
              <a:t>করা</a:t>
            </a:r>
            <a:r>
              <a:rPr lang="en-US" sz="28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>
                <a:latin typeface="NikoshBAN" pitchFamily="2" charset="0"/>
                <a:cs typeface="NikoshBAN" pitchFamily="2" charset="0"/>
              </a:rPr>
              <a:t>হয়</a:t>
            </a:r>
            <a:r>
              <a:rPr lang="bn-IN" sz="2800" dirty="0">
                <a:latin typeface="NikoshBAN" pitchFamily="2" charset="0"/>
                <a:cs typeface="NikoshBAN" pitchFamily="2" charset="0"/>
              </a:rPr>
              <a:t>ে</a:t>
            </a:r>
            <a:r>
              <a:rPr lang="en-US" sz="2800" dirty="0" err="1">
                <a:latin typeface="NikoshBAN" pitchFamily="2" charset="0"/>
                <a:cs typeface="NikoshBAN" pitchFamily="2" charset="0"/>
              </a:rPr>
              <a:t>ছে</a:t>
            </a:r>
            <a:r>
              <a:rPr lang="en-US" sz="2800" dirty="0">
                <a:latin typeface="NikoshBAN" pitchFamily="2" charset="0"/>
                <a:cs typeface="NikoshBAN" pitchFamily="2" charset="0"/>
              </a:rPr>
              <a:t>। </a:t>
            </a:r>
            <a:r>
              <a:rPr lang="en-US" sz="2800" dirty="0" err="1">
                <a:latin typeface="NikoshBAN" pitchFamily="2" charset="0"/>
                <a:cs typeface="NikoshBAN" pitchFamily="2" charset="0"/>
              </a:rPr>
              <a:t>শ্রেণিতে</a:t>
            </a:r>
            <a:r>
              <a:rPr lang="en-US" sz="28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>
                <a:latin typeface="NikoshBAN" pitchFamily="2" charset="0"/>
                <a:cs typeface="NikoshBAN" pitchFamily="2" charset="0"/>
              </a:rPr>
              <a:t>কনটেন্টটি</a:t>
            </a:r>
            <a:r>
              <a:rPr lang="en-US" sz="28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>
                <a:latin typeface="NikoshBAN" pitchFamily="2" charset="0"/>
                <a:cs typeface="NikoshBAN" pitchFamily="2" charset="0"/>
              </a:rPr>
              <a:t>দ্বারা</a:t>
            </a:r>
            <a:r>
              <a:rPr lang="en-US" sz="28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>
                <a:latin typeface="NikoshBAN" pitchFamily="2" charset="0"/>
                <a:cs typeface="NikoshBAN" pitchFamily="2" charset="0"/>
              </a:rPr>
              <a:t>পাঠ</a:t>
            </a:r>
            <a:r>
              <a:rPr lang="en-US" sz="28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>
                <a:latin typeface="NikoshBAN" pitchFamily="2" charset="0"/>
                <a:cs typeface="NikoshBAN" pitchFamily="2" charset="0"/>
              </a:rPr>
              <a:t>উপস্থাপনের</a:t>
            </a:r>
            <a:r>
              <a:rPr lang="en-US" sz="28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>
                <a:latin typeface="NikoshBAN" pitchFamily="2" charset="0"/>
                <a:cs typeface="NikoshBAN" pitchFamily="2" charset="0"/>
              </a:rPr>
              <a:t>পূর্বে</a:t>
            </a:r>
            <a:r>
              <a:rPr lang="en-US" sz="28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>
                <a:latin typeface="NikoshBAN" pitchFamily="2" charset="0"/>
                <a:cs typeface="NikoshBAN" pitchFamily="2" charset="0"/>
              </a:rPr>
              <a:t>পাঠ্য</a:t>
            </a:r>
            <a:r>
              <a:rPr lang="en-US" sz="28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>
                <a:latin typeface="NikoshBAN" pitchFamily="2" charset="0"/>
                <a:cs typeface="NikoshBAN" pitchFamily="2" charset="0"/>
              </a:rPr>
              <a:t>বইয়ের</a:t>
            </a:r>
            <a:r>
              <a:rPr lang="en-US" sz="28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>
                <a:latin typeface="NikoshBAN" pitchFamily="2" charset="0"/>
                <a:cs typeface="NikoshBAN" pitchFamily="2" charset="0"/>
              </a:rPr>
              <a:t>নির্ধারিত</a:t>
            </a:r>
            <a:r>
              <a:rPr lang="en-US" sz="28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>
                <a:latin typeface="NikoshBAN" pitchFamily="2" charset="0"/>
                <a:cs typeface="NikoshBAN" pitchFamily="2" charset="0"/>
              </a:rPr>
              <a:t>পাঠের</a:t>
            </a:r>
            <a:r>
              <a:rPr lang="en-US" sz="28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>
                <a:latin typeface="NikoshBAN" pitchFamily="2" charset="0"/>
                <a:cs typeface="NikoshBAN" pitchFamily="2" charset="0"/>
              </a:rPr>
              <a:t>সাথে</a:t>
            </a:r>
            <a:r>
              <a:rPr lang="en-US" sz="28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>
                <a:latin typeface="NikoshBAN" pitchFamily="2" charset="0"/>
                <a:cs typeface="NikoshBAN" pitchFamily="2" charset="0"/>
              </a:rPr>
              <a:t>মিলিয়ে</a:t>
            </a:r>
            <a:r>
              <a:rPr lang="en-US" sz="28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>
                <a:latin typeface="NikoshBAN" pitchFamily="2" charset="0"/>
                <a:cs typeface="NikoshBAN" pitchFamily="2" charset="0"/>
              </a:rPr>
              <a:t>নিতে</a:t>
            </a:r>
            <a:r>
              <a:rPr lang="en-US" sz="28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>
                <a:latin typeface="NikoshBAN" pitchFamily="2" charset="0"/>
                <a:cs typeface="NikoshBAN" pitchFamily="2" charset="0"/>
              </a:rPr>
              <a:t>এবং</a:t>
            </a:r>
            <a:r>
              <a:rPr lang="en-US" sz="28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>
                <a:latin typeface="NikoshBAN" pitchFamily="2" charset="0"/>
                <a:cs typeface="NikoshBAN" pitchFamily="2" charset="0"/>
              </a:rPr>
              <a:t>কাজের</a:t>
            </a:r>
            <a:r>
              <a:rPr lang="bn-IN" sz="2800" dirty="0">
                <a:latin typeface="NikoshBAN" pitchFamily="2" charset="0"/>
                <a:cs typeface="NikoshBAN" pitchFamily="2" charset="0"/>
              </a:rPr>
              <a:t>/সমস্যার</a:t>
            </a:r>
            <a:r>
              <a:rPr lang="en-US" sz="28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>
                <a:latin typeface="NikoshBAN" pitchFamily="2" charset="0"/>
                <a:cs typeface="NikoshBAN" pitchFamily="2" charset="0"/>
              </a:rPr>
              <a:t>সমাধান</a:t>
            </a:r>
            <a:r>
              <a:rPr lang="en-US" sz="28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>
                <a:latin typeface="NikoshBAN" pitchFamily="2" charset="0"/>
                <a:cs typeface="NikoshBAN" pitchFamily="2" charset="0"/>
              </a:rPr>
              <a:t>শ্রেণিতে</a:t>
            </a:r>
            <a:r>
              <a:rPr lang="en-US" sz="28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>
                <a:latin typeface="NikoshBAN" pitchFamily="2" charset="0"/>
                <a:cs typeface="NikoshBAN" pitchFamily="2" charset="0"/>
              </a:rPr>
              <a:t>উপস্থাপনের</a:t>
            </a:r>
            <a:r>
              <a:rPr lang="en-US" sz="28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>
                <a:latin typeface="NikoshBAN" pitchFamily="2" charset="0"/>
                <a:cs typeface="NikoshBAN" pitchFamily="2" charset="0"/>
              </a:rPr>
              <a:t>আগে</a:t>
            </a:r>
            <a:r>
              <a:rPr lang="en-US" sz="28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>
                <a:latin typeface="NikoshBAN" pitchFamily="2" charset="0"/>
                <a:cs typeface="NikoshBAN" pitchFamily="2" charset="0"/>
              </a:rPr>
              <a:t>তৈরি</a:t>
            </a:r>
            <a:r>
              <a:rPr lang="en-US" sz="28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>
                <a:latin typeface="NikoshBAN" pitchFamily="2" charset="0"/>
                <a:cs typeface="NikoshBAN" pitchFamily="2" charset="0"/>
              </a:rPr>
              <a:t>করে</a:t>
            </a:r>
            <a:r>
              <a:rPr lang="en-US" sz="28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>
                <a:latin typeface="NikoshBAN" pitchFamily="2" charset="0"/>
                <a:cs typeface="NikoshBAN" pitchFamily="2" charset="0"/>
              </a:rPr>
              <a:t>নিতে</a:t>
            </a:r>
            <a:r>
              <a:rPr lang="en-US" sz="28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>
                <a:latin typeface="NikoshBAN" pitchFamily="2" charset="0"/>
                <a:cs typeface="NikoshBAN" pitchFamily="2" charset="0"/>
              </a:rPr>
              <a:t>সবিনয়</a:t>
            </a:r>
            <a:r>
              <a:rPr lang="bn-IN" sz="28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>
                <a:latin typeface="NikoshBAN" pitchFamily="2" charset="0"/>
                <a:cs typeface="NikoshBAN" pitchFamily="2" charset="0"/>
              </a:rPr>
              <a:t>অনুরোধ</a:t>
            </a:r>
            <a:r>
              <a:rPr lang="en-US" sz="28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>
                <a:latin typeface="NikoshBAN" pitchFamily="2" charset="0"/>
                <a:cs typeface="NikoshBAN" pitchFamily="2" charset="0"/>
              </a:rPr>
              <a:t>করা</a:t>
            </a:r>
            <a:r>
              <a:rPr lang="en-US" sz="28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>
                <a:latin typeface="NikoshBAN" pitchFamily="2" charset="0"/>
                <a:cs typeface="NikoshBAN" pitchFamily="2" charset="0"/>
              </a:rPr>
              <a:t>হল</a:t>
            </a:r>
            <a:r>
              <a:rPr lang="en-US" sz="2800" dirty="0">
                <a:latin typeface="NikoshBAN" pitchFamily="2" charset="0"/>
                <a:cs typeface="NikoshBAN" pitchFamily="2" charset="0"/>
              </a:rPr>
              <a:t>।  </a:t>
            </a:r>
            <a:r>
              <a:rPr lang="bn-IN" sz="2800" dirty="0">
                <a:latin typeface="NikoshBAN" pitchFamily="2" charset="0"/>
                <a:cs typeface="NikoshBAN" pitchFamily="2" charset="0"/>
              </a:rPr>
              <a:t> </a:t>
            </a:r>
            <a:endParaRPr lang="en-US" sz="2800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94902748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AE3C98B4-9F70-42E5-960B-7709B48AB1DA}"/>
              </a:ext>
            </a:extLst>
          </p:cNvPr>
          <p:cNvSpPr txBox="1"/>
          <p:nvPr/>
        </p:nvSpPr>
        <p:spPr>
          <a:xfrm>
            <a:off x="0" y="90777"/>
            <a:ext cx="12082072" cy="1015663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sz="4800" dirty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       </a:t>
            </a:r>
            <a:r>
              <a:rPr lang="bn-IN" sz="4800" dirty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মূলদ সংখ্যা</a:t>
            </a:r>
            <a:r>
              <a:rPr lang="en-US" sz="4800" dirty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  </a:t>
            </a:r>
            <a:r>
              <a:rPr lang="bn-IN" sz="6000" dirty="0">
                <a:solidFill>
                  <a:srgbClr val="7030A0"/>
                </a:solidFill>
                <a:latin typeface="Times New Roman" panose="02020603050405020304" pitchFamily="18" charset="0"/>
                <a:cs typeface="NikoshBAN" panose="02000000000000000000" pitchFamily="2" charset="0"/>
              </a:rPr>
              <a:t>(</a:t>
            </a:r>
            <a:r>
              <a:rPr lang="en-GB" sz="60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rational number)</a:t>
            </a:r>
            <a:endParaRPr lang="en-US" sz="3200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>
        <mc:Choice xmlns:a14="http://schemas.microsoft.com/office/drawing/2010/main" xmlns=""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B284F0D1-7BEF-4F07-BADE-D350742C55EF}"/>
                  </a:ext>
                </a:extLst>
              </p:cNvPr>
              <p:cNvSpPr txBox="1"/>
              <p:nvPr/>
            </p:nvSpPr>
            <p:spPr>
              <a:xfrm>
                <a:off x="135534" y="1488280"/>
                <a:ext cx="12056465" cy="281660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bn-IN" sz="4400" dirty="0">
                    <a:latin typeface="NikoshBAN" panose="02000000000000000000" pitchFamily="2" charset="0"/>
                    <a:cs typeface="NikoshBAN" panose="02000000000000000000" pitchFamily="2" charset="0"/>
                  </a:rPr>
                  <a:t>যে সকল সংখ্যাকে</a:t>
                </a:r>
                <a:r>
                  <a:rPr lang="en-US" sz="4400" dirty="0">
                    <a:latin typeface="NikoshBAN" panose="02000000000000000000" pitchFamily="2" charset="0"/>
                    <a:cs typeface="NikoshBAN" panose="02000000000000000000" pitchFamily="2" charset="0"/>
                  </a:rPr>
                  <a:t/>
                </a:r>
                <a:r>
                  <a:rPr lang="bn-IN" sz="4400" dirty="0">
                    <a:latin typeface="NikoshBAN" panose="02000000000000000000" pitchFamily="2" charset="0"/>
                    <a:cs typeface="NikoshBAN" panose="02000000000000000000" pitchFamily="2" charset="0"/>
                  </a:rPr>
                  <a:t/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400" b="0" i="1" smtClean="0">
                            <a:latin typeface="Cambria Math" panose="02040503050406030204" pitchFamily="18" charset="0"/>
                          </a:rPr>
                          <m:t>𝑃</m:t>
                        </m:r>
                      </m:num>
                      <m:den>
                        <m:r>
                          <a:rPr lang="en-US" sz="4400" b="0" i="1" smtClean="0">
                            <a:latin typeface="Cambria Math" panose="02040503050406030204" pitchFamily="18" charset="0"/>
                          </a:rPr>
                          <m:t>𝑄</m:t>
                        </m:r>
                      </m:den>
                    </m:f>
                  </m:oMath>
                </a14:m>
                <a:r>
                  <a:rPr lang="en-GB" sz="4400" dirty="0">
                    <a:latin typeface="NikoshBAN" panose="02000000000000000000" pitchFamily="2" charset="0"/>
                    <a:cs typeface="NikoshBAN" panose="02000000000000000000" pitchFamily="2" charset="0"/>
                  </a:rPr>
                  <a:t/>
                </a:r>
                <a:r>
                  <a:rPr lang="bn-IN" sz="4400" dirty="0">
                    <a:latin typeface="NikoshBAN" panose="02000000000000000000" pitchFamily="2" charset="0"/>
                    <a:cs typeface="NikoshBAN" panose="02000000000000000000" pitchFamily="2" charset="0"/>
                  </a:rPr>
                  <a:t>আকারে  প্রকাশ করা যায় তাকে মূলদ সংখ্যা বলে।যেখানে </a:t>
                </a:r>
                <a:r>
                  <a:rPr lang="en-GB" sz="4400" dirty="0">
                    <a:ln w="0"/>
                    <a:solidFill>
                      <a:schemeClr val="accent1"/>
                    </a:solidFill>
                    <a:effectLst>
                      <a:outerShdw blurRad="38100" dist="25400" dir="5400000" algn="ctr" rotWithShape="0">
                        <a:srgbClr val="6E747A">
                          <a:alpha val="43000"/>
                        </a:srgbClr>
                      </a:outerShdw>
                    </a:effectLst>
                    <a:latin typeface="NikoshBAN" panose="02000000000000000000" pitchFamily="2" charset="0"/>
                    <a:cs typeface="NikoshBAN" panose="02000000000000000000" pitchFamily="2" charset="0"/>
                  </a:rPr>
                  <a:t>P</a:t>
                </a:r>
                <a:r>
                  <a:rPr lang="en-GB" sz="4400" dirty="0">
                    <a:latin typeface="NikoshBAN" panose="02000000000000000000" pitchFamily="2" charset="0"/>
                    <a:cs typeface="NikoshBAN" panose="02000000000000000000" pitchFamily="2" charset="0"/>
                  </a:rPr>
                  <a:t/>
                </a:r>
                <a:r>
                  <a:rPr lang="bn-IN" sz="4400" dirty="0">
                    <a:latin typeface="NikoshBAN" panose="02000000000000000000" pitchFamily="2" charset="0"/>
                    <a:cs typeface="NikoshBAN" panose="02000000000000000000" pitchFamily="2" charset="0"/>
                  </a:rPr>
                  <a:t>ও </a:t>
                </a:r>
                <a:r>
                  <a:rPr lang="en-GB" sz="4400" dirty="0">
                    <a:ln w="0"/>
                    <a:solidFill>
                      <a:schemeClr val="accent1"/>
                    </a:solidFill>
                    <a:effectLst>
                      <a:outerShdw blurRad="38100" dist="25400" dir="5400000" algn="ctr" rotWithShape="0">
                        <a:srgbClr val="6E747A">
                          <a:alpha val="43000"/>
                        </a:srgbClr>
                      </a:outerShdw>
                    </a:effectLst>
                    <a:latin typeface="NikoshBAN" panose="02000000000000000000" pitchFamily="2" charset="0"/>
                    <a:cs typeface="NikoshBAN" panose="02000000000000000000" pitchFamily="2" charset="0"/>
                  </a:rPr>
                  <a:t>Q</a:t>
                </a:r>
                <a:r>
                  <a:rPr lang="bn-IN" sz="4400" dirty="0">
                    <a:latin typeface="NikoshBAN" panose="02000000000000000000" pitchFamily="2" charset="0"/>
                    <a:cs typeface="NikoshBAN" panose="02000000000000000000" pitchFamily="2" charset="0"/>
                  </a:rPr>
                  <a:t> স্বাভাবিক সংখ্যা, </a:t>
                </a:r>
                <a:r>
                  <a:rPr lang="en-GB" sz="4400" dirty="0">
                    <a:ln w="0"/>
                    <a:solidFill>
                      <a:schemeClr val="accent1"/>
                    </a:solidFill>
                    <a:effectLst>
                      <a:outerShdw blurRad="38100" dist="25400" dir="5400000" algn="ctr" rotWithShape="0">
                        <a:srgbClr val="6E747A">
                          <a:alpha val="43000"/>
                        </a:srgbClr>
                      </a:outerShdw>
                    </a:effectLst>
                    <a:latin typeface="NikoshBAN" panose="02000000000000000000" pitchFamily="2" charset="0"/>
                    <a:cs typeface="NikoshBAN" panose="02000000000000000000" pitchFamily="2" charset="0"/>
                  </a:rPr>
                  <a:t>P</a:t>
                </a:r>
                <a:r>
                  <a:rPr lang="en-GB" sz="4400" dirty="0">
                    <a:latin typeface="NikoshBAN" panose="02000000000000000000" pitchFamily="2" charset="0"/>
                    <a:cs typeface="NikoshBAN" panose="02000000000000000000" pitchFamily="2" charset="0"/>
                  </a:rPr>
                  <a:t/>
                </a:r>
                <a:r>
                  <a:rPr lang="bn-IN" sz="4400" dirty="0">
                    <a:latin typeface="NikoshBAN" panose="02000000000000000000" pitchFamily="2" charset="0"/>
                    <a:cs typeface="NikoshBAN" panose="02000000000000000000" pitchFamily="2" charset="0"/>
                  </a:rPr>
                  <a:t>ও </a:t>
                </a:r>
                <a:r>
                  <a:rPr lang="en-GB" sz="4400" dirty="0">
                    <a:ln w="0"/>
                    <a:solidFill>
                      <a:schemeClr val="accent1"/>
                    </a:solidFill>
                    <a:effectLst>
                      <a:outerShdw blurRad="38100" dist="25400" dir="5400000" algn="ctr" rotWithShape="0">
                        <a:srgbClr val="6E747A">
                          <a:alpha val="43000"/>
                        </a:srgbClr>
                      </a:outerShdw>
                    </a:effectLst>
                    <a:latin typeface="NikoshBAN" panose="02000000000000000000" pitchFamily="2" charset="0"/>
                    <a:cs typeface="NikoshBAN" panose="02000000000000000000" pitchFamily="2" charset="0"/>
                  </a:rPr>
                  <a:t>Q</a:t>
                </a:r>
                <a:r>
                  <a:rPr lang="bn-IN" sz="4400" dirty="0">
                    <a:latin typeface="NikoshBAN" panose="02000000000000000000" pitchFamily="2" charset="0"/>
                    <a:cs typeface="NikoshBAN" panose="02000000000000000000" pitchFamily="2" charset="0"/>
                  </a:rPr>
                  <a:t> পরস্পর সহমৌলিক এবং </a:t>
                </a:r>
                <a:r>
                  <a:rPr lang="en-GB" sz="4400" dirty="0">
                    <a:ln w="0"/>
                    <a:solidFill>
                      <a:schemeClr val="accent1"/>
                    </a:solidFill>
                    <a:effectLst>
                      <a:outerShdw blurRad="38100" dist="25400" dir="5400000" algn="ctr" rotWithShape="0">
                        <a:srgbClr val="6E747A">
                          <a:alpha val="43000"/>
                        </a:srgbClr>
                      </a:outerShdw>
                    </a:effectLst>
                    <a:latin typeface="NikoshBAN" panose="02000000000000000000" pitchFamily="2" charset="0"/>
                    <a:cs typeface="NikoshBAN" panose="02000000000000000000" pitchFamily="2" charset="0"/>
                  </a:rPr>
                  <a:t>Q&gt;</a:t>
                </a:r>
                <a:r>
                  <a:rPr lang="en-GB" sz="6600" dirty="0">
                    <a:ln w="0"/>
                    <a:solidFill>
                      <a:schemeClr val="accent1"/>
                    </a:solidFill>
                    <a:effectLst>
                      <a:outerShdw blurRad="38100" dist="25400" dir="5400000" algn="ctr" rotWithShape="0">
                        <a:srgbClr val="6E747A">
                          <a:alpha val="43000"/>
                        </a:srgbClr>
                      </a:outerShdw>
                    </a:effectLst>
                    <a:latin typeface="+mj-lt"/>
                    <a:cs typeface="NikoshBAN" panose="02000000000000000000" pitchFamily="2" charset="0"/>
                  </a:rPr>
                  <a:t>1</a:t>
                </a:r>
                <a:r>
                  <a:rPr lang="bn-IN" sz="4400" dirty="0">
                    <a:latin typeface="NikoshBAN" panose="02000000000000000000" pitchFamily="2" charset="0"/>
                    <a:cs typeface="NikoshBAN" panose="02000000000000000000" pitchFamily="2" charset="0"/>
                  </a:rPr>
                  <a:t>।</a:t>
                </a:r>
                <a:r>
                  <a:rPr lang="en-GB" sz="4400" dirty="0">
                    <a:ln w="0"/>
                    <a:solidFill>
                      <a:schemeClr val="accent1"/>
                    </a:solidFill>
                    <a:effectLst>
                      <a:outerShdw blurRad="38100" dist="25400" dir="5400000" algn="ctr" rotWithShape="0">
                        <a:srgbClr val="6E747A">
                          <a:alpha val="43000"/>
                        </a:srgbClr>
                      </a:outerShdw>
                    </a:effectLst>
                    <a:cs typeface="NikoshBAN" panose="02000000000000000000" pitchFamily="2" charset="0"/>
                  </a:rPr>
                  <a:t/>
                </a:r>
                <a:endParaRPr lang="bn-IN" sz="4400" dirty="0">
                  <a:latin typeface="NikoshBAN" panose="02000000000000000000" pitchFamily="2" charset="0"/>
                  <a:cs typeface="NikoshBAN" panose="02000000000000000000" pitchFamily="2" charset="0"/>
                </a:endParaRPr>
              </a:p>
            </p:txBody>
          </p:sp>
        </mc:Choice>
        <mc:Fallback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xmlns="" xmlns:a14="http://schemas.microsoft.com/office/drawing/2010/main" id="{B284F0D1-7BEF-4F07-BADE-D350742C55E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5534" y="1488280"/>
                <a:ext cx="12056465" cy="2816605"/>
              </a:xfrm>
              <a:prstGeom prst="rect">
                <a:avLst/>
              </a:prstGeom>
              <a:blipFill>
                <a:blip r:embed="rId2"/>
                <a:stretch>
                  <a:fillRect l="-2022" r="-1011" b="-1774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24FA6BDF-003B-4976-9642-76F6075A8CCA}"/>
              </a:ext>
            </a:extLst>
          </p:cNvPr>
          <p:cNvSpPr txBox="1"/>
          <p:nvPr/>
        </p:nvSpPr>
        <p:spPr>
          <a:xfrm>
            <a:off x="354142" y="5455794"/>
            <a:ext cx="1172793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40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মূলদ সংখ্যা দুই প্রকারঃ </a:t>
            </a:r>
          </a:p>
          <a:p>
            <a:r>
              <a:rPr lang="bn-IN" sz="4000" dirty="0">
                <a:solidFill>
                  <a:srgbClr val="00B0F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যথাঃ    পূর্ণসংখ্যা    ও    ভগ্নাংশ সংখ্যা  </a:t>
            </a:r>
            <a:endParaRPr lang="en-US" sz="4000" dirty="0">
              <a:solidFill>
                <a:srgbClr val="00B0F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mc:AlternateContent xmlns:mc="http://schemas.openxmlformats.org/markup-compatibility/2006">
        <mc:Choice xmlns:a14="http://schemas.microsoft.com/office/drawing/2010/main" xmlns=""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4A5CCCD4-E368-4199-91C6-CE1D8C888309}"/>
                  </a:ext>
                </a:extLst>
              </p:cNvPr>
              <p:cNvSpPr txBox="1"/>
              <p:nvPr/>
            </p:nvSpPr>
            <p:spPr>
              <a:xfrm>
                <a:off x="2144216" y="4446390"/>
                <a:ext cx="8458200" cy="9291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bn-IN" sz="3600" b="0" i="1" smtClean="0">
                        <a:latin typeface="Cambria Math" panose="02040503050406030204" pitchFamily="18" charset="0"/>
                      </a:rPr>
                      <m:t> </m:t>
                    </m:r>
                    <m:f>
                      <m:fPr>
                        <m:ctrlPr>
                          <a:rPr lang="en-US" sz="36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i="1">
                            <a:latin typeface="Cambria Math" panose="02040503050406030204" pitchFamily="18" charset="0"/>
                          </a:rPr>
                          <m:t>2</m:t>
                        </m:r>
                      </m:num>
                      <m:den>
                        <m:r>
                          <a:rPr lang="en-US" sz="3600" i="1">
                            <a:latin typeface="Cambria Math" panose="02040503050406030204" pitchFamily="18" charset="0"/>
                          </a:rPr>
                          <m:t>7</m:t>
                        </m:r>
                      </m:den>
                    </m:f>
                    <m:r>
                      <a:rPr lang="en-US" sz="3600" i="1">
                        <a:latin typeface="Cambria Math" panose="02040503050406030204" pitchFamily="18" charset="0"/>
                      </a:rPr>
                      <m:t>,</m:t>
                    </m:r>
                    <m:f>
                      <m:fPr>
                        <m:ctrlPr>
                          <a:rPr lang="en-US" sz="36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i="1">
                            <a:latin typeface="Cambria Math" panose="02040503050406030204" pitchFamily="18" charset="0"/>
                          </a:rPr>
                          <m:t>3</m:t>
                        </m:r>
                      </m:num>
                      <m:den>
                        <m:r>
                          <a:rPr lang="en-US" sz="3600" i="1">
                            <a:latin typeface="Cambria Math" panose="02040503050406030204" pitchFamily="18" charset="0"/>
                          </a:rPr>
                          <m:t>5</m:t>
                        </m:r>
                        <m:r>
                          <a:rPr lang="en-US" sz="3600" i="1">
                            <a:latin typeface="Cambria Math" panose="02040503050406030204" pitchFamily="18" charset="0"/>
                          </a:rPr>
                          <m:t>,</m:t>
                        </m:r>
                      </m:den>
                    </m:f>
                    <m:r>
                      <a:rPr lang="en-US" sz="3600" i="1">
                        <a:latin typeface="Cambria Math" panose="02040503050406030204" pitchFamily="18" charset="0"/>
                      </a:rPr>
                      <m:t>,</m:t>
                    </m:r>
                    <m:f>
                      <m:fPr>
                        <m:ctrlPr>
                          <a:rPr lang="en-US" sz="36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i="1">
                            <a:latin typeface="Cambria Math" panose="02040503050406030204" pitchFamily="18" charset="0"/>
                          </a:rPr>
                          <m:t>4</m:t>
                        </m:r>
                      </m:num>
                      <m:den>
                        <m:r>
                          <a:rPr lang="en-US" sz="3600" i="1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r>
                      <a:rPr lang="en-US" sz="3600" i="1">
                        <a:latin typeface="Cambria Math" panose="02040503050406030204" pitchFamily="18" charset="0"/>
                      </a:rPr>
                      <m:t>,</m:t>
                    </m:r>
                    <m:f>
                      <m:fPr>
                        <m:ctrlPr>
                          <a:rPr lang="en-US" sz="36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i="1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3600" i="1">
                            <a:latin typeface="Cambria Math" panose="02040503050406030204" pitchFamily="18" charset="0"/>
                          </a:rPr>
                          <m:t>5</m:t>
                        </m:r>
                      </m:den>
                    </m:f>
                    <m:r>
                      <a:rPr lang="en-US" sz="3600" i="1">
                        <a:latin typeface="Cambria Math" panose="02040503050406030204" pitchFamily="18" charset="0"/>
                      </a:rPr>
                      <m:t>,</m:t>
                    </m:r>
                    <m:f>
                      <m:fPr>
                        <m:ctrlPr>
                          <a:rPr lang="en-US" sz="36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i="1">
                            <a:latin typeface="Cambria Math" panose="02040503050406030204" pitchFamily="18" charset="0"/>
                          </a:rPr>
                          <m:t>2</m:t>
                        </m:r>
                      </m:num>
                      <m:den>
                        <m:r>
                          <a:rPr lang="en-US" sz="3600" i="1">
                            <a:latin typeface="Cambria Math" panose="02040503050406030204" pitchFamily="18" charset="0"/>
                          </a:rPr>
                          <m:t>10</m:t>
                        </m:r>
                      </m:den>
                    </m:f>
                    <m:r>
                      <a:rPr lang="en-US" sz="3600" i="1">
                        <a:latin typeface="Cambria Math" panose="02040503050406030204" pitchFamily="18" charset="0"/>
                      </a:rPr>
                      <m:t>,</m:t>
                    </m:r>
                    <m:f>
                      <m:fPr>
                        <m:ctrlPr>
                          <a:rPr lang="en-US" sz="36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i="1">
                            <a:latin typeface="Cambria Math" panose="02040503050406030204" pitchFamily="18" charset="0"/>
                          </a:rPr>
                          <m:t>5</m:t>
                        </m:r>
                      </m:num>
                      <m:den>
                        <m:r>
                          <a:rPr lang="en-US" sz="3600" i="1"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</m:oMath>
                </a14:m>
                <a:r>
                  <a:rPr lang="bn-IN" sz="3600" dirty="0">
                    <a:latin typeface="Times New Roman" panose="02020603050405020304" pitchFamily="18" charset="0"/>
                  </a:rPr>
                  <a:t>.............</a:t>
                </a:r>
                <a:endParaRPr lang="en-US" sz="36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xmlns="" xmlns:a14="http://schemas.microsoft.com/office/drawing/2010/main" id="{4A5CCCD4-E368-4199-91C6-CE1D8C88830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44216" y="4446390"/>
                <a:ext cx="8458200" cy="929165"/>
              </a:xfrm>
              <a:prstGeom prst="rect">
                <a:avLst/>
              </a:prstGeom>
              <a:blipFill>
                <a:blip r:embed="rId3"/>
                <a:stretch>
                  <a:fillRect b="-1045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34DF0379-55A1-484D-AC6B-8ECE33434554}"/>
              </a:ext>
            </a:extLst>
          </p:cNvPr>
          <p:cNvSpPr txBox="1"/>
          <p:nvPr/>
        </p:nvSpPr>
        <p:spPr>
          <a:xfrm>
            <a:off x="135534" y="4446390"/>
            <a:ext cx="200868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5400" dirty="0">
                <a:latin typeface="NikoshBAN" panose="02000000000000000000" pitchFamily="2" charset="0"/>
                <a:cs typeface="NikoshBAN" panose="02000000000000000000" pitchFamily="2" charset="0"/>
              </a:rPr>
              <a:t>যেমনঃ </a:t>
            </a:r>
            <a:endParaRPr lang="en-US" sz="54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4498551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 animBg="1"/>
      <p:bldP spid="8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82661B25-2BF9-475C-ABD4-CAD5E694E30D}"/>
              </a:ext>
            </a:extLst>
          </p:cNvPr>
          <p:cNvSpPr txBox="1"/>
          <p:nvPr/>
        </p:nvSpPr>
        <p:spPr>
          <a:xfrm>
            <a:off x="0" y="90777"/>
            <a:ext cx="12082072" cy="1015663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sz="4800" dirty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       </a:t>
            </a:r>
            <a:r>
              <a:rPr lang="bn-IN" sz="4800" dirty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অমূলদ সংখ্যা</a:t>
            </a:r>
            <a:r>
              <a:rPr lang="en-US" sz="4800" dirty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  </a:t>
            </a:r>
            <a:r>
              <a:rPr lang="bn-IN" sz="6000" dirty="0">
                <a:solidFill>
                  <a:srgbClr val="7030A0"/>
                </a:solidFill>
                <a:latin typeface="Times New Roman" panose="02020603050405020304" pitchFamily="18" charset="0"/>
                <a:cs typeface="NikoshBAN" panose="02000000000000000000" pitchFamily="2" charset="0"/>
              </a:rPr>
              <a:t>(</a:t>
            </a:r>
            <a:r>
              <a:rPr lang="en-US" sz="6000" dirty="0" err="1">
                <a:solidFill>
                  <a:srgbClr val="7030A0"/>
                </a:solidFill>
                <a:latin typeface="Times New Roman" panose="02020603050405020304" pitchFamily="18" charset="0"/>
                <a:cs typeface="NikoshBAN" panose="02000000000000000000" pitchFamily="2" charset="0"/>
              </a:rPr>
              <a:t>Ir</a:t>
            </a:r>
            <a:r>
              <a:rPr lang="en-GB" sz="60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rational number)</a:t>
            </a:r>
            <a:endParaRPr lang="en-US" sz="3200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>
        <mc:Choice xmlns:a14="http://schemas.microsoft.com/office/drawing/2010/main" xmlns=""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60D51882-7B95-459A-9D70-35F019381091}"/>
                  </a:ext>
                </a:extLst>
              </p:cNvPr>
              <p:cNvSpPr txBox="1"/>
              <p:nvPr/>
            </p:nvSpPr>
            <p:spPr>
              <a:xfrm>
                <a:off x="135534" y="1488280"/>
                <a:ext cx="12056465" cy="281660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bn-IN" sz="4400" dirty="0">
                    <a:latin typeface="NikoshBAN" panose="02000000000000000000" pitchFamily="2" charset="0"/>
                    <a:cs typeface="NikoshBAN" panose="02000000000000000000" pitchFamily="2" charset="0"/>
                  </a:rPr>
                  <a:t>যে সকল সংখ্যাকে</a:t>
                </a:r>
                <a:r>
                  <a:rPr lang="en-US" sz="4400" dirty="0">
                    <a:latin typeface="NikoshBAN" panose="02000000000000000000" pitchFamily="2" charset="0"/>
                    <a:cs typeface="NikoshBAN" panose="02000000000000000000" pitchFamily="2" charset="0"/>
                  </a:rPr>
                  <a:t/>
                </a:r>
                <a:r>
                  <a:rPr lang="bn-IN" sz="4400" dirty="0">
                    <a:latin typeface="NikoshBAN" panose="02000000000000000000" pitchFamily="2" charset="0"/>
                    <a:cs typeface="NikoshBAN" panose="02000000000000000000" pitchFamily="2" charset="0"/>
                  </a:rPr>
                  <a:t/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400" b="0" i="1" smtClean="0">
                            <a:latin typeface="Cambria Math" panose="02040503050406030204" pitchFamily="18" charset="0"/>
                          </a:rPr>
                          <m:t>𝑃</m:t>
                        </m:r>
                      </m:num>
                      <m:den>
                        <m:r>
                          <a:rPr lang="en-US" sz="4400" b="0" i="1" smtClean="0">
                            <a:latin typeface="Cambria Math" panose="02040503050406030204" pitchFamily="18" charset="0"/>
                          </a:rPr>
                          <m:t>𝑄</m:t>
                        </m:r>
                      </m:den>
                    </m:f>
                  </m:oMath>
                </a14:m>
                <a:r>
                  <a:rPr lang="en-GB" sz="4400" dirty="0">
                    <a:latin typeface="NikoshBAN" panose="02000000000000000000" pitchFamily="2" charset="0"/>
                    <a:cs typeface="NikoshBAN" panose="02000000000000000000" pitchFamily="2" charset="0"/>
                  </a:rPr>
                  <a:t/>
                </a:r>
                <a:r>
                  <a:rPr lang="bn-IN" sz="4400" dirty="0">
                    <a:latin typeface="NikoshBAN" panose="02000000000000000000" pitchFamily="2" charset="0"/>
                    <a:cs typeface="NikoshBAN" panose="02000000000000000000" pitchFamily="2" charset="0"/>
                  </a:rPr>
                  <a:t>আকারে  প্রকাশ করা যায় না  তাকে অমূলদ সংখ্যা  বলে।যেখানে </a:t>
                </a:r>
                <a:r>
                  <a:rPr lang="en-US" sz="4400" dirty="0">
                    <a:ln w="0"/>
                    <a:solidFill>
                      <a:schemeClr val="accent1"/>
                    </a:solidFill>
                    <a:effectLst>
                      <a:outerShdw blurRad="38100" dist="25400" dir="5400000" algn="ctr" rotWithShape="0">
                        <a:srgbClr val="6E747A">
                          <a:alpha val="43000"/>
                        </a:srgbClr>
                      </a:outerShdw>
                    </a:effectLst>
                    <a:latin typeface="NikoshBAN" panose="02000000000000000000" pitchFamily="2" charset="0"/>
                    <a:cs typeface="NikoshBAN" panose="02000000000000000000" pitchFamily="2" charset="0"/>
                  </a:rPr>
                  <a:t>P</a:t>
                </a:r>
                <a:r>
                  <a:rPr lang="en-GB" sz="4400" dirty="0">
                    <a:latin typeface="NikoshBAN" panose="02000000000000000000" pitchFamily="2" charset="0"/>
                    <a:cs typeface="NikoshBAN" panose="02000000000000000000" pitchFamily="2" charset="0"/>
                  </a:rPr>
                  <a:t/>
                </a:r>
                <a:r>
                  <a:rPr lang="bn-IN" sz="4400" dirty="0">
                    <a:latin typeface="NikoshBAN" panose="02000000000000000000" pitchFamily="2" charset="0"/>
                    <a:cs typeface="NikoshBAN" panose="02000000000000000000" pitchFamily="2" charset="0"/>
                  </a:rPr>
                  <a:t>ও </a:t>
                </a:r>
                <a:r>
                  <a:rPr lang="en-GB" sz="4400" dirty="0">
                    <a:ln w="0"/>
                    <a:solidFill>
                      <a:schemeClr val="accent1"/>
                    </a:solidFill>
                    <a:effectLst>
                      <a:outerShdw blurRad="38100" dist="25400" dir="5400000" algn="ctr" rotWithShape="0">
                        <a:srgbClr val="6E747A">
                          <a:alpha val="43000"/>
                        </a:srgbClr>
                      </a:outerShdw>
                    </a:effectLst>
                    <a:latin typeface="NikoshBAN" panose="02000000000000000000" pitchFamily="2" charset="0"/>
                    <a:cs typeface="NikoshBAN" panose="02000000000000000000" pitchFamily="2" charset="0"/>
                  </a:rPr>
                  <a:t>Q</a:t>
                </a:r>
                <a:r>
                  <a:rPr lang="bn-IN" sz="4400" dirty="0">
                    <a:latin typeface="NikoshBAN" panose="02000000000000000000" pitchFamily="2" charset="0"/>
                    <a:cs typeface="NikoshBAN" panose="02000000000000000000" pitchFamily="2" charset="0"/>
                  </a:rPr>
                  <a:t> স্বাভাবিক সংখ্যা, </a:t>
                </a:r>
                <a:r>
                  <a:rPr lang="en-GB" sz="4400" dirty="0">
                    <a:ln w="0"/>
                    <a:solidFill>
                      <a:schemeClr val="accent1"/>
                    </a:solidFill>
                    <a:effectLst>
                      <a:outerShdw blurRad="38100" dist="25400" dir="5400000" algn="ctr" rotWithShape="0">
                        <a:srgbClr val="6E747A">
                          <a:alpha val="43000"/>
                        </a:srgbClr>
                      </a:outerShdw>
                    </a:effectLst>
                    <a:latin typeface="NikoshBAN" panose="02000000000000000000" pitchFamily="2" charset="0"/>
                    <a:cs typeface="NikoshBAN" panose="02000000000000000000" pitchFamily="2" charset="0"/>
                  </a:rPr>
                  <a:t>P</a:t>
                </a:r>
                <a:r>
                  <a:rPr lang="en-GB" sz="4400" dirty="0">
                    <a:latin typeface="NikoshBAN" panose="02000000000000000000" pitchFamily="2" charset="0"/>
                    <a:cs typeface="NikoshBAN" panose="02000000000000000000" pitchFamily="2" charset="0"/>
                  </a:rPr>
                  <a:t/>
                </a:r>
                <a:r>
                  <a:rPr lang="bn-IN" sz="4400" dirty="0">
                    <a:latin typeface="NikoshBAN" panose="02000000000000000000" pitchFamily="2" charset="0"/>
                    <a:cs typeface="NikoshBAN" panose="02000000000000000000" pitchFamily="2" charset="0"/>
                  </a:rPr>
                  <a:t>ও </a:t>
                </a:r>
                <a:r>
                  <a:rPr lang="en-GB" sz="4400" dirty="0">
                    <a:ln w="0"/>
                    <a:solidFill>
                      <a:schemeClr val="accent1"/>
                    </a:solidFill>
                    <a:effectLst>
                      <a:outerShdw blurRad="38100" dist="25400" dir="5400000" algn="ctr" rotWithShape="0">
                        <a:srgbClr val="6E747A">
                          <a:alpha val="43000"/>
                        </a:srgbClr>
                      </a:outerShdw>
                    </a:effectLst>
                    <a:latin typeface="NikoshBAN" panose="02000000000000000000" pitchFamily="2" charset="0"/>
                    <a:cs typeface="NikoshBAN" panose="02000000000000000000" pitchFamily="2" charset="0"/>
                  </a:rPr>
                  <a:t>Q</a:t>
                </a:r>
                <a:r>
                  <a:rPr lang="bn-IN" sz="4400" dirty="0">
                    <a:latin typeface="NikoshBAN" panose="02000000000000000000" pitchFamily="2" charset="0"/>
                    <a:cs typeface="NikoshBAN" panose="02000000000000000000" pitchFamily="2" charset="0"/>
                  </a:rPr>
                  <a:t> পরস্পর সহমৌলিক এবং </a:t>
                </a:r>
                <a:r>
                  <a:rPr lang="en-GB" sz="4400" dirty="0">
                    <a:ln w="0"/>
                    <a:solidFill>
                      <a:schemeClr val="accent1"/>
                    </a:solidFill>
                    <a:effectLst>
                      <a:outerShdw blurRad="38100" dist="25400" dir="5400000" algn="ctr" rotWithShape="0">
                        <a:srgbClr val="6E747A">
                          <a:alpha val="43000"/>
                        </a:srgbClr>
                      </a:outerShdw>
                    </a:effectLst>
                    <a:latin typeface="NikoshBAN" panose="02000000000000000000" pitchFamily="2" charset="0"/>
                    <a:cs typeface="NikoshBAN" panose="02000000000000000000" pitchFamily="2" charset="0"/>
                  </a:rPr>
                  <a:t>Q&gt;</a:t>
                </a:r>
                <a:r>
                  <a:rPr lang="en-GB" sz="6600" dirty="0">
                    <a:ln w="0"/>
                    <a:solidFill>
                      <a:schemeClr val="accent1"/>
                    </a:solidFill>
                    <a:effectLst>
                      <a:outerShdw blurRad="38100" dist="25400" dir="5400000" algn="ctr" rotWithShape="0">
                        <a:srgbClr val="6E747A">
                          <a:alpha val="43000"/>
                        </a:srgbClr>
                      </a:outerShdw>
                    </a:effectLst>
                    <a:latin typeface="+mj-lt"/>
                    <a:cs typeface="NikoshBAN" panose="02000000000000000000" pitchFamily="2" charset="0"/>
                  </a:rPr>
                  <a:t>1</a:t>
                </a:r>
                <a:r>
                  <a:rPr lang="bn-IN" sz="4400" dirty="0">
                    <a:latin typeface="NikoshBAN" panose="02000000000000000000" pitchFamily="2" charset="0"/>
                    <a:cs typeface="NikoshBAN" panose="02000000000000000000" pitchFamily="2" charset="0"/>
                  </a:rPr>
                  <a:t>। </a:t>
                </a:r>
              </a:p>
            </p:txBody>
          </p:sp>
        </mc:Choice>
        <mc:Fallback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xmlns="" xmlns:a14="http://schemas.microsoft.com/office/drawing/2010/main" id="{60D51882-7B95-459A-9D70-35F01938109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5534" y="1488280"/>
                <a:ext cx="12056465" cy="2816605"/>
              </a:xfrm>
              <a:prstGeom prst="rect">
                <a:avLst/>
              </a:prstGeom>
              <a:blipFill>
                <a:blip r:embed="rId2"/>
                <a:stretch>
                  <a:fillRect l="-2022" b="-1774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BA6B4598-99B4-47BF-AB6D-B61C6778CC84}"/>
              </a:ext>
            </a:extLst>
          </p:cNvPr>
          <p:cNvSpPr txBox="1"/>
          <p:nvPr/>
        </p:nvSpPr>
        <p:spPr>
          <a:xfrm>
            <a:off x="135534" y="4446390"/>
            <a:ext cx="200868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5400" dirty="0">
                <a:latin typeface="NikoshBAN" panose="02000000000000000000" pitchFamily="2" charset="0"/>
                <a:cs typeface="NikoshBAN" panose="02000000000000000000" pitchFamily="2" charset="0"/>
              </a:rPr>
              <a:t>যেমনঃ </a:t>
            </a:r>
            <a:endParaRPr lang="en-US" sz="54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mc:AlternateContent xmlns:mc="http://schemas.openxmlformats.org/markup-compatibility/2006">
        <mc:Choice xmlns:a14="http://schemas.microsoft.com/office/drawing/2010/main" xmlns="" Requires="a14"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54E23AC0-1020-472F-B652-B408212B10AC}"/>
                  </a:ext>
                </a:extLst>
              </p:cNvPr>
              <p:cNvSpPr/>
              <p:nvPr/>
            </p:nvSpPr>
            <p:spPr>
              <a:xfrm>
                <a:off x="2325725" y="4456184"/>
                <a:ext cx="9238106" cy="98674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sz="4800" i="1" smtClean="0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Vrinda" panose="01010600010101010101" pitchFamily="2" charset="0"/>
                          </a:rPr>
                        </m:ctrlPr>
                      </m:radPr>
                      <m:deg/>
                      <m:e>
                        <m:r>
                          <a:rPr lang="en-GB" sz="4800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Vrinda" panose="01010600010101010101" pitchFamily="2" charset="0"/>
                          </a:rPr>
                          <m:t>2</m:t>
                        </m:r>
                        <m:r>
                          <a:rPr lang="en-US" sz="48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Vrinda" panose="01010600010101010101" pitchFamily="2" charset="0"/>
                          </a:rPr>
                          <m:t>,</m:t>
                        </m:r>
                        <m:r>
                          <a:rPr lang="bn-IN" sz="4800" b="0" i="1" smtClean="0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Vrinda" panose="01010600010101010101" pitchFamily="2" charset="0"/>
                          </a:rPr>
                          <m:t>  </m:t>
                        </m:r>
                      </m:e>
                    </m:rad>
                    <m:rad>
                      <m:radPr>
                        <m:degHide m:val="on"/>
                        <m:ctrlPr>
                          <a:rPr lang="en-US" sz="4800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Vrinda" panose="01010600010101010101" pitchFamily="2" charset="0"/>
                          </a:rPr>
                        </m:ctrlPr>
                      </m:radPr>
                      <m:deg/>
                      <m:e>
                        <m:r>
                          <a:rPr lang="en-US" sz="480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Vrinda" panose="01010600010101010101" pitchFamily="2" charset="0"/>
                          </a:rPr>
                          <m:t>3</m:t>
                        </m:r>
                      </m:e>
                    </m:rad>
                    <m:r>
                      <a:rPr lang="en-US" sz="4800" i="1">
                        <a:latin typeface="Cambria Math" panose="02040503050406030204" pitchFamily="18" charset="0"/>
                        <a:ea typeface="Times New Roman" panose="02020603050405020304" pitchFamily="18" charset="0"/>
                        <a:cs typeface="Vrinda" panose="01010600010101010101" pitchFamily="2" charset="0"/>
                      </a:rPr>
                      <m:t>,</m:t>
                    </m:r>
                    <m:r>
                      <a:rPr lang="bn-IN" sz="4800" b="0" i="1" smtClean="0">
                        <a:latin typeface="Cambria Math" panose="02040503050406030204" pitchFamily="18" charset="0"/>
                        <a:ea typeface="Times New Roman" panose="02020603050405020304" pitchFamily="18" charset="0"/>
                        <a:cs typeface="Vrinda" panose="01010600010101010101" pitchFamily="2" charset="0"/>
                      </a:rPr>
                      <m:t>   </m:t>
                    </m:r>
                    <m:rad>
                      <m:radPr>
                        <m:degHide m:val="on"/>
                        <m:ctrlPr>
                          <a:rPr lang="en-US" sz="48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Vrinda" panose="01010600010101010101" pitchFamily="2" charset="0"/>
                          </a:rPr>
                        </m:ctrlPr>
                      </m:radPr>
                      <m:deg/>
                      <m:e>
                        <m:r>
                          <a:rPr lang="en-US" sz="4800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Vrinda" panose="01010600010101010101" pitchFamily="2" charset="0"/>
                          </a:rPr>
                          <m:t>5</m:t>
                        </m:r>
                        <m:r>
                          <a:rPr lang="en-US" sz="48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Vrinda" panose="01010600010101010101" pitchFamily="2" charset="0"/>
                          </a:rPr>
                          <m:t>,</m:t>
                        </m:r>
                      </m:e>
                    </m:rad>
                    <m:r>
                      <a:rPr lang="bn-IN" sz="4800" b="0" i="1" smtClean="0">
                        <a:latin typeface="Cambria Math" panose="02040503050406030204" pitchFamily="18" charset="0"/>
                        <a:ea typeface="Calibri" panose="020F0502020204030204" pitchFamily="34" charset="0"/>
                        <a:cs typeface="Vrinda" panose="01010600010101010101" pitchFamily="2" charset="0"/>
                      </a:rPr>
                      <m:t>   </m:t>
                    </m:r>
                    <m:rad>
                      <m:radPr>
                        <m:degHide m:val="on"/>
                        <m:ctrlPr>
                          <a:rPr lang="en-US" sz="48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Vrinda" panose="01010600010101010101" pitchFamily="2" charset="0"/>
                          </a:rPr>
                        </m:ctrlPr>
                      </m:radPr>
                      <m:deg/>
                      <m:e>
                        <m:r>
                          <a:rPr lang="en-US" sz="4800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Vrinda" panose="01010600010101010101" pitchFamily="2" charset="0"/>
                          </a:rPr>
                          <m:t>7</m:t>
                        </m:r>
                        <m:r>
                          <a:rPr lang="en-US" sz="48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Vrinda" panose="01010600010101010101" pitchFamily="2" charset="0"/>
                          </a:rPr>
                          <m:t>,</m:t>
                        </m:r>
                      </m:e>
                    </m:rad>
                    <m:r>
                      <a:rPr lang="en-US" sz="4800" i="1">
                        <a:latin typeface="Cambria Math" panose="02040503050406030204" pitchFamily="18" charset="0"/>
                        <a:ea typeface="Times New Roman" panose="02020603050405020304" pitchFamily="18" charset="0"/>
                        <a:cs typeface="Vrinda" panose="01010600010101010101" pitchFamily="2" charset="0"/>
                      </a:rPr>
                      <m:t>…………..</m:t>
                    </m:r>
                  </m:oMath>
                </a14:m>
                <a:r>
                  <a:rPr lang="bn-IN" sz="4800" dirty="0">
                    <a:latin typeface="NikoshBAN" panose="02000000000000000000" pitchFamily="2" charset="0"/>
                    <a:ea typeface="Calibri" panose="020F0502020204030204" pitchFamily="34" charset="0"/>
                    <a:cs typeface="NikoshBAN" panose="02000000000000000000" pitchFamily="2" charset="0"/>
                  </a:rPr>
                  <a:t>ইত্যাদি।</a:t>
                </a:r>
                <a:endParaRPr lang="en-US" sz="4800" dirty="0">
                  <a:latin typeface="NikoshBAN" panose="02000000000000000000" pitchFamily="2" charset="0"/>
                  <a:cs typeface="NikoshBAN" panose="02000000000000000000" pitchFamily="2" charset="0"/>
                </a:endParaRPr>
              </a:p>
            </p:txBody>
          </p:sp>
        </mc:Choice>
        <mc:Fallback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xmlns="" xmlns:a14="http://schemas.microsoft.com/office/drawing/2010/main" id="{54E23AC0-1020-472F-B652-B408212B10AC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25725" y="4456184"/>
                <a:ext cx="9238106" cy="986745"/>
              </a:xfrm>
              <a:prstGeom prst="rect">
                <a:avLst/>
              </a:prstGeom>
              <a:blipFill>
                <a:blip r:embed="rId3"/>
                <a:stretch>
                  <a:fillRect r="-2046" b="-3271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xmlns="" val="16276352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1BFF8C8F-50F0-4BCF-9E4F-83EA449FB7AC}"/>
              </a:ext>
            </a:extLst>
          </p:cNvPr>
          <p:cNvSpPr txBox="1"/>
          <p:nvPr/>
        </p:nvSpPr>
        <p:spPr>
          <a:xfrm>
            <a:off x="404734" y="471099"/>
            <a:ext cx="11467476" cy="1144221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sz="6000" dirty="0">
                <a:latin typeface="NikoshBAN" panose="02000000000000000000" pitchFamily="2" charset="0"/>
                <a:cs typeface="NikoshBAN" panose="02000000000000000000" pitchFamily="2" charset="0"/>
              </a:rPr>
              <a:t>   </a:t>
            </a:r>
            <a:r>
              <a:rPr lang="bn-IN" sz="60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পূর্ণসংখ্যা</a:t>
            </a:r>
            <a:r>
              <a:rPr lang="en-GB" sz="32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 </a:t>
            </a:r>
            <a:r>
              <a:rPr lang="en-GB" sz="66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(</a:t>
            </a:r>
            <a:r>
              <a:rPr lang="en-GB" sz="66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Interger</a:t>
            </a:r>
            <a:r>
              <a:rPr lang="en-GB" sz="66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)</a:t>
            </a:r>
            <a:endParaRPr lang="en-US" sz="32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xmlns="" id="{526D7763-B144-429F-A54D-A250BFF8CA49}"/>
              </a:ext>
            </a:extLst>
          </p:cNvPr>
          <p:cNvSpPr txBox="1"/>
          <p:nvPr/>
        </p:nvSpPr>
        <p:spPr>
          <a:xfrm>
            <a:off x="685800" y="1981200"/>
            <a:ext cx="11006528" cy="14478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4400" dirty="0">
                <a:latin typeface="NikoshBAN" panose="02000000000000000000" pitchFamily="2" charset="0"/>
                <a:cs typeface="NikoshBAN" panose="02000000000000000000" pitchFamily="2" charset="0"/>
              </a:rPr>
              <a:t>শূণ্যসহ সকল ধনাত্বক ও ঋনাত্বক অখন্ড সংখ্যাসমূহ কে পূর্ণসংখ্যা বলে।</a:t>
            </a:r>
            <a:endParaRPr lang="en-US" sz="44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xmlns="" id="{713BA2DC-6607-44D0-9352-FD5A1BFE8E2C}"/>
              </a:ext>
            </a:extLst>
          </p:cNvPr>
          <p:cNvSpPr txBox="1"/>
          <p:nvPr/>
        </p:nvSpPr>
        <p:spPr>
          <a:xfrm>
            <a:off x="685800" y="3480638"/>
            <a:ext cx="159270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4800" dirty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যেমনঃ</a:t>
            </a:r>
            <a:r>
              <a:rPr lang="en-GB" sz="4800" dirty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endParaRPr lang="en-US" sz="4800" dirty="0">
              <a:solidFill>
                <a:srgbClr val="7030A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pic>
        <p:nvPicPr>
          <p:cNvPr id="23" name="Picture 22">
            <a:extLst>
              <a:ext uri="{FF2B5EF4-FFF2-40B4-BE49-F238E27FC236}">
                <a16:creationId xmlns:a16="http://schemas.microsoft.com/office/drawing/2014/main" xmlns="" id="{38F63767-ED60-4123-982E-773BAD11259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29850" y="3352800"/>
            <a:ext cx="9162478" cy="1131177"/>
          </a:xfrm>
          <a:prstGeom prst="rect">
            <a:avLst/>
          </a:prstGeom>
        </p:spPr>
      </p:pic>
      <p:sp>
        <p:nvSpPr>
          <p:cNvPr id="24" name="TextBox 23">
            <a:extLst>
              <a:ext uri="{FF2B5EF4-FFF2-40B4-BE49-F238E27FC236}">
                <a16:creationId xmlns:a16="http://schemas.microsoft.com/office/drawing/2014/main" xmlns="" id="{D4F44013-9F80-4146-A951-8A632F547B8C}"/>
              </a:ext>
            </a:extLst>
          </p:cNvPr>
          <p:cNvSpPr txBox="1"/>
          <p:nvPr/>
        </p:nvSpPr>
        <p:spPr>
          <a:xfrm>
            <a:off x="252334" y="4500885"/>
            <a:ext cx="11320072" cy="18774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44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পূর্ণসংখ্যা তিন  প্রকারঃ</a:t>
            </a:r>
          </a:p>
          <a:p>
            <a:r>
              <a:rPr lang="bn-IN" sz="4400" dirty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১)ধনাত্বক সংখ্যা     </a:t>
            </a:r>
            <a:r>
              <a:rPr lang="bn-IN" sz="44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২)   </a:t>
            </a:r>
            <a:r>
              <a:rPr lang="en-US" sz="6000" kern="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bn-IN" sz="4400" kern="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bn-IN" sz="72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   </a:t>
            </a:r>
            <a:r>
              <a:rPr lang="bn-IN" sz="4400" dirty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৩) ঋনাত্বক সংখ্যা</a:t>
            </a:r>
            <a:endParaRPr lang="en-US" sz="4400" dirty="0">
              <a:solidFill>
                <a:srgbClr val="00B05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5216651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3" grpId="0"/>
      <p:bldP spid="1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TextBox 32">
            <a:extLst>
              <a:ext uri="{FF2B5EF4-FFF2-40B4-BE49-F238E27FC236}">
                <a16:creationId xmlns:a16="http://schemas.microsoft.com/office/drawing/2014/main" xmlns="" id="{624A3FEE-4D53-48A9-B4AB-F10CA17D6099}"/>
              </a:ext>
            </a:extLst>
          </p:cNvPr>
          <p:cNvSpPr txBox="1"/>
          <p:nvPr/>
        </p:nvSpPr>
        <p:spPr>
          <a:xfrm>
            <a:off x="404734" y="152401"/>
            <a:ext cx="1146747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54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ধনাত্বক সংখ্যা  </a:t>
            </a:r>
            <a:r>
              <a:rPr lang="en-GB" sz="5400" dirty="0">
                <a:latin typeface="NikoshBAN" panose="02000000000000000000" pitchFamily="2" charset="0"/>
                <a:cs typeface="NikoshBAN" panose="02000000000000000000" pitchFamily="2" charset="0"/>
              </a:rPr>
              <a:t>(</a:t>
            </a:r>
            <a:r>
              <a:rPr lang="en-GB" sz="5400" dirty="0" err="1">
                <a:latin typeface="NikoshBAN" panose="02000000000000000000" pitchFamily="2" charset="0"/>
                <a:cs typeface="NikoshBAN" panose="02000000000000000000" pitchFamily="2" charset="0"/>
              </a:rPr>
              <a:t>Possitive</a:t>
            </a:r>
            <a:r>
              <a:rPr lang="en-GB" sz="5400" dirty="0">
                <a:latin typeface="NikoshBAN" panose="02000000000000000000" pitchFamily="2" charset="0"/>
                <a:cs typeface="NikoshBAN" panose="02000000000000000000" pitchFamily="2" charset="0"/>
              </a:rPr>
              <a:t> Number)</a:t>
            </a:r>
            <a:endParaRPr lang="en-US" sz="28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xmlns="" id="{62DFA47E-5479-4BA9-9C20-FBFD6F2364E0}"/>
              </a:ext>
            </a:extLst>
          </p:cNvPr>
          <p:cNvSpPr txBox="1"/>
          <p:nvPr/>
        </p:nvSpPr>
        <p:spPr>
          <a:xfrm>
            <a:off x="685800" y="1447800"/>
            <a:ext cx="79248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4800" dirty="0">
                <a:latin typeface="NikoshBAN" panose="02000000000000000000" pitchFamily="2" charset="0"/>
                <a:cs typeface="NikoshBAN" panose="02000000000000000000" pitchFamily="2" charset="0"/>
              </a:rPr>
              <a:t>শুণ্য থেকে বড় সকল বাস্তব সংখ্যাকে ধনাত্বক সংখ্যা বলে।</a:t>
            </a:r>
            <a:endParaRPr lang="en-US" sz="48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xmlns="" id="{249EE167-FBAE-467E-A947-540ECAADDE5A}"/>
              </a:ext>
            </a:extLst>
          </p:cNvPr>
          <p:cNvSpPr txBox="1"/>
          <p:nvPr/>
        </p:nvSpPr>
        <p:spPr>
          <a:xfrm>
            <a:off x="685799" y="4267200"/>
            <a:ext cx="11467475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36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ধনাত্বক সংখ্যাকে তিন প্রকারঃ </a:t>
            </a:r>
          </a:p>
          <a:p>
            <a:r>
              <a:rPr lang="bn-IN" sz="3600" dirty="0">
                <a:latin typeface="NikoshBAN" panose="02000000000000000000" pitchFamily="2" charset="0"/>
                <a:cs typeface="NikoshBAN" panose="02000000000000000000" pitchFamily="2" charset="0"/>
              </a:rPr>
              <a:t>১)মৌলিক সংখ্যা     ২)    </a:t>
            </a:r>
            <a:r>
              <a:rPr lang="en-US" sz="6000" kern="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bn-IN" sz="6000" kern="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bn-IN" sz="3600" dirty="0">
                <a:latin typeface="NikoshBAN" panose="02000000000000000000" pitchFamily="2" charset="0"/>
                <a:cs typeface="NikoshBAN" panose="02000000000000000000" pitchFamily="2" charset="0"/>
              </a:rPr>
              <a:t>৩)যৌগিক সংখ্যা </a:t>
            </a:r>
            <a:endParaRPr lang="en-US" sz="36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32C80F20-C949-4D00-9627-C90A3991E4B1}"/>
              </a:ext>
            </a:extLst>
          </p:cNvPr>
          <p:cNvSpPr txBox="1"/>
          <p:nvPr/>
        </p:nvSpPr>
        <p:spPr>
          <a:xfrm>
            <a:off x="566504" y="3132941"/>
            <a:ext cx="163392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4400" dirty="0">
                <a:latin typeface="NikoshBAN" panose="02000000000000000000" pitchFamily="2" charset="0"/>
                <a:cs typeface="NikoshBAN" panose="02000000000000000000" pitchFamily="2" charset="0"/>
              </a:rPr>
              <a:t>যেমনঃ</a:t>
            </a:r>
            <a:r>
              <a:rPr lang="en-GB" sz="44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endParaRPr lang="en-US" sz="44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6E244DDA-F83D-43ED-B68D-5EDB7F727CAB}"/>
              </a:ext>
            </a:extLst>
          </p:cNvPr>
          <p:cNvSpPr/>
          <p:nvPr/>
        </p:nvSpPr>
        <p:spPr>
          <a:xfrm>
            <a:off x="2455888" y="3132941"/>
            <a:ext cx="930701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5400" dirty="0">
                <a:latin typeface="Times New Roman" panose="02020603050405020304" pitchFamily="18" charset="0"/>
              </a:rPr>
              <a:t>0.1</a:t>
            </a:r>
            <a:r>
              <a:rPr lang="as-IN" sz="5400" dirty="0">
                <a:latin typeface="Times New Roman" panose="02020603050405020304" pitchFamily="18" charset="0"/>
              </a:rPr>
              <a:t>,</a:t>
            </a:r>
            <a:r>
              <a:rPr lang="en-US" sz="5400" dirty="0">
                <a:latin typeface="Times New Roman" panose="02020603050405020304" pitchFamily="18" charset="0"/>
              </a:rPr>
              <a:t> 1</a:t>
            </a:r>
            <a:r>
              <a:rPr lang="as-IN" sz="5400" dirty="0">
                <a:latin typeface="Times New Roman" panose="02020603050405020304" pitchFamily="18" charset="0"/>
              </a:rPr>
              <a:t>,</a:t>
            </a:r>
            <a:r>
              <a:rPr lang="en-US" sz="5400" dirty="0">
                <a:latin typeface="Times New Roman" panose="02020603050405020304" pitchFamily="18" charset="0"/>
              </a:rPr>
              <a:t> 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5400" dirty="0">
                <a:latin typeface="Times New Roman" panose="02020603050405020304" pitchFamily="18" charset="0"/>
              </a:rPr>
              <a:t>, 3 ,  0.5, 5, 9,----------</a:t>
            </a:r>
            <a:r>
              <a:rPr lang="as-IN" sz="5400" dirty="0">
                <a:latin typeface="Times New Roman" panose="02020603050405020304" pitchFamily="18" charset="0"/>
              </a:rPr>
              <a:t> </a:t>
            </a:r>
            <a:endParaRPr lang="en-US"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6168598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/>
      <p:bldP spid="39" grpId="0"/>
      <p:bldP spid="7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FF44FFF8-89F7-4D67-B00C-64174DF5B9A5}"/>
              </a:ext>
            </a:extLst>
          </p:cNvPr>
          <p:cNvSpPr txBox="1"/>
          <p:nvPr/>
        </p:nvSpPr>
        <p:spPr>
          <a:xfrm>
            <a:off x="389745" y="228600"/>
            <a:ext cx="1137753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400" dirty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   </a:t>
            </a:r>
            <a:r>
              <a:rPr lang="bn-IN" sz="54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মৌলিক সংখ্যা</a:t>
            </a:r>
            <a:r>
              <a:rPr lang="bn-IN" sz="5400" dirty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 </a:t>
            </a:r>
            <a:r>
              <a:rPr lang="en-GB" sz="6000" dirty="0">
                <a:latin typeface="NikoshBAN" panose="02000000000000000000" pitchFamily="2" charset="0"/>
                <a:cs typeface="NikoshBAN" panose="02000000000000000000" pitchFamily="2" charset="0"/>
              </a:rPr>
              <a:t>(Prime number)</a:t>
            </a:r>
            <a:endParaRPr lang="en-US" sz="28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33498200-3185-4475-8075-FD1C912C7CE7}"/>
              </a:ext>
            </a:extLst>
          </p:cNvPr>
          <p:cNvSpPr txBox="1"/>
          <p:nvPr/>
        </p:nvSpPr>
        <p:spPr>
          <a:xfrm>
            <a:off x="-1" y="1428927"/>
            <a:ext cx="11962151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>
                <a:latin typeface="NikoshBAN" panose="02000000000000000000" pitchFamily="2" charset="0"/>
                <a:cs typeface="NikoshBAN" panose="02000000000000000000" pitchFamily="2" charset="0"/>
              </a:rPr>
              <a:t>*</a:t>
            </a:r>
            <a:r>
              <a:rPr lang="en-US" sz="3200" kern="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bn-IN" sz="3200" dirty="0">
                <a:latin typeface="NikoshBAN" panose="02000000000000000000" pitchFamily="2" charset="0"/>
                <a:cs typeface="NikoshBAN" panose="02000000000000000000" pitchFamily="2" charset="0"/>
              </a:rPr>
              <a:t> এর চেয়ে  বড় যে সব সংখ্যা </a:t>
            </a:r>
            <a:r>
              <a:rPr lang="en-US" sz="3200" kern="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bn-IN" sz="3200" kern="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bn-IN" sz="3200" dirty="0">
                <a:latin typeface="NikoshBAN" panose="02000000000000000000" pitchFamily="2" charset="0"/>
                <a:cs typeface="NikoshBAN" panose="02000000000000000000" pitchFamily="2" charset="0"/>
              </a:rPr>
              <a:t>এবং ঐ সংখ্যা ছাড়া অন্য কোন সংখ্যা দ্বারা নিঃশেষে বিভাজ্য হয় না তাদেরকে  মৌলিক সংখ্যা বলে। </a:t>
            </a:r>
            <a:endParaRPr lang="en-US" sz="32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xmlns="" id="{5D4A54E1-7871-4CD4-B1B1-1BD2C00EC2DD}"/>
              </a:ext>
            </a:extLst>
          </p:cNvPr>
          <p:cNvSpPr txBox="1"/>
          <p:nvPr/>
        </p:nvSpPr>
        <p:spPr>
          <a:xfrm>
            <a:off x="389744" y="2605390"/>
            <a:ext cx="163392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4400" dirty="0">
                <a:latin typeface="NikoshBAN" panose="02000000000000000000" pitchFamily="2" charset="0"/>
                <a:cs typeface="NikoshBAN" panose="02000000000000000000" pitchFamily="2" charset="0"/>
              </a:rPr>
              <a:t>যেমনঃ</a:t>
            </a:r>
            <a:r>
              <a:rPr lang="en-GB" sz="44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endParaRPr lang="en-US" sz="44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F2B7E048-0300-466A-B5A5-5EF65A449650}"/>
              </a:ext>
            </a:extLst>
          </p:cNvPr>
          <p:cNvSpPr txBox="1"/>
          <p:nvPr/>
        </p:nvSpPr>
        <p:spPr>
          <a:xfrm>
            <a:off x="623966" y="3428525"/>
            <a:ext cx="1090909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>
                <a:latin typeface="NikoshBAN" panose="02000000000000000000" pitchFamily="2" charset="0"/>
                <a:cs typeface="NikoshBAN" panose="02000000000000000000" pitchFamily="2" charset="0"/>
              </a:rPr>
              <a:t>    </a:t>
            </a:r>
            <a:r>
              <a:rPr lang="bn-IN" sz="54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যৌগিক সংখ্যা</a:t>
            </a:r>
            <a:r>
              <a:rPr lang="bn-IN" sz="5400" dirty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GB" sz="4400" dirty="0">
                <a:latin typeface="NikoshBAN" panose="02000000000000000000" pitchFamily="2" charset="0"/>
                <a:cs typeface="NikoshBAN" panose="02000000000000000000" pitchFamily="2" charset="0"/>
              </a:rPr>
              <a:t>(Compound number)</a:t>
            </a:r>
            <a:r>
              <a:rPr lang="bn-IN" sz="44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endParaRPr lang="en-US" sz="28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7BE95758-BECF-4E7B-B2BA-E8C6655C64D4}"/>
              </a:ext>
            </a:extLst>
          </p:cNvPr>
          <p:cNvSpPr/>
          <p:nvPr/>
        </p:nvSpPr>
        <p:spPr>
          <a:xfrm>
            <a:off x="2261016" y="2505195"/>
            <a:ext cx="930701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5400" dirty="0">
                <a:latin typeface="Times New Roman" panose="02020603050405020304" pitchFamily="18" charset="0"/>
              </a:rPr>
              <a:t>2</a:t>
            </a:r>
            <a:r>
              <a:rPr lang="as-IN" sz="5400" dirty="0">
                <a:latin typeface="Times New Roman" panose="02020603050405020304" pitchFamily="18" charset="0"/>
              </a:rPr>
              <a:t>,</a:t>
            </a:r>
            <a:r>
              <a:rPr lang="en-US" sz="5400" dirty="0">
                <a:latin typeface="Times New Roman" panose="02020603050405020304" pitchFamily="18" charset="0"/>
              </a:rPr>
              <a:t>3</a:t>
            </a:r>
            <a:r>
              <a:rPr lang="as-IN" sz="5400" dirty="0">
                <a:latin typeface="Times New Roman" panose="02020603050405020304" pitchFamily="18" charset="0"/>
              </a:rPr>
              <a:t>,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en-US" sz="5400" dirty="0">
                <a:latin typeface="Times New Roman" panose="02020603050405020304" pitchFamily="18" charset="0"/>
              </a:rPr>
              <a:t>,7,11,13,17,19,-----------</a:t>
            </a:r>
            <a:r>
              <a:rPr lang="as-IN" sz="5400" dirty="0">
                <a:latin typeface="Times New Roman" panose="02020603050405020304" pitchFamily="18" charset="0"/>
              </a:rPr>
              <a:t> </a:t>
            </a:r>
            <a:endParaRPr lang="en-US"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xmlns="" id="{589F9CBE-8F7C-4155-A95C-9750D5646B5D}"/>
              </a:ext>
            </a:extLst>
          </p:cNvPr>
          <p:cNvSpPr/>
          <p:nvPr/>
        </p:nvSpPr>
        <p:spPr>
          <a:xfrm>
            <a:off x="424409" y="4452663"/>
            <a:ext cx="11143625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4000" dirty="0">
                <a:latin typeface="NikoshBAN" panose="02000000000000000000" pitchFamily="2" charset="0"/>
                <a:cs typeface="NikoshBAN" panose="02000000000000000000" pitchFamily="2" charset="0"/>
              </a:rPr>
              <a:t>* </a:t>
            </a:r>
            <a:r>
              <a:rPr lang="en-US" sz="4000" kern="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bn-IN" sz="4000" dirty="0">
                <a:latin typeface="NikoshBAN" panose="02000000000000000000" pitchFamily="2" charset="0"/>
                <a:cs typeface="NikoshBAN" panose="02000000000000000000" pitchFamily="2" charset="0"/>
              </a:rPr>
              <a:t> এর চেয়ে  বড় যে সব সংখ্যা </a:t>
            </a:r>
            <a:r>
              <a:rPr lang="en-US" sz="4000" kern="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bn-IN" sz="4000" kern="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bn-IN" sz="4000" dirty="0">
                <a:latin typeface="NikoshBAN" panose="02000000000000000000" pitchFamily="2" charset="0"/>
                <a:cs typeface="NikoshBAN" panose="02000000000000000000" pitchFamily="2" charset="0"/>
              </a:rPr>
              <a:t>এবং ঐ সংখ্যা ছাড়াও  অন্য কোন সংখ্যা দ্বারা নিঃশেষে বিভাজ্য হয় তাদেরকে  যৌলিক সংখ্যা বলে। </a:t>
            </a:r>
            <a:endParaRPr lang="en-US" sz="40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xmlns="" id="{5FB07415-4B08-4FD4-B71B-780626FCE240}"/>
              </a:ext>
            </a:extLst>
          </p:cNvPr>
          <p:cNvSpPr/>
          <p:nvPr/>
        </p:nvSpPr>
        <p:spPr>
          <a:xfrm>
            <a:off x="2226040" y="5776102"/>
            <a:ext cx="930701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5400" dirty="0">
                <a:latin typeface="Times New Roman" panose="02020603050405020304" pitchFamily="18" charset="0"/>
              </a:rPr>
              <a:t>4</a:t>
            </a:r>
            <a:r>
              <a:rPr lang="as-IN" sz="5400" dirty="0">
                <a:latin typeface="Times New Roman" panose="02020603050405020304" pitchFamily="18" charset="0"/>
              </a:rPr>
              <a:t>,</a:t>
            </a:r>
            <a:r>
              <a:rPr lang="en-US" sz="5400" dirty="0">
                <a:latin typeface="Times New Roman" panose="02020603050405020304" pitchFamily="18" charset="0"/>
              </a:rPr>
              <a:t>6</a:t>
            </a:r>
            <a:r>
              <a:rPr lang="as-IN" sz="5400" dirty="0">
                <a:latin typeface="Times New Roman" panose="02020603050405020304" pitchFamily="18" charset="0"/>
              </a:rPr>
              <a:t>,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  <a:r>
              <a:rPr lang="en-US" sz="5400" dirty="0">
                <a:latin typeface="Times New Roman" panose="02020603050405020304" pitchFamily="18" charset="0"/>
              </a:rPr>
              <a:t>,9,10,12,14,15,-----------</a:t>
            </a:r>
            <a:r>
              <a:rPr lang="as-IN" sz="5400" dirty="0">
                <a:latin typeface="Times New Roman" panose="02020603050405020304" pitchFamily="18" charset="0"/>
              </a:rPr>
              <a:t> </a:t>
            </a:r>
            <a:endParaRPr lang="en-US"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xmlns="" id="{A65CBBDD-913A-473D-AEB4-8F64B0492428}"/>
              </a:ext>
            </a:extLst>
          </p:cNvPr>
          <p:cNvSpPr txBox="1"/>
          <p:nvPr/>
        </p:nvSpPr>
        <p:spPr>
          <a:xfrm>
            <a:off x="382874" y="5776102"/>
            <a:ext cx="163392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4400" dirty="0">
                <a:latin typeface="NikoshBAN" panose="02000000000000000000" pitchFamily="2" charset="0"/>
                <a:cs typeface="NikoshBAN" panose="02000000000000000000" pitchFamily="2" charset="0"/>
              </a:rPr>
              <a:t>যেমনঃ</a:t>
            </a:r>
            <a:r>
              <a:rPr lang="en-GB" sz="44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endParaRPr lang="en-US" sz="44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9216913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8" grpId="0"/>
      <p:bldP spid="2" grpId="0"/>
      <p:bldP spid="15" grpId="0"/>
      <p:bldP spid="16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extBox 18">
            <a:extLst>
              <a:ext uri="{FF2B5EF4-FFF2-40B4-BE49-F238E27FC236}">
                <a16:creationId xmlns:a16="http://schemas.microsoft.com/office/drawing/2014/main" xmlns="" id="{497A48B0-E12A-465B-A1CE-D96DA0E01BD3}"/>
              </a:ext>
            </a:extLst>
          </p:cNvPr>
          <p:cNvSpPr txBox="1"/>
          <p:nvPr/>
        </p:nvSpPr>
        <p:spPr>
          <a:xfrm>
            <a:off x="381000" y="533400"/>
            <a:ext cx="1155117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54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ঋনাত্বক সংখ্যা</a:t>
            </a:r>
            <a:r>
              <a:rPr lang="en-US" sz="54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GB" sz="4800" dirty="0">
                <a:latin typeface="NikoshBAN" panose="02000000000000000000" pitchFamily="2" charset="0"/>
                <a:cs typeface="NikoshBAN" panose="02000000000000000000" pitchFamily="2" charset="0"/>
              </a:rPr>
              <a:t>(Negative Number)</a:t>
            </a:r>
            <a:endParaRPr lang="en-US" sz="28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xmlns="" id="{F21A0951-241B-4325-A665-968AFB1F9457}"/>
              </a:ext>
            </a:extLst>
          </p:cNvPr>
          <p:cNvSpPr/>
          <p:nvPr/>
        </p:nvSpPr>
        <p:spPr>
          <a:xfrm>
            <a:off x="381000" y="2667000"/>
            <a:ext cx="8610600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bn-IN" sz="4400" dirty="0">
                <a:latin typeface="NikoshBAN" panose="02000000000000000000" pitchFamily="2" charset="0"/>
                <a:cs typeface="NikoshBAN" panose="02000000000000000000" pitchFamily="2" charset="0"/>
              </a:rPr>
              <a:t>শূণ্য থেকে ছোট সকল বাস্তব সংখ্যাকে ঋনাত্বক সংখ্যা বলে।</a:t>
            </a:r>
            <a:endParaRPr lang="en-US" sz="44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482D811E-33BF-40BB-B57A-1C04B80E5155}"/>
              </a:ext>
            </a:extLst>
          </p:cNvPr>
          <p:cNvSpPr/>
          <p:nvPr/>
        </p:nvSpPr>
        <p:spPr>
          <a:xfrm>
            <a:off x="2884982" y="4738729"/>
            <a:ext cx="9307018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bn-IN" sz="5400" dirty="0" smtClean="0">
                <a:latin typeface="Times New Roman" panose="02020603050405020304" pitchFamily="18" charset="0"/>
              </a:rPr>
              <a:t>-</a:t>
            </a:r>
            <a:r>
              <a:rPr lang="en-US" sz="5400" dirty="0" smtClean="0">
                <a:latin typeface="Times New Roman" panose="02020603050405020304" pitchFamily="18" charset="0"/>
              </a:rPr>
              <a:t>2</a:t>
            </a:r>
            <a:r>
              <a:rPr lang="as-IN" sz="5400" dirty="0" smtClean="0">
                <a:latin typeface="Times New Roman" panose="02020603050405020304" pitchFamily="18" charset="0"/>
              </a:rPr>
              <a:t>,</a:t>
            </a:r>
            <a:r>
              <a:rPr lang="bn-IN" sz="5400" dirty="0" smtClean="0">
                <a:latin typeface="Times New Roman" panose="02020603050405020304" pitchFamily="18" charset="0"/>
              </a:rPr>
              <a:t>-</a:t>
            </a:r>
            <a:r>
              <a:rPr lang="en-US" sz="5400" dirty="0" smtClean="0">
                <a:latin typeface="Times New Roman" panose="02020603050405020304" pitchFamily="18" charset="0"/>
              </a:rPr>
              <a:t>3</a:t>
            </a:r>
            <a:r>
              <a:rPr lang="as-IN" sz="5400" dirty="0" smtClean="0">
                <a:latin typeface="Times New Roman" panose="02020603050405020304" pitchFamily="18" charset="0"/>
              </a:rPr>
              <a:t>,</a:t>
            </a:r>
            <a:r>
              <a:rPr lang="bn-IN" sz="5400" dirty="0" smtClean="0">
                <a:latin typeface="Times New Roman" panose="02020603050405020304" pitchFamily="18" charset="0"/>
              </a:rPr>
              <a:t>-</a:t>
            </a:r>
            <a:r>
              <a:rPr lang="en-US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en-US" sz="5400" dirty="0" smtClean="0">
                <a:latin typeface="Times New Roman" panose="02020603050405020304" pitchFamily="18" charset="0"/>
              </a:rPr>
              <a:t>,</a:t>
            </a:r>
            <a:r>
              <a:rPr lang="bn-IN" sz="5400" dirty="0" smtClean="0">
                <a:latin typeface="Times New Roman" panose="02020603050405020304" pitchFamily="18" charset="0"/>
              </a:rPr>
              <a:t>-</a:t>
            </a:r>
            <a:r>
              <a:rPr lang="en-US" sz="5400" dirty="0" smtClean="0">
                <a:latin typeface="Times New Roman" panose="02020603050405020304" pitchFamily="18" charset="0"/>
              </a:rPr>
              <a:t>7,</a:t>
            </a:r>
            <a:r>
              <a:rPr lang="bn-IN" sz="5400" dirty="0" smtClean="0">
                <a:latin typeface="Times New Roman" panose="02020603050405020304" pitchFamily="18" charset="0"/>
              </a:rPr>
              <a:t>-</a:t>
            </a:r>
            <a:r>
              <a:rPr lang="en-US" sz="5400" dirty="0" smtClean="0">
                <a:latin typeface="Times New Roman" panose="02020603050405020304" pitchFamily="18" charset="0"/>
              </a:rPr>
              <a:t>11,</a:t>
            </a:r>
            <a:r>
              <a:rPr lang="bn-IN" sz="5400" dirty="0" smtClean="0">
                <a:latin typeface="Times New Roman" panose="02020603050405020304" pitchFamily="18" charset="0"/>
              </a:rPr>
              <a:t>-</a:t>
            </a:r>
            <a:r>
              <a:rPr lang="en-US" sz="5400" dirty="0" smtClean="0">
                <a:latin typeface="Times New Roman" panose="02020603050405020304" pitchFamily="18" charset="0"/>
              </a:rPr>
              <a:t>13,</a:t>
            </a:r>
            <a:r>
              <a:rPr lang="bn-IN" sz="5400" dirty="0" smtClean="0">
                <a:latin typeface="Times New Roman" panose="02020603050405020304" pitchFamily="18" charset="0"/>
              </a:rPr>
              <a:t>-</a:t>
            </a:r>
            <a:r>
              <a:rPr lang="en-US" sz="5400" dirty="0" smtClean="0">
                <a:latin typeface="Times New Roman" panose="02020603050405020304" pitchFamily="18" charset="0"/>
              </a:rPr>
              <a:t>17,</a:t>
            </a:r>
            <a:r>
              <a:rPr lang="bn-IN" sz="5400" smtClean="0">
                <a:latin typeface="Times New Roman" panose="02020603050405020304" pitchFamily="18" charset="0"/>
              </a:rPr>
              <a:t>-</a:t>
            </a:r>
            <a:r>
              <a:rPr lang="en-US" sz="5400" smtClean="0">
                <a:latin typeface="Times New Roman" panose="02020603050405020304" pitchFamily="18" charset="0"/>
              </a:rPr>
              <a:t>19</a:t>
            </a:r>
            <a:r>
              <a:rPr lang="en-US" sz="5400" dirty="0">
                <a:latin typeface="Times New Roman" panose="02020603050405020304" pitchFamily="18" charset="0"/>
              </a:rPr>
              <a:t>,-----------</a:t>
            </a:r>
            <a:r>
              <a:rPr lang="as-IN" sz="5400" dirty="0">
                <a:latin typeface="Times New Roman" panose="02020603050405020304" pitchFamily="18" charset="0"/>
              </a:rPr>
              <a:t> </a:t>
            </a:r>
            <a:endParaRPr lang="en-US"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6A272D15-D64F-46D4-861B-115A6A5B0C36}"/>
              </a:ext>
            </a:extLst>
          </p:cNvPr>
          <p:cNvSpPr txBox="1"/>
          <p:nvPr/>
        </p:nvSpPr>
        <p:spPr>
          <a:xfrm>
            <a:off x="381000" y="4713210"/>
            <a:ext cx="207738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4400" dirty="0">
                <a:latin typeface="NikoshBAN" panose="02000000000000000000" pitchFamily="2" charset="0"/>
                <a:cs typeface="NikoshBAN" panose="02000000000000000000" pitchFamily="2" charset="0"/>
              </a:rPr>
              <a:t>যেমনঃ  </a:t>
            </a:r>
            <a:endParaRPr lang="en-US" sz="44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3155776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2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DC0993A2-7669-4BD0-8DF4-E3F0F5B63A67}"/>
              </a:ext>
            </a:extLst>
          </p:cNvPr>
          <p:cNvSpPr txBox="1"/>
          <p:nvPr/>
        </p:nvSpPr>
        <p:spPr>
          <a:xfrm>
            <a:off x="304801" y="0"/>
            <a:ext cx="1135711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5400" dirty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 </a:t>
            </a:r>
            <a:r>
              <a:rPr lang="bn-IN" sz="5400" dirty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    </a:t>
            </a:r>
            <a:r>
              <a:rPr lang="bn-IN" sz="54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ভগ্নাংশ সংখ্যা</a:t>
            </a:r>
            <a:r>
              <a:rPr lang="en-US" sz="54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 </a:t>
            </a:r>
            <a:r>
              <a:rPr lang="bn-IN" sz="4400" dirty="0">
                <a:latin typeface="NikoshBAN" panose="02000000000000000000" pitchFamily="2" charset="0"/>
                <a:cs typeface="NikoshBAN" panose="02000000000000000000" pitchFamily="2" charset="0"/>
              </a:rPr>
              <a:t>(</a:t>
            </a:r>
            <a:r>
              <a:rPr lang="en-GB" sz="4400" dirty="0">
                <a:latin typeface="NikoshBAN" panose="02000000000000000000" pitchFamily="2" charset="0"/>
                <a:cs typeface="NikoshBAN" panose="02000000000000000000" pitchFamily="2" charset="0"/>
              </a:rPr>
              <a:t>Fractional Number</a:t>
            </a:r>
            <a:r>
              <a:rPr lang="bn-IN" sz="4400" dirty="0">
                <a:latin typeface="NikoshBAN" panose="02000000000000000000" pitchFamily="2" charset="0"/>
                <a:cs typeface="NikoshBAN" panose="02000000000000000000" pitchFamily="2" charset="0"/>
              </a:rPr>
              <a:t>)</a:t>
            </a:r>
          </a:p>
          <a:p>
            <a:endParaRPr lang="en-US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5186FFFA-F945-4F71-B554-F9B89A21FE85}"/>
              </a:ext>
            </a:extLst>
          </p:cNvPr>
          <p:cNvSpPr txBox="1"/>
          <p:nvPr/>
        </p:nvSpPr>
        <p:spPr>
          <a:xfrm>
            <a:off x="265043" y="1662847"/>
            <a:ext cx="1166191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3600" dirty="0">
                <a:latin typeface="NikoshBAN" panose="02000000000000000000" pitchFamily="2" charset="0"/>
                <a:cs typeface="NikoshBAN" panose="02000000000000000000" pitchFamily="2" charset="0"/>
              </a:rPr>
              <a:t>একটি পূর্ণ সংখ্যাকে বিভিন্ন অংশে ভাগ করলে যত ভাগ বা অংশ পাওয়া যায় তার প্রত্যেক ভাগ বা অংশকে ভগ্নাংশ বলে ।</a:t>
            </a:r>
            <a:endParaRPr lang="en-US" sz="36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mc:AlternateContent xmlns:mc="http://schemas.openxmlformats.org/markup-compatibility/2006">
        <mc:Choice xmlns:a14="http://schemas.microsoft.com/office/drawing/2010/main" xmlns=""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E9FA6983-8958-474A-8854-FE4AC042CBEE}"/>
                  </a:ext>
                </a:extLst>
              </p:cNvPr>
              <p:cNvSpPr txBox="1"/>
              <p:nvPr/>
            </p:nvSpPr>
            <p:spPr>
              <a:xfrm>
                <a:off x="463827" y="3213797"/>
                <a:ext cx="11463129" cy="105349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bn-IN" sz="4400" dirty="0">
                    <a:latin typeface="NikoshBAN" panose="02000000000000000000" pitchFamily="2" charset="0"/>
                    <a:cs typeface="NikoshBAN" panose="02000000000000000000" pitchFamily="2" charset="0"/>
                  </a:rPr>
                  <a:t>যেমনঃ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4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Vrinda" panose="01010600010101010101" pitchFamily="2" charset="0"/>
                          </a:rPr>
                        </m:ctrlPr>
                      </m:fPr>
                      <m:num>
                        <m:r>
                          <a:rPr lang="en-GB" sz="44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Vrinda" panose="01010600010101010101" pitchFamily="2" charset="0"/>
                          </a:rPr>
                          <m:t>2</m:t>
                        </m:r>
                      </m:num>
                      <m:den>
                        <m:r>
                          <a:rPr lang="en-GB" sz="44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Vrinda" panose="01010600010101010101" pitchFamily="2" charset="0"/>
                          </a:rPr>
                          <m:t>3</m:t>
                        </m:r>
                      </m:den>
                    </m:f>
                  </m:oMath>
                </a14:m>
                <a:r>
                  <a:rPr lang="bn-IN" sz="4400" dirty="0">
                    <a:solidFill>
                      <a:prstClr val="black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NikoshBAN" panose="02000000000000000000" pitchFamily="2" charset="0"/>
                  </a:rPr>
                  <a:t>,</a:t>
                </a:r>
                <a14:m>
                  <m:oMath xmlns:m="http://schemas.openxmlformats.org/officeDocument/2006/math">
                    <m:r>
                      <a:rPr lang="bn-IN" sz="4400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libri" panose="020F0502020204030204" pitchFamily="34" charset="0"/>
                        <a:cs typeface="Cambria Math" panose="02040503050406030204" pitchFamily="18" charset="0"/>
                      </a:rPr>
                      <m:t> </m:t>
                    </m:r>
                    <m:f>
                      <m:fPr>
                        <m:ctrlPr>
                          <a:rPr lang="en-US" sz="44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Vrinda" panose="01010600010101010101" pitchFamily="2" charset="0"/>
                          </a:rPr>
                        </m:ctrlPr>
                      </m:fPr>
                      <m:num>
                        <m:r>
                          <a:rPr lang="en-GB" sz="44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Vrinda" panose="01010600010101010101" pitchFamily="2" charset="0"/>
                          </a:rPr>
                          <m:t>1</m:t>
                        </m:r>
                      </m:num>
                      <m:den>
                        <m:r>
                          <a:rPr lang="en-GB" sz="44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Vrinda" panose="01010600010101010101" pitchFamily="2" charset="0"/>
                          </a:rPr>
                          <m:t>4</m:t>
                        </m:r>
                      </m:den>
                    </m:f>
                  </m:oMath>
                </a14:m>
                <a:r>
                  <a:rPr lang="bn-IN" sz="4400" dirty="0">
                    <a:solidFill>
                      <a:prstClr val="black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NikoshBAN" panose="02000000000000000000" pitchFamily="2" charset="0"/>
                  </a:rPr>
                  <a:t>,</a:t>
                </a:r>
                <a14:m>
                  <m:oMath xmlns:m="http://schemas.openxmlformats.org/officeDocument/2006/math">
                    <m:r>
                      <a:rPr lang="bn-IN" sz="4400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libri" panose="020F0502020204030204" pitchFamily="34" charset="0"/>
                        <a:cs typeface="Cambria Math" panose="02040503050406030204" pitchFamily="18" charset="0"/>
                      </a:rPr>
                      <m:t> </m:t>
                    </m:r>
                    <m:f>
                      <m:fPr>
                        <m:ctrlPr>
                          <a:rPr lang="en-US" sz="44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Vrinda" panose="01010600010101010101" pitchFamily="2" charset="0"/>
                          </a:rPr>
                        </m:ctrlPr>
                      </m:fPr>
                      <m:num>
                        <m:r>
                          <a:rPr lang="en-GB" sz="44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Vrinda" panose="01010600010101010101" pitchFamily="2" charset="0"/>
                          </a:rPr>
                          <m:t>8</m:t>
                        </m:r>
                      </m:num>
                      <m:den>
                        <m:r>
                          <a:rPr lang="en-GB" sz="44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Vrinda" panose="01010600010101010101" pitchFamily="2" charset="0"/>
                          </a:rPr>
                          <m:t>9</m:t>
                        </m:r>
                      </m:den>
                    </m:f>
                    <m:r>
                      <a:rPr lang="en-GB" sz="4400" b="0" i="0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Times New Roman" panose="02020603050405020304" pitchFamily="18" charset="0"/>
                        <a:cs typeface="Vrinda" panose="01010600010101010101" pitchFamily="2" charset="0"/>
                      </a:rPr>
                      <m:t>………….</m:t>
                    </m:r>
                  </m:oMath>
                </a14:m>
                <a:endParaRPr lang="en-US" sz="4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xmlns="" xmlns:a14="http://schemas.microsoft.com/office/drawing/2010/main" id="{E9FA6983-8958-474A-8854-FE4AC042CBE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3827" y="3213797"/>
                <a:ext cx="11463129" cy="1053494"/>
              </a:xfrm>
              <a:prstGeom prst="rect">
                <a:avLst/>
              </a:prstGeom>
              <a:blipFill>
                <a:blip r:embed="rId2"/>
                <a:stretch>
                  <a:fillRect l="-2127" b="-1618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77CE0EF9-6952-40F4-B64E-A642DD105230}"/>
              </a:ext>
            </a:extLst>
          </p:cNvPr>
          <p:cNvSpPr txBox="1"/>
          <p:nvPr/>
        </p:nvSpPr>
        <p:spPr>
          <a:xfrm>
            <a:off x="304801" y="4678313"/>
            <a:ext cx="11118574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44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ভগ্নাংশ দুই প্রকারঃ </a:t>
            </a:r>
          </a:p>
          <a:p>
            <a:r>
              <a:rPr lang="bn-IN" sz="4400" dirty="0">
                <a:latin typeface="NikoshBAN" panose="02000000000000000000" pitchFamily="2" charset="0"/>
                <a:cs typeface="NikoshBAN" panose="02000000000000000000" pitchFamily="2" charset="0"/>
              </a:rPr>
              <a:t>১।   সাধারণ ভগ্নাংশ    ২।   দশমিক ভগ্নাংশ </a:t>
            </a:r>
            <a:endParaRPr lang="en-US" sz="44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6716562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2BDA8768-6FCE-4FB9-8693-5368A496E75A}"/>
              </a:ext>
            </a:extLst>
          </p:cNvPr>
          <p:cNvSpPr txBox="1"/>
          <p:nvPr/>
        </p:nvSpPr>
        <p:spPr>
          <a:xfrm>
            <a:off x="3200400" y="1487269"/>
            <a:ext cx="3048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১।  প্রকৃত ভগ্নাংশ</a:t>
            </a:r>
            <a:endParaRPr lang="en-US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89E3F1A5-9BD1-4AA4-906C-593DFBCF3926}"/>
              </a:ext>
            </a:extLst>
          </p:cNvPr>
          <p:cNvSpPr txBox="1"/>
          <p:nvPr/>
        </p:nvSpPr>
        <p:spPr>
          <a:xfrm>
            <a:off x="76200" y="2111514"/>
            <a:ext cx="9067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4000" dirty="0">
                <a:latin typeface="NikoshBAN" panose="02000000000000000000" pitchFamily="2" charset="0"/>
                <a:cs typeface="NikoshBAN" panose="02000000000000000000" pitchFamily="2" charset="0"/>
              </a:rPr>
              <a:t>যে ভগ্নাংশের লব ছোট হর বড় তাকে প্রকৃত ভগ্নাংশ বলে।</a:t>
            </a:r>
            <a:endParaRPr lang="en-US" sz="40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mc:AlternateContent xmlns:mc="http://schemas.openxmlformats.org/markup-compatibility/2006">
        <mc:Choice xmlns:a14="http://schemas.microsoft.com/office/drawing/2010/main" xmlns=""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D1A9CBA1-830F-46F0-A0A9-251108FB3B46}"/>
                  </a:ext>
                </a:extLst>
              </p:cNvPr>
              <p:cNvSpPr txBox="1"/>
              <p:nvPr/>
            </p:nvSpPr>
            <p:spPr>
              <a:xfrm>
                <a:off x="2817742" y="2803045"/>
                <a:ext cx="4767470" cy="1320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bn-IN" sz="3600" b="0" i="1" smtClean="0">
                          <a:latin typeface="Cambria Math" panose="02040503050406030204" pitchFamily="18" charset="0"/>
                          <a:ea typeface="Calibri" panose="020F0502020204030204" pitchFamily="34" charset="0"/>
                          <a:cs typeface="Vrinda" panose="01010600010101010101" pitchFamily="2" charset="0"/>
                        </a:rPr>
                        <m:t> </m:t>
                      </m:r>
                      <m:f>
                        <m:fPr>
                          <m:ctrlPr>
                            <a:rPr lang="en-US" sz="3600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Vrinda" panose="01010600010101010101" pitchFamily="2" charset="0"/>
                            </a:rPr>
                          </m:ctrlPr>
                        </m:fPr>
                        <m:num>
                          <m:r>
                            <a:rPr lang="en-US" sz="3600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Vrinda" panose="01010600010101010101" pitchFamily="2" charset="0"/>
                            </a:rPr>
                            <m:t>2</m:t>
                          </m:r>
                        </m:num>
                        <m:den>
                          <m:r>
                            <a:rPr lang="en-US" sz="3600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Vrinda" panose="01010600010101010101" pitchFamily="2" charset="0"/>
                            </a:rPr>
                            <m:t>3</m:t>
                          </m:r>
                        </m:den>
                      </m:f>
                      <m:r>
                        <a:rPr lang="en-US" sz="3600" i="1">
                          <a:latin typeface="Cambria Math" panose="02040503050406030204" pitchFamily="18" charset="0"/>
                          <a:ea typeface="Calibri" panose="020F0502020204030204" pitchFamily="34" charset="0"/>
                          <a:cs typeface="Vrinda" panose="01010600010101010101" pitchFamily="2" charset="0"/>
                        </a:rPr>
                        <m:t>,</m:t>
                      </m:r>
                      <m:f>
                        <m:fPr>
                          <m:ctrlPr>
                            <a:rPr lang="en-US" sz="3600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Vrinda" panose="01010600010101010101" pitchFamily="2" charset="0"/>
                            </a:rPr>
                          </m:ctrlPr>
                        </m:fPr>
                        <m:num>
                          <m:r>
                            <a:rPr lang="en-US" sz="3600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Vrinda" panose="01010600010101010101" pitchFamily="2" charset="0"/>
                            </a:rPr>
                            <m:t>5</m:t>
                          </m:r>
                        </m:num>
                        <m:den>
                          <m:r>
                            <a:rPr lang="en-US" sz="3600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Vrinda" panose="01010600010101010101" pitchFamily="2" charset="0"/>
                            </a:rPr>
                            <m:t>7</m:t>
                          </m:r>
                        </m:den>
                      </m:f>
                      <m:r>
                        <a:rPr lang="en-US" sz="3600" i="1">
                          <a:latin typeface="Cambria Math" panose="02040503050406030204" pitchFamily="18" charset="0"/>
                          <a:ea typeface="Calibri" panose="020F0502020204030204" pitchFamily="34" charset="0"/>
                          <a:cs typeface="Vrinda" panose="01010600010101010101" pitchFamily="2" charset="0"/>
                        </a:rPr>
                        <m:t>,</m:t>
                      </m:r>
                      <m:f>
                        <m:fPr>
                          <m:ctrlPr>
                            <a:rPr lang="en-US" sz="3600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Vrinda" panose="01010600010101010101" pitchFamily="2" charset="0"/>
                            </a:rPr>
                          </m:ctrlPr>
                        </m:fPr>
                        <m:num>
                          <m:r>
                            <a:rPr lang="en-US" sz="3600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Vrinda" panose="01010600010101010101" pitchFamily="2" charset="0"/>
                            </a:rPr>
                            <m:t>6</m:t>
                          </m:r>
                        </m:num>
                        <m:den>
                          <m:r>
                            <a:rPr lang="en-US" sz="3600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Vrinda" panose="01010600010101010101" pitchFamily="2" charset="0"/>
                            </a:rPr>
                            <m:t>11</m:t>
                          </m:r>
                        </m:den>
                      </m:f>
                      <m:r>
                        <a:rPr lang="en-US" sz="3600" i="1">
                          <a:latin typeface="Cambria Math" panose="02040503050406030204" pitchFamily="18" charset="0"/>
                          <a:ea typeface="Calibri" panose="020F0502020204030204" pitchFamily="34" charset="0"/>
                          <a:cs typeface="Vrinda" panose="01010600010101010101" pitchFamily="2" charset="0"/>
                        </a:rPr>
                        <m:t>………</m:t>
                      </m:r>
                      <m:r>
                        <a:rPr lang="bn-IN" sz="3600" b="0" i="1" smtClean="0">
                          <a:latin typeface="Cambria Math" panose="02040503050406030204" pitchFamily="18" charset="0"/>
                          <a:ea typeface="Calibri" panose="020F0502020204030204" pitchFamily="34" charset="0"/>
                          <a:cs typeface="Vrinda" panose="01010600010101010101" pitchFamily="2" charset="0"/>
                        </a:rPr>
                        <m:t>ইত্যাদি</m:t>
                      </m:r>
                      <m:r>
                        <a:rPr lang="en-US" sz="3600" i="1">
                          <a:latin typeface="Cambria Math" panose="02040503050406030204" pitchFamily="18" charset="0"/>
                          <a:ea typeface="Calibri" panose="020F0502020204030204" pitchFamily="34" charset="0"/>
                          <a:cs typeface="Vrinda" panose="01010600010101010101" pitchFamily="2" charset="0"/>
                        </a:rPr>
                        <m:t> </m:t>
                      </m:r>
                    </m:oMath>
                  </m:oMathPara>
                </a14:m>
                <a:endParaRPr lang="en-US" sz="3600" dirty="0">
                  <a:latin typeface="NikoshBAN" panose="02000000000000000000" pitchFamily="2" charset="0"/>
                  <a:ea typeface="Calibri" panose="020F0502020204030204" pitchFamily="34" charset="0"/>
                  <a:cs typeface="NikoshBAN" panose="02000000000000000000" pitchFamily="2" charset="0"/>
                </a:endParaRPr>
              </a:p>
            </p:txBody>
          </p:sp>
        </mc:Choice>
        <mc:Fallback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xmlns="" xmlns:a14="http://schemas.microsoft.com/office/drawing/2010/main" id="{D1A9CBA1-830F-46F0-A0A9-251108FB3B4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17742" y="2803045"/>
                <a:ext cx="4767470" cy="1320554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26A5A4A9-DA5D-4C8B-AFB0-A4702E29662B}"/>
              </a:ext>
            </a:extLst>
          </p:cNvPr>
          <p:cNvSpPr txBox="1"/>
          <p:nvPr/>
        </p:nvSpPr>
        <p:spPr>
          <a:xfrm>
            <a:off x="2286000" y="4139955"/>
            <a:ext cx="5638800" cy="6606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36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২।  অপ্রকৃত ভগ্নাংশ  বা মিশ্র ভগ্নাংশ </a:t>
            </a:r>
            <a:endParaRPr lang="en-US" sz="360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D6FC362D-D7A0-4228-B6E6-EFA5BBD1FA9C}"/>
              </a:ext>
            </a:extLst>
          </p:cNvPr>
          <p:cNvSpPr/>
          <p:nvPr/>
        </p:nvSpPr>
        <p:spPr>
          <a:xfrm>
            <a:off x="152400" y="4778514"/>
            <a:ext cx="116586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bn-IN" sz="4000" dirty="0">
                <a:latin typeface="NikoshBAN" panose="02000000000000000000" pitchFamily="2" charset="0"/>
                <a:cs typeface="NikoshBAN" panose="02000000000000000000" pitchFamily="2" charset="0"/>
              </a:rPr>
              <a:t>যে ভগ্নাংশের লব বড় হর ছোট  তাকে প্রকৃত ভগ্নাংশ বলে।</a:t>
            </a:r>
            <a:endParaRPr lang="en-US" sz="40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mc:AlternateContent xmlns:mc="http://schemas.openxmlformats.org/markup-compatibility/2006">
        <mc:Choice xmlns:a14="http://schemas.microsoft.com/office/drawing/2010/main" xmlns="" Requires="a14"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0045F518-D663-46F3-A82D-18B9A142FDAF}"/>
                  </a:ext>
                </a:extLst>
              </p:cNvPr>
              <p:cNvSpPr/>
              <p:nvPr/>
            </p:nvSpPr>
            <p:spPr>
              <a:xfrm>
                <a:off x="3008243" y="5370731"/>
                <a:ext cx="5155096" cy="118487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bn-IN" sz="3200" i="1" smtClean="0">
                          <a:latin typeface="Cambria Math" panose="02040503050406030204" pitchFamily="18" charset="0"/>
                          <a:ea typeface="Calibri" panose="020F0502020204030204" pitchFamily="34" charset="0"/>
                        </a:rPr>
                        <m:t> </m:t>
                      </m:r>
                      <m:f>
                        <m:fPr>
                          <m:ctrlPr>
                            <a:rPr lang="en-US" sz="3200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Vrinda" panose="01010600010101010101" pitchFamily="2" charset="0"/>
                            </a:rPr>
                          </m:ctrlPr>
                        </m:fPr>
                        <m:num>
                          <m:r>
                            <a:rPr lang="en-GB" sz="3200" b="0" i="1" smtClean="0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Vrinda" panose="01010600010101010101" pitchFamily="2" charset="0"/>
                            </a:rPr>
                            <m:t>4</m:t>
                          </m:r>
                        </m:num>
                        <m:den>
                          <m:r>
                            <a:rPr lang="en-US" sz="3200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Vrinda" panose="01010600010101010101" pitchFamily="2" charset="0"/>
                            </a:rPr>
                            <m:t>3</m:t>
                          </m:r>
                        </m:den>
                      </m:f>
                      <m:r>
                        <a:rPr lang="en-US" sz="3200" i="1">
                          <a:latin typeface="Cambria Math" panose="02040503050406030204" pitchFamily="18" charset="0"/>
                          <a:ea typeface="Calibri" panose="020F0502020204030204" pitchFamily="34" charset="0"/>
                          <a:cs typeface="Vrinda" panose="01010600010101010101" pitchFamily="2" charset="0"/>
                        </a:rPr>
                        <m:t>,</m:t>
                      </m:r>
                      <m:f>
                        <m:fPr>
                          <m:ctrlPr>
                            <a:rPr lang="en-US" sz="3200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Vrinda" panose="01010600010101010101" pitchFamily="2" charset="0"/>
                            </a:rPr>
                          </m:ctrlPr>
                        </m:fPr>
                        <m:num>
                          <m:r>
                            <a:rPr lang="en-GB" sz="3200" b="0" i="1" smtClean="0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Vrinda" panose="01010600010101010101" pitchFamily="2" charset="0"/>
                            </a:rPr>
                            <m:t>8</m:t>
                          </m:r>
                        </m:num>
                        <m:den>
                          <m:r>
                            <a:rPr lang="en-US" sz="3200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Vrinda" panose="01010600010101010101" pitchFamily="2" charset="0"/>
                            </a:rPr>
                            <m:t>7</m:t>
                          </m:r>
                        </m:den>
                      </m:f>
                      <m:r>
                        <a:rPr lang="en-US" sz="3200" i="1">
                          <a:latin typeface="Cambria Math" panose="02040503050406030204" pitchFamily="18" charset="0"/>
                          <a:ea typeface="Calibri" panose="020F0502020204030204" pitchFamily="34" charset="0"/>
                          <a:cs typeface="Vrinda" panose="01010600010101010101" pitchFamily="2" charset="0"/>
                        </a:rPr>
                        <m:t>,</m:t>
                      </m:r>
                      <m:f>
                        <m:fPr>
                          <m:ctrlPr>
                            <a:rPr lang="en-US" sz="3200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Vrinda" panose="01010600010101010101" pitchFamily="2" charset="0"/>
                            </a:rPr>
                          </m:ctrlPr>
                        </m:fPr>
                        <m:num>
                          <m:r>
                            <a:rPr lang="en-GB" sz="3200" b="0" i="1" smtClean="0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Vrinda" panose="01010600010101010101" pitchFamily="2" charset="0"/>
                            </a:rPr>
                            <m:t>13</m:t>
                          </m:r>
                        </m:num>
                        <m:den>
                          <m:r>
                            <a:rPr lang="en-US" sz="3200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Vrinda" panose="01010600010101010101" pitchFamily="2" charset="0"/>
                            </a:rPr>
                            <m:t>11</m:t>
                          </m:r>
                        </m:den>
                      </m:f>
                      <m:r>
                        <a:rPr lang="en-US" sz="3200" i="1">
                          <a:latin typeface="Cambria Math" panose="02040503050406030204" pitchFamily="18" charset="0"/>
                          <a:ea typeface="Calibri" panose="020F0502020204030204" pitchFamily="34" charset="0"/>
                          <a:cs typeface="Vrinda" panose="01010600010101010101" pitchFamily="2" charset="0"/>
                        </a:rPr>
                        <m:t>………</m:t>
                      </m:r>
                      <m:r>
                        <a:rPr lang="bn-IN" sz="3200" b="0" i="1" smtClean="0">
                          <a:latin typeface="Cambria Math" panose="02040503050406030204" pitchFamily="18" charset="0"/>
                          <a:ea typeface="Calibri" panose="020F0502020204030204" pitchFamily="34" charset="0"/>
                          <a:cs typeface="Vrinda" panose="01010600010101010101" pitchFamily="2" charset="0"/>
                        </a:rPr>
                        <m:t>ইত্যাদি</m:t>
                      </m:r>
                    </m:oMath>
                  </m:oMathPara>
                </a14:m>
                <a:endParaRPr lang="en-US" sz="3200" dirty="0">
                  <a:latin typeface="NikoshBAN" panose="02000000000000000000" pitchFamily="2" charset="0"/>
                  <a:ea typeface="Calibri" panose="020F0502020204030204" pitchFamily="34" charset="0"/>
                  <a:cs typeface="NikoshBAN" panose="02000000000000000000" pitchFamily="2" charset="0"/>
                </a:endParaRPr>
              </a:p>
            </p:txBody>
          </p:sp>
        </mc:Choice>
        <mc:Fallback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xmlns="" xmlns:a14="http://schemas.microsoft.com/office/drawing/2010/main" id="{0045F518-D663-46F3-A82D-18B9A142FDAF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08243" y="5370731"/>
                <a:ext cx="5155096" cy="1184876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C49B5BF2-8E48-4378-8693-028CF967523F}"/>
              </a:ext>
            </a:extLst>
          </p:cNvPr>
          <p:cNvSpPr/>
          <p:nvPr/>
        </p:nvSpPr>
        <p:spPr>
          <a:xfrm>
            <a:off x="516834" y="624244"/>
            <a:ext cx="9369287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bn-IN" sz="40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সাধারণ ভগ্নাংশ</a:t>
            </a:r>
            <a:r>
              <a:rPr lang="en-US" sz="40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 </a:t>
            </a:r>
            <a:r>
              <a:rPr lang="en-US" sz="40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আবার</a:t>
            </a:r>
            <a:r>
              <a:rPr lang="en-US" sz="40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IN" sz="40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IN" sz="40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দুই প্রকারঃ 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9E343183-DCF2-4657-95E7-A5A87EEF50E8}"/>
              </a:ext>
            </a:extLst>
          </p:cNvPr>
          <p:cNvSpPr txBox="1"/>
          <p:nvPr/>
        </p:nvSpPr>
        <p:spPr>
          <a:xfrm>
            <a:off x="152400" y="2968487"/>
            <a:ext cx="1954696" cy="9541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5400" dirty="0">
                <a:latin typeface="NikoshBAN" panose="02000000000000000000" pitchFamily="2" charset="0"/>
                <a:cs typeface="NikoshBAN" panose="02000000000000000000" pitchFamily="2" charset="0"/>
              </a:rPr>
              <a:t>যেমনঃ</a:t>
            </a:r>
            <a:endParaRPr lang="en-US" sz="54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C4B95A3A-9C51-4197-9338-6E7AA6E42C08}"/>
              </a:ext>
            </a:extLst>
          </p:cNvPr>
          <p:cNvSpPr txBox="1"/>
          <p:nvPr/>
        </p:nvSpPr>
        <p:spPr>
          <a:xfrm>
            <a:off x="516834" y="5536097"/>
            <a:ext cx="1954696" cy="9541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5400" dirty="0">
                <a:latin typeface="NikoshBAN" panose="02000000000000000000" pitchFamily="2" charset="0"/>
                <a:cs typeface="NikoshBAN" panose="02000000000000000000" pitchFamily="2" charset="0"/>
              </a:rPr>
              <a:t>যেমনঃ</a:t>
            </a:r>
            <a:endParaRPr lang="en-US" sz="54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342818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  <p:bldP spid="6" grpId="0"/>
      <p:bldP spid="7" grpId="0" animBg="1"/>
      <p:bldP spid="9" grpId="0"/>
      <p:bldP spid="10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xmlns="" id="{D380BA99-2690-4D21-8DA3-8DCCB13BF2E6}"/>
              </a:ext>
            </a:extLst>
          </p:cNvPr>
          <p:cNvSpPr/>
          <p:nvPr/>
        </p:nvSpPr>
        <p:spPr>
          <a:xfrm>
            <a:off x="318052" y="228600"/>
            <a:ext cx="11555896" cy="55399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bn-IN" sz="6600" dirty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            </a:t>
            </a:r>
            <a:r>
              <a:rPr lang="bn-IN" sz="66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দশমিক ভগ্নাংশ </a:t>
            </a:r>
            <a:endParaRPr lang="bn-IN" sz="6600" dirty="0">
              <a:solidFill>
                <a:srgbClr val="FF00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r>
              <a:rPr lang="bn-IN" sz="6600" dirty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দুই প্রকার</a:t>
            </a:r>
          </a:p>
          <a:p>
            <a:r>
              <a:rPr lang="bn-IN" sz="54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১। সসীম দশমিক ভগ্নাংশ</a:t>
            </a:r>
          </a:p>
          <a:p>
            <a:r>
              <a:rPr lang="en-US" sz="54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IN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যেমনঃ</a:t>
            </a:r>
            <a:r>
              <a:rPr lang="bn-IN" sz="54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5400" dirty="0">
                <a:latin typeface="NikoshBAN" panose="02000000000000000000" pitchFamily="2" charset="0"/>
                <a:cs typeface="NikoshBAN" panose="02000000000000000000" pitchFamily="2" charset="0"/>
              </a:rPr>
              <a:t>  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bn-IN" sz="5400" dirty="0">
                <a:latin typeface="Times New Roman" panose="02020603050405020304" pitchFamily="18" charset="0"/>
                <a:cs typeface="NikoshBAN" panose="02000000000000000000" pitchFamily="2" charset="0"/>
              </a:rPr>
              <a:t>.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333</a:t>
            </a:r>
            <a:r>
              <a:rPr lang="bn-IN" sz="5400" dirty="0">
                <a:latin typeface="Times New Roman" panose="02020603050405020304" pitchFamily="18" charset="0"/>
                <a:cs typeface="NikoshBAN" panose="02000000000000000000" pitchFamily="2" charset="0"/>
              </a:rPr>
              <a:t>,</a:t>
            </a:r>
            <a:r>
              <a:rPr lang="en-US" sz="5400" dirty="0">
                <a:latin typeface="Times New Roman" panose="02020603050405020304" pitchFamily="18" charset="0"/>
                <a:cs typeface="NikoshBAN" panose="02000000000000000000" pitchFamily="2" charset="0"/>
              </a:rPr>
              <a:t>   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bn-IN" sz="5400" dirty="0">
                <a:latin typeface="Times New Roman" panose="02020603050405020304" pitchFamily="18" charset="0"/>
                <a:cs typeface="NikoshBAN" panose="02000000000000000000" pitchFamily="2" charset="0"/>
              </a:rPr>
              <a:t>.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34567</a:t>
            </a:r>
            <a:r>
              <a:rPr lang="bn-IN" sz="6000" dirty="0">
                <a:latin typeface="Times New Roman" panose="02020603050405020304" pitchFamily="18" charset="0"/>
                <a:cs typeface="NikoshBAN" panose="02000000000000000000" pitchFamily="2" charset="0"/>
              </a:rPr>
              <a:t>,</a:t>
            </a:r>
            <a:r>
              <a:rPr lang="en-US" sz="6000" dirty="0">
                <a:latin typeface="Times New Roman" panose="02020603050405020304" pitchFamily="18" charset="0"/>
                <a:cs typeface="NikoshBAN" panose="02000000000000000000" pitchFamily="2" charset="0"/>
              </a:rPr>
              <a:t>   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bn-IN" sz="6000" dirty="0">
                <a:latin typeface="Times New Roman" panose="02020603050405020304" pitchFamily="18" charset="0"/>
                <a:cs typeface="NikoshBAN" panose="02000000000000000000" pitchFamily="2" charset="0"/>
              </a:rPr>
              <a:t>.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002</a:t>
            </a:r>
            <a:endParaRPr lang="bn-IN" sz="6000" dirty="0">
              <a:latin typeface="Times New Roman" panose="02020603050405020304" pitchFamily="18" charset="0"/>
              <a:cs typeface="NikoshBAN" panose="02000000000000000000" pitchFamily="2" charset="0"/>
            </a:endParaRPr>
          </a:p>
          <a:p>
            <a:r>
              <a:rPr lang="bn-IN" sz="48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২।  </a:t>
            </a:r>
            <a:r>
              <a:rPr lang="bn-IN" sz="54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অসীম আবৃত দশমিক ভগ্নাংশ </a:t>
            </a:r>
            <a:endParaRPr lang="en-US" sz="540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r>
              <a:rPr lang="en-US" sz="5400" dirty="0">
                <a:latin typeface="NikoshBAN" panose="02000000000000000000" pitchFamily="2" charset="0"/>
                <a:cs typeface="NikoshBAN" panose="02000000000000000000" pitchFamily="2" charset="0"/>
              </a:rPr>
              <a:t>  </a:t>
            </a:r>
            <a:r>
              <a:rPr lang="bn-IN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যেমনঃ</a:t>
            </a:r>
            <a:r>
              <a:rPr lang="bn-IN" sz="54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bn-IN" sz="5400" dirty="0">
                <a:latin typeface="Times New Roman" panose="02020603050405020304" pitchFamily="18" charset="0"/>
                <a:cs typeface="NikoshBAN" panose="02000000000000000000" pitchFamily="2" charset="0"/>
              </a:rPr>
              <a:t>.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33</a:t>
            </a:r>
            <a:r>
              <a:rPr lang="bn-IN" sz="5400" dirty="0">
                <a:latin typeface="Times New Roman" panose="02020603050405020304" pitchFamily="18" charset="0"/>
                <a:cs typeface="NikoshBAN" panose="02000000000000000000" pitchFamily="2" charset="0"/>
              </a:rPr>
              <a:t>...</a:t>
            </a:r>
            <a:r>
              <a:rPr lang="en-US" sz="5400" dirty="0">
                <a:latin typeface="Times New Roman" panose="02020603050405020304" pitchFamily="18" charset="0"/>
                <a:cs typeface="NikoshBAN" panose="02000000000000000000" pitchFamily="2" charset="0"/>
              </a:rPr>
              <a:t>....</a:t>
            </a:r>
            <a:r>
              <a:rPr lang="bn-IN" sz="5400" dirty="0">
                <a:latin typeface="Times New Roman" panose="02020603050405020304" pitchFamily="18" charset="0"/>
                <a:cs typeface="NikoshBAN" panose="02000000000000000000" pitchFamily="2" charset="0"/>
              </a:rPr>
              <a:t>,   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bn-IN" sz="5400" dirty="0">
                <a:latin typeface="Times New Roman" panose="02020603050405020304" pitchFamily="18" charset="0"/>
                <a:cs typeface="NikoshBAN" panose="02000000000000000000" pitchFamily="2" charset="0"/>
              </a:rPr>
              <a:t>.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345</a:t>
            </a:r>
            <a:r>
              <a:rPr lang="bn-IN" sz="5400" dirty="0">
                <a:latin typeface="Times New Roman" panose="02020603050405020304" pitchFamily="18" charset="0"/>
                <a:cs typeface="NikoshBAN" panose="02000000000000000000" pitchFamily="2" charset="0"/>
              </a:rPr>
              <a:t>...</a:t>
            </a:r>
            <a:r>
              <a:rPr lang="en-US" sz="5400" dirty="0">
                <a:latin typeface="Times New Roman" panose="02020603050405020304" pitchFamily="18" charset="0"/>
                <a:cs typeface="NikoshBAN" panose="02000000000000000000" pitchFamily="2" charset="0"/>
              </a:rPr>
              <a:t>...</a:t>
            </a:r>
            <a:r>
              <a:rPr lang="bn-IN" sz="5400" dirty="0">
                <a:latin typeface="Times New Roman" panose="02020603050405020304" pitchFamily="18" charset="0"/>
                <a:cs typeface="NikoshBAN" panose="02000000000000000000" pitchFamily="2" charset="0"/>
              </a:rPr>
              <a:t>,    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bn-IN" sz="5400" dirty="0">
                <a:latin typeface="Times New Roman" panose="02020603050405020304" pitchFamily="18" charset="0"/>
                <a:cs typeface="NikoshBAN" panose="02000000000000000000" pitchFamily="2" charset="0"/>
              </a:rPr>
              <a:t>.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002</a:t>
            </a:r>
            <a:r>
              <a:rPr lang="bn-IN" sz="5400" dirty="0">
                <a:latin typeface="Times New Roman" panose="02020603050405020304" pitchFamily="18" charset="0"/>
                <a:cs typeface="NikoshBAN" panose="02000000000000000000" pitchFamily="2" charset="0"/>
              </a:rPr>
              <a:t>...</a:t>
            </a:r>
            <a:endParaRPr lang="en-US"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8479423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0" dur="2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1" dur="2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1A6E9676-4D9A-4FBB-A299-11C4550F45F8}"/>
              </a:ext>
            </a:extLst>
          </p:cNvPr>
          <p:cNvSpPr txBox="1"/>
          <p:nvPr/>
        </p:nvSpPr>
        <p:spPr>
          <a:xfrm>
            <a:off x="424070" y="99809"/>
            <a:ext cx="10724321" cy="1107996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6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kumimoji="0" lang="en-US" sz="6600" b="1" i="0" u="none" strike="noStrike" kern="0" spc="50" normalizeH="0" baseline="0" noProof="0" dirty="0" err="1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uLnTx/>
                <a:uFillTx/>
                <a:latin typeface="NikoshBAN" panose="02000000000000000000" pitchFamily="2" charset="0"/>
                <a:cs typeface="NikoshBAN" panose="02000000000000000000" pitchFamily="2" charset="0"/>
              </a:rPr>
              <a:t>একক</a:t>
            </a:r>
            <a:r>
              <a:rPr kumimoji="0" lang="en-US" sz="6600" b="1" i="0" u="none" strike="noStrike" kern="0" spc="50" normalizeH="0" baseline="0" noProof="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uLnTx/>
                <a:uFillTx/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kumimoji="0" lang="en-US" sz="6600" b="1" i="0" u="none" strike="noStrike" kern="0" spc="50" normalizeH="0" baseline="0" noProof="0" dirty="0" err="1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uLnTx/>
                <a:uFillTx/>
                <a:latin typeface="NikoshBAN" panose="02000000000000000000" pitchFamily="2" charset="0"/>
                <a:cs typeface="NikoshBAN" panose="02000000000000000000" pitchFamily="2" charset="0"/>
              </a:rPr>
              <a:t>কাজ</a:t>
            </a:r>
            <a:endParaRPr kumimoji="0" lang="en-US" sz="6600" b="1" i="0" u="none" strike="noStrike" kern="0" cap="none" spc="0" normalizeH="0" baseline="0" noProof="0" dirty="0">
              <a:ln>
                <a:noFill/>
              </a:ln>
              <a:solidFill>
                <a:srgbClr val="00B0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90F8458B-07E5-4F97-A225-2BBDB5CF5B6E}"/>
              </a:ext>
            </a:extLst>
          </p:cNvPr>
          <p:cNvSpPr txBox="1"/>
          <p:nvPr/>
        </p:nvSpPr>
        <p:spPr>
          <a:xfrm>
            <a:off x="745435" y="3018075"/>
            <a:ext cx="1084027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IN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২। </a:t>
            </a:r>
            <a:r>
              <a:rPr lang="en-US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অঋনাত্বক</a:t>
            </a:r>
            <a:r>
              <a:rPr lang="en-US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সংখ্যা</a:t>
            </a:r>
            <a:r>
              <a:rPr lang="bn-IN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কাকে বলে </a:t>
            </a:r>
            <a:r>
              <a:rPr lang="en-US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?</a:t>
            </a:r>
            <a:r>
              <a:rPr lang="bn-IN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উদাহরন দাও </a:t>
            </a:r>
            <a:r>
              <a:rPr lang="en-US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5E0864C0-AE0E-4A97-BCEC-7734547698AA}"/>
              </a:ext>
            </a:extLst>
          </p:cNvPr>
          <p:cNvSpPr txBox="1"/>
          <p:nvPr/>
        </p:nvSpPr>
        <p:spPr>
          <a:xfrm>
            <a:off x="745435" y="3999920"/>
            <a:ext cx="1122127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IN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৩। 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এক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IN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থেকে ত্রিশ   পর্যন্ত মৌলিক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সংখ্যা</a:t>
            </a:r>
            <a:r>
              <a:rPr lang="bn-IN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গূলো লেখ    । </a:t>
            </a:r>
            <a:endParaRPr lang="en-US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B0B79B7A-A7E0-4E4D-B91D-BD3E55C91EE1}"/>
              </a:ext>
            </a:extLst>
          </p:cNvPr>
          <p:cNvSpPr txBox="1"/>
          <p:nvPr/>
        </p:nvSpPr>
        <p:spPr>
          <a:xfrm>
            <a:off x="745435" y="2211035"/>
            <a:ext cx="1100924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IN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১। </a:t>
            </a:r>
            <a:r>
              <a:rPr lang="en-US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IN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স্বাভাবিক সংখ্যা কাকে বলে </a:t>
            </a:r>
            <a:r>
              <a:rPr lang="en-US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?</a:t>
            </a:r>
            <a:r>
              <a:rPr lang="bn-IN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উদাহরন দাও </a:t>
            </a:r>
            <a:endParaRPr lang="en-US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2C1BCD11-CEB1-4BBA-8135-E35FD5F981D9}"/>
              </a:ext>
            </a:extLst>
          </p:cNvPr>
          <p:cNvSpPr txBox="1"/>
          <p:nvPr/>
        </p:nvSpPr>
        <p:spPr>
          <a:xfrm>
            <a:off x="1046922" y="4969565"/>
            <a:ext cx="1010146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৪। ভগ্নাংশ কত প্রকার ও কি কি ? </a:t>
            </a: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4072198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  <p:bldP spid="4" grpId="0"/>
      <p:bldP spid="5" grpId="0"/>
      <p:bldP spid="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B9847B69-8F96-44B3-9D42-720B3652A66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130658" y="-33473"/>
            <a:ext cx="5902018" cy="6891473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BF2367E3-9612-4247-8749-E6C0C2C7CA35}"/>
              </a:ext>
            </a:extLst>
          </p:cNvPr>
          <p:cNvSpPr txBox="1"/>
          <p:nvPr/>
        </p:nvSpPr>
        <p:spPr>
          <a:xfrm>
            <a:off x="3146156" y="697424"/>
            <a:ext cx="5889356" cy="2646878"/>
          </a:xfrm>
          <a:prstGeom prst="rect">
            <a:avLst/>
          </a:prstGeom>
          <a:noFill/>
        </p:spPr>
        <p:txBody>
          <a:bodyPr wrap="square" rtlCol="0">
            <a:prstTxWarp prst="textPlain">
              <a:avLst/>
            </a:prstTxWarp>
            <a:spAutoFit/>
          </a:bodyPr>
          <a:lstStyle/>
          <a:p>
            <a:r>
              <a:rPr lang="bn-IN" sz="16600" dirty="0">
                <a:solidFill>
                  <a:srgbClr val="00B0F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স্বাগতম</a:t>
            </a:r>
            <a:r>
              <a:rPr lang="bn-IN" sz="166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endParaRPr lang="en-US" sz="166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568914541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xmlns="" Requires="p15">
      <p:transition xmlns:p14="http://schemas.microsoft.com/office/powerpoint/2010/main" spd="slow" p14:dur="6000">
        <p15:prstTrans prst="curtains"/>
      </p:transition>
    </mc:Choice>
    <mc:Fallback>
      <p:transition spd="slow">
        <p:fad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A797F78C-F54F-42BE-B629-FDB92BDAB898}"/>
              </a:ext>
            </a:extLst>
          </p:cNvPr>
          <p:cNvSpPr txBox="1"/>
          <p:nvPr/>
        </p:nvSpPr>
        <p:spPr>
          <a:xfrm>
            <a:off x="424070" y="157223"/>
            <a:ext cx="11025808" cy="923330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IN" sz="5400" dirty="0">
                <a:latin typeface="NikoshBAN" panose="02000000000000000000" pitchFamily="2" charset="0"/>
                <a:cs typeface="NikoshBAN" panose="02000000000000000000" pitchFamily="2" charset="0"/>
              </a:rPr>
              <a:t>মূল্যায়ন </a:t>
            </a:r>
            <a:endParaRPr lang="en-US" sz="54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06D863E7-C59A-4C5C-A438-4660128135C8}"/>
              </a:ext>
            </a:extLst>
          </p:cNvPr>
          <p:cNvSpPr txBox="1"/>
          <p:nvPr/>
        </p:nvSpPr>
        <p:spPr>
          <a:xfrm>
            <a:off x="424070" y="1384995"/>
            <a:ext cx="1084027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5400" dirty="0">
                <a:latin typeface="NikoshBAN" panose="02000000000000000000" pitchFamily="2" charset="0"/>
                <a:cs typeface="NikoshBAN" panose="02000000000000000000" pitchFamily="2" charset="0"/>
              </a:rPr>
              <a:t>১। পূর্ণ সংখ্যা কাকে বলে ? </a:t>
            </a:r>
            <a:endParaRPr lang="en-US" sz="54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273531AC-F846-49B1-BB47-98851537CAFB}"/>
              </a:ext>
            </a:extLst>
          </p:cNvPr>
          <p:cNvSpPr txBox="1"/>
          <p:nvPr/>
        </p:nvSpPr>
        <p:spPr>
          <a:xfrm>
            <a:off x="424070" y="2386686"/>
            <a:ext cx="1084027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5400" dirty="0">
                <a:latin typeface="NikoshBAN" panose="02000000000000000000" pitchFamily="2" charset="0"/>
                <a:cs typeface="NikoshBAN" panose="02000000000000000000" pitchFamily="2" charset="0"/>
              </a:rPr>
              <a:t>২ । স্বাভাবিক সংখ্যা কাকে বলে ? </a:t>
            </a:r>
            <a:endParaRPr lang="en-US" sz="54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C8A80DE4-CED3-46F2-A420-2BA878EC61F0}"/>
              </a:ext>
            </a:extLst>
          </p:cNvPr>
          <p:cNvSpPr txBox="1"/>
          <p:nvPr/>
        </p:nvSpPr>
        <p:spPr>
          <a:xfrm>
            <a:off x="424070" y="3310016"/>
            <a:ext cx="1084027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5400" dirty="0">
                <a:latin typeface="NikoshBAN" panose="02000000000000000000" pitchFamily="2" charset="0"/>
                <a:cs typeface="NikoshBAN" panose="02000000000000000000" pitchFamily="2" charset="0"/>
              </a:rPr>
              <a:t>৩ । মৌলিক  সংখ্যা কাকে বলে ? </a:t>
            </a:r>
            <a:endParaRPr lang="en-US" sz="54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652A7627-2ED1-4C09-8F7C-511E393A3962}"/>
              </a:ext>
            </a:extLst>
          </p:cNvPr>
          <p:cNvSpPr txBox="1"/>
          <p:nvPr/>
        </p:nvSpPr>
        <p:spPr>
          <a:xfrm>
            <a:off x="516836" y="4345561"/>
            <a:ext cx="1084027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5400" dirty="0">
                <a:latin typeface="NikoshBAN" panose="02000000000000000000" pitchFamily="2" charset="0"/>
                <a:cs typeface="NikoshBAN" panose="02000000000000000000" pitchFamily="2" charset="0"/>
              </a:rPr>
              <a:t>৪।  বাস্তব  সংখ্যা কত প্রকার ? </a:t>
            </a:r>
            <a:endParaRPr lang="en-US" sz="54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AA6FA665-875D-4C4A-BF4A-93BD8F97115B}"/>
              </a:ext>
            </a:extLst>
          </p:cNvPr>
          <p:cNvSpPr txBox="1"/>
          <p:nvPr/>
        </p:nvSpPr>
        <p:spPr>
          <a:xfrm>
            <a:off x="516835" y="5579165"/>
            <a:ext cx="1084027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5400" dirty="0">
                <a:latin typeface="NikoshBAN" panose="02000000000000000000" pitchFamily="2" charset="0"/>
                <a:cs typeface="NikoshBAN" panose="02000000000000000000" pitchFamily="2" charset="0"/>
              </a:rPr>
              <a:t>৫ । ঋনাত্নক  সংখ্যা কাকে বলে ? </a:t>
            </a:r>
            <a:endParaRPr lang="en-US" sz="54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4791170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  <p:bldP spid="6" grpId="0"/>
      <p:bldP spid="7" grpId="0"/>
      <p:bldP spid="8" grpId="0"/>
      <p:bldP spid="9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2099A569-F8CA-4E30-AB36-697ABEE12567}"/>
              </a:ext>
            </a:extLst>
          </p:cNvPr>
          <p:cNvSpPr txBox="1"/>
          <p:nvPr/>
        </p:nvSpPr>
        <p:spPr>
          <a:xfrm>
            <a:off x="438640" y="37238"/>
            <a:ext cx="11304104" cy="830997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IN" sz="4800" dirty="0">
                <a:latin typeface="NikoshBAN" panose="02000000000000000000" pitchFamily="2" charset="0"/>
                <a:cs typeface="NikoshBAN" panose="02000000000000000000" pitchFamily="2" charset="0"/>
              </a:rPr>
              <a:t>বাড়ির কাজ </a:t>
            </a:r>
            <a:endParaRPr lang="en-US" sz="48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2719ABED-ECF7-4EDF-96D5-17C956761603}"/>
              </a:ext>
            </a:extLst>
          </p:cNvPr>
          <p:cNvSpPr txBox="1"/>
          <p:nvPr/>
        </p:nvSpPr>
        <p:spPr>
          <a:xfrm>
            <a:off x="438640" y="999729"/>
            <a:ext cx="618348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3600" dirty="0">
                <a:latin typeface="NikoshBAN" panose="02000000000000000000" pitchFamily="2" charset="0"/>
                <a:cs typeface="NikoshBAN" panose="02000000000000000000" pitchFamily="2" charset="0"/>
              </a:rPr>
              <a:t># নিচে কতগূলো বাস্তব সংখ্যা দেওয়া হলঃ </a:t>
            </a:r>
            <a:endParaRPr lang="en-US" sz="36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mc:AlternateContent xmlns:mc="http://schemas.openxmlformats.org/markup-compatibility/2006">
        <mc:Choice xmlns:a14="http://schemas.microsoft.com/office/drawing/2010/main" xmlns=""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D6944014-5A7E-476B-AF45-03B1DFC7FF15}"/>
                  </a:ext>
                </a:extLst>
              </p:cNvPr>
              <p:cNvSpPr txBox="1"/>
              <p:nvPr/>
            </p:nvSpPr>
            <p:spPr>
              <a:xfrm>
                <a:off x="405483" y="1714189"/>
                <a:ext cx="11537364" cy="158145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4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2,   3.5 ,  -5  , 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sz="40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Vrinda" panose="01010600010101010101" pitchFamily="2" charset="0"/>
                          </a:rPr>
                        </m:ctrlPr>
                      </m:radPr>
                      <m:deg/>
                      <m:e>
                        <m:r>
                          <a:rPr lang="en-GB" sz="4000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Vrinda" panose="01010600010101010101" pitchFamily="2" charset="0"/>
                          </a:rPr>
                          <m:t>2</m:t>
                        </m:r>
                        <m:r>
                          <a:rPr lang="en-US" sz="40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Vrinda" panose="01010600010101010101" pitchFamily="2" charset="0"/>
                          </a:rPr>
                          <m:t>,</m:t>
                        </m:r>
                        <m:r>
                          <a:rPr lang="bn-IN" sz="40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Vrinda" panose="01010600010101010101" pitchFamily="2" charset="0"/>
                          </a:rPr>
                          <m:t>  </m:t>
                        </m:r>
                      </m:e>
                    </m:rad>
                  </m:oMath>
                </a14:m>
                <a:r>
                  <a:rPr lang="en-US" sz="4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/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sz="40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Vrinda" panose="01010600010101010101" pitchFamily="2" charset="0"/>
                          </a:rPr>
                        </m:ctrlPr>
                      </m:radPr>
                      <m:deg/>
                      <m:e>
                        <m:r>
                          <a:rPr lang="en-US" sz="4000" b="0" i="0" smtClean="0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Vrinda" panose="01010600010101010101" pitchFamily="2" charset="0"/>
                          </a:rPr>
                          <m:t>5</m:t>
                        </m:r>
                        <m:r>
                          <a:rPr lang="en-US" sz="40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Vrinda" panose="01010600010101010101" pitchFamily="2" charset="0"/>
                          </a:rPr>
                          <m:t>,</m:t>
                        </m:r>
                        <m:r>
                          <a:rPr lang="bn-IN" sz="40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Vrinda" panose="01010600010101010101" pitchFamily="2" charset="0"/>
                          </a:rPr>
                          <m:t>  </m:t>
                        </m:r>
                      </m:e>
                    </m:rad>
                  </m:oMath>
                </a14:m>
                <a:r>
                  <a:rPr lang="en-US" sz="4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3.45674……,</a:t>
                </a:r>
                <a:r>
                  <a:rPr lang="bn-IN" sz="4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/>
                </a:r>
                <a:r>
                  <a:rPr lang="en-US" sz="4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/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Vrinda" panose="01010600010101010101" pitchFamily="2" charset="0"/>
                          </a:rPr>
                        </m:ctrlPr>
                      </m:fPr>
                      <m:num>
                        <m:r>
                          <a:rPr lang="en-US" sz="40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Vrinda" panose="01010600010101010101" pitchFamily="2" charset="0"/>
                          </a:rPr>
                          <m:t>2</m:t>
                        </m:r>
                      </m:num>
                      <m:den>
                        <m:r>
                          <a:rPr lang="en-US" sz="40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Vrinda" panose="01010600010101010101" pitchFamily="2" charset="0"/>
                          </a:rPr>
                          <m:t>3</m:t>
                        </m:r>
                      </m:den>
                    </m:f>
                    <m:r>
                      <a:rPr lang="en-US" sz="4000" i="1">
                        <a:latin typeface="Cambria Math" panose="02040503050406030204" pitchFamily="18" charset="0"/>
                        <a:ea typeface="Calibri" panose="020F0502020204030204" pitchFamily="34" charset="0"/>
                        <a:cs typeface="Vrinda" panose="01010600010101010101" pitchFamily="2" charset="0"/>
                      </a:rPr>
                      <m:t>,</m:t>
                    </m:r>
                    <m:r>
                      <a:rPr lang="en-US" sz="4000" b="0" i="1" smtClean="0">
                        <a:latin typeface="Cambria Math" panose="02040503050406030204" pitchFamily="18" charset="0"/>
                        <a:ea typeface="Calibri" panose="020F0502020204030204" pitchFamily="34" charset="0"/>
                        <a:cs typeface="Vrinda" panose="01010600010101010101" pitchFamily="2" charset="0"/>
                      </a:rPr>
                      <m:t>   </m:t>
                    </m:r>
                    <m:f>
                      <m:fPr>
                        <m:ctrlPr>
                          <a:rPr lang="en-US" sz="40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Vrinda" panose="01010600010101010101" pitchFamily="2" charset="0"/>
                          </a:rPr>
                        </m:ctrlPr>
                      </m:fPr>
                      <m:num>
                        <m:r>
                          <a:rPr lang="en-US" sz="4000" b="0" i="1" smtClean="0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Vrinda" panose="01010600010101010101" pitchFamily="2" charset="0"/>
                          </a:rPr>
                          <m:t>9</m:t>
                        </m:r>
                      </m:num>
                      <m:den>
                        <m:r>
                          <a:rPr lang="en-US" sz="40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Vrinda" panose="01010600010101010101" pitchFamily="2" charset="0"/>
                          </a:rPr>
                          <m:t>7</m:t>
                        </m:r>
                      </m:den>
                    </m:f>
                    <m:r>
                      <a:rPr lang="en-US" sz="4000" i="1">
                        <a:latin typeface="Cambria Math" panose="02040503050406030204" pitchFamily="18" charset="0"/>
                        <a:ea typeface="Calibri" panose="020F0502020204030204" pitchFamily="34" charset="0"/>
                        <a:cs typeface="Vrinda" panose="01010600010101010101" pitchFamily="2" charset="0"/>
                      </a:rPr>
                      <m:t>,</m:t>
                    </m:r>
                    <m:r>
                      <a:rPr lang="en-US" sz="4000" b="0" i="1" smtClean="0">
                        <a:latin typeface="Cambria Math" panose="02040503050406030204" pitchFamily="18" charset="0"/>
                        <a:ea typeface="Calibri" panose="020F0502020204030204" pitchFamily="34" charset="0"/>
                        <a:cs typeface="Vrinda" panose="01010600010101010101" pitchFamily="2" charset="0"/>
                      </a:rPr>
                      <m:t>  </m:t>
                    </m:r>
                    <m:r>
                      <a:rPr lang="en-US" sz="4000" b="0" i="1" smtClean="0">
                        <a:latin typeface="Cambria Math" panose="02040503050406030204" pitchFamily="18" charset="0"/>
                        <a:ea typeface="Calibri" panose="020F0502020204030204" pitchFamily="34" charset="0"/>
                        <a:cs typeface="Vrinda" panose="01010600010101010101" pitchFamily="2" charset="0"/>
                      </a:rPr>
                      <m:t>5</m:t>
                    </m:r>
                    <m:f>
                      <m:fPr>
                        <m:ctrlPr>
                          <a:rPr lang="en-US" sz="40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Vrinda" panose="01010600010101010101" pitchFamily="2" charset="0"/>
                          </a:rPr>
                        </m:ctrlPr>
                      </m:fPr>
                      <m:num>
                        <m:r>
                          <a:rPr lang="en-US" sz="40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Vrinda" panose="01010600010101010101" pitchFamily="2" charset="0"/>
                          </a:rPr>
                          <m:t>6</m:t>
                        </m:r>
                      </m:num>
                      <m:den>
                        <m:r>
                          <a:rPr lang="en-US" sz="40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Vrinda" panose="01010600010101010101" pitchFamily="2" charset="0"/>
                          </a:rPr>
                          <m:t>11</m:t>
                        </m:r>
                      </m:den>
                    </m:f>
                  </m:oMath>
                </a14:m>
                <a:r>
                  <a:rPr lang="en-US" sz="4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,   0 , -7 ,  10 , 4</a:t>
                </a:r>
                <a:r>
                  <a:rPr lang="bn-IN" sz="4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-</a:t>
                </a:r>
                <a:r>
                  <a:rPr lang="en-US" sz="4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1,   </a:t>
                </a:r>
                <a:r>
                  <a:rPr lang="bn-IN" sz="4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/>
                </a:r>
                <a:r>
                  <a:rPr lang="en-US" sz="4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…………………….. </a:t>
                </a:r>
              </a:p>
            </p:txBody>
          </p:sp>
        </mc:Choice>
        <mc:Fallback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xmlns="" xmlns:a14="http://schemas.microsoft.com/office/drawing/2010/main" id="{D6944014-5A7E-476B-AF45-03B1DFC7FF1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5483" y="1714189"/>
                <a:ext cx="11537364" cy="1581459"/>
              </a:xfrm>
              <a:prstGeom prst="rect">
                <a:avLst/>
              </a:prstGeom>
              <a:blipFill>
                <a:blip r:embed="rId2"/>
                <a:stretch>
                  <a:fillRect l="-1903" r="-846" b="-1538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2EB4D64A-388E-4A23-908F-3BFE27FA4457}"/>
              </a:ext>
            </a:extLst>
          </p:cNvPr>
          <p:cNvSpPr txBox="1"/>
          <p:nvPr/>
        </p:nvSpPr>
        <p:spPr>
          <a:xfrm>
            <a:off x="238537" y="3544351"/>
            <a:ext cx="11704309" cy="32316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5400" dirty="0">
                <a:latin typeface="NikoshBAN" panose="02000000000000000000" pitchFamily="2" charset="0"/>
                <a:cs typeface="NikoshBAN" panose="02000000000000000000" pitchFamily="2" charset="0"/>
              </a:rPr>
              <a:t>ক । বাস্তব সংখ্যা কি ? </a:t>
            </a:r>
          </a:p>
          <a:p>
            <a:r>
              <a:rPr lang="bn-IN" sz="5400" dirty="0">
                <a:latin typeface="NikoshBAN" panose="02000000000000000000" pitchFamily="2" charset="0"/>
                <a:cs typeface="NikoshBAN" panose="02000000000000000000" pitchFamily="2" charset="0"/>
              </a:rPr>
              <a:t>খ ।  বাস্তব সংখ্যার শ্রেণি বিন্যাস টি লেখ । </a:t>
            </a:r>
          </a:p>
          <a:p>
            <a:r>
              <a:rPr lang="bn-IN" sz="4800" dirty="0">
                <a:latin typeface="NikoshBAN" panose="02000000000000000000" pitchFamily="2" charset="0"/>
                <a:cs typeface="NikoshBAN" panose="02000000000000000000" pitchFamily="2" charset="0"/>
              </a:rPr>
              <a:t>গ । উপরোক্ত সংখ্যা গূলোকে বাস্তব সংখ্যার শ্রেণিবিন্যাস অনুযায়ী সনাক্তকরন কর । </a:t>
            </a:r>
            <a:endParaRPr lang="en-US" sz="48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6447654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/>
      <p:bldP spid="9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xmlns="" id="{777F314F-86C3-4340-866D-9176D0A7A1F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809460" y="142460"/>
            <a:ext cx="6715539" cy="6715539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F8EAE578-6A88-4038-A594-0B35C6260A1E}"/>
              </a:ext>
            </a:extLst>
          </p:cNvPr>
          <p:cNvSpPr txBox="1"/>
          <p:nvPr/>
        </p:nvSpPr>
        <p:spPr>
          <a:xfrm>
            <a:off x="2809461" y="689113"/>
            <a:ext cx="6679096" cy="3154710"/>
          </a:xfrm>
          <a:prstGeom prst="rect">
            <a:avLst/>
          </a:prstGeom>
          <a:noFill/>
        </p:spPr>
        <p:txBody>
          <a:bodyPr wrap="square" rtlCol="0">
            <a:prstTxWarp prst="textPlain">
              <a:avLst/>
            </a:prstTxWarp>
            <a:spAutoFit/>
          </a:bodyPr>
          <a:lstStyle/>
          <a:p>
            <a:r>
              <a:rPr lang="bn-IN" sz="19900" dirty="0">
                <a:ln>
                  <a:solidFill>
                    <a:srgbClr val="00B0F0"/>
                  </a:solidFill>
                </a:ln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ধন্যবাদ</a:t>
            </a:r>
            <a:endParaRPr lang="en-US" sz="19900" dirty="0">
              <a:ln>
                <a:solidFill>
                  <a:srgbClr val="00B0F0"/>
                </a:solidFill>
              </a:ln>
              <a:solidFill>
                <a:srgbClr val="00B05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141427824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xmlns="" Requires="p15">
      <p:transition xmlns:p14="http://schemas.microsoft.com/office/powerpoint/2010/main" spd="slow" p14:dur="1250">
        <p15:prstTrans prst="airplane"/>
      </p:transition>
    </mc:Choice>
    <mc:Fallback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6348904" y="2810390"/>
            <a:ext cx="5843096" cy="3847207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4800" dirty="0" err="1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পাঠ</a:t>
            </a:r>
            <a:r>
              <a:rPr lang="en-US" sz="4800" dirty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800" dirty="0" err="1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পরিচিতি</a:t>
            </a:r>
            <a:r>
              <a:rPr lang="en-US" sz="4800" dirty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</a:p>
          <a:p>
            <a:r>
              <a:rPr lang="en-US" sz="2800" dirty="0" err="1">
                <a:latin typeface="NikoshBAN" panose="02000000000000000000" pitchFamily="2" charset="0"/>
                <a:cs typeface="NikoshBAN" panose="02000000000000000000" pitchFamily="2" charset="0"/>
              </a:rPr>
              <a:t>শ্রেণিঃ</a:t>
            </a:r>
            <a:r>
              <a:rPr lang="en-US" sz="28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IN" sz="2800" dirty="0">
                <a:latin typeface="NikoshBAN" panose="02000000000000000000" pitchFamily="2" charset="0"/>
                <a:cs typeface="NikoshBAN" panose="02000000000000000000" pitchFamily="2" charset="0"/>
              </a:rPr>
              <a:t>নবম  </a:t>
            </a:r>
            <a:endParaRPr lang="en-US" sz="2800" dirty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r>
              <a:rPr lang="en-US" sz="2800" dirty="0" err="1">
                <a:latin typeface="NikoshBAN" panose="02000000000000000000" pitchFamily="2" charset="0"/>
                <a:cs typeface="NikoshBAN" panose="02000000000000000000" pitchFamily="2" charset="0"/>
              </a:rPr>
              <a:t>বিষয়ঃ</a:t>
            </a:r>
            <a:r>
              <a:rPr lang="en-US" sz="28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>
                <a:latin typeface="NikoshBAN" panose="02000000000000000000" pitchFamily="2" charset="0"/>
                <a:cs typeface="NikoshBAN" panose="02000000000000000000" pitchFamily="2" charset="0"/>
              </a:rPr>
              <a:t>গণিত</a:t>
            </a:r>
            <a:endParaRPr lang="en-US" sz="2800" dirty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r>
              <a:rPr lang="en-US" sz="2800" dirty="0" err="1">
                <a:latin typeface="NikoshBAN" panose="02000000000000000000" pitchFamily="2" charset="0"/>
                <a:cs typeface="NikoshBAN" panose="02000000000000000000" pitchFamily="2" charset="0"/>
              </a:rPr>
              <a:t>অধ্যায়ঃ</a:t>
            </a:r>
            <a:r>
              <a:rPr lang="bn-IN" sz="2800" dirty="0">
                <a:latin typeface="NikoshBAN" panose="02000000000000000000" pitchFamily="2" charset="0"/>
                <a:cs typeface="NikoshBAN" panose="02000000000000000000" pitchFamily="2" charset="0"/>
              </a:rPr>
              <a:t>প্রথম </a:t>
            </a:r>
          </a:p>
          <a:p>
            <a:r>
              <a:rPr lang="bn-IN" sz="2800" dirty="0">
                <a:latin typeface="NikoshBAN" panose="02000000000000000000" pitchFamily="2" charset="0"/>
                <a:cs typeface="NikoshBAN" panose="02000000000000000000" pitchFamily="2" charset="0"/>
              </a:rPr>
              <a:t>অনুশীলনীঃ ১  </a:t>
            </a:r>
          </a:p>
          <a:p>
            <a:r>
              <a:rPr lang="en-US" sz="2800" dirty="0" err="1">
                <a:latin typeface="NikoshBAN" panose="02000000000000000000" pitchFamily="2" charset="0"/>
                <a:cs typeface="NikoshBAN" panose="02000000000000000000" pitchFamily="2" charset="0"/>
              </a:rPr>
              <a:t>পাঠের</a:t>
            </a:r>
            <a:r>
              <a:rPr lang="en-US" sz="28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>
                <a:latin typeface="NikoshBAN" panose="02000000000000000000" pitchFamily="2" charset="0"/>
                <a:cs typeface="NikoshBAN" panose="02000000000000000000" pitchFamily="2" charset="0"/>
              </a:rPr>
              <a:t>বিষয়</a:t>
            </a:r>
            <a:r>
              <a:rPr lang="en-US" sz="28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>
                <a:latin typeface="NikoshBAN" panose="02000000000000000000" pitchFamily="2" charset="0"/>
                <a:cs typeface="NikoshBAN" panose="02000000000000000000" pitchFamily="2" charset="0"/>
              </a:rPr>
              <a:t>বস্তুঃ</a:t>
            </a:r>
            <a:r>
              <a:rPr lang="en-US" sz="28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IN" sz="2800" dirty="0">
                <a:latin typeface="NikoshBAN" panose="02000000000000000000" pitchFamily="2" charset="0"/>
                <a:cs typeface="NikoshBAN" panose="02000000000000000000" pitchFamily="2" charset="0"/>
              </a:rPr>
              <a:t>বাস্তব সংখ্যার শ্রেণি বিন্যাস  </a:t>
            </a:r>
            <a:endParaRPr lang="en-US" sz="2800" dirty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r>
              <a:rPr lang="en-US" sz="2800" dirty="0" err="1">
                <a:latin typeface="NikoshBAN" panose="02000000000000000000" pitchFamily="2" charset="0"/>
                <a:cs typeface="NikoshBAN" panose="02000000000000000000" pitchFamily="2" charset="0"/>
              </a:rPr>
              <a:t>সময়ঃ</a:t>
            </a:r>
            <a:r>
              <a:rPr lang="en-US" sz="2800" dirty="0">
                <a:latin typeface="NikoshBAN" panose="02000000000000000000" pitchFamily="2" charset="0"/>
                <a:cs typeface="NikoshBAN" panose="02000000000000000000" pitchFamily="2" charset="0"/>
              </a:rPr>
              <a:t> ৪৫ </a:t>
            </a:r>
            <a:r>
              <a:rPr lang="en-US" sz="2800" dirty="0" err="1">
                <a:latin typeface="NikoshBAN" panose="02000000000000000000" pitchFamily="2" charset="0"/>
                <a:cs typeface="NikoshBAN" panose="02000000000000000000" pitchFamily="2" charset="0"/>
              </a:rPr>
              <a:t>মিনিট</a:t>
            </a:r>
            <a:r>
              <a:rPr lang="en-US" sz="2800" dirty="0">
                <a:latin typeface="NikoshBAN" panose="02000000000000000000" pitchFamily="2" charset="0"/>
                <a:cs typeface="NikoshBAN" panose="02000000000000000000" pitchFamily="2" charset="0"/>
              </a:rPr>
              <a:t>  </a:t>
            </a:r>
          </a:p>
          <a:p>
            <a:r>
              <a:rPr lang="en-US" sz="2800" dirty="0" err="1">
                <a:latin typeface="NikoshBAN" panose="02000000000000000000" pitchFamily="2" charset="0"/>
                <a:cs typeface="NikoshBAN" panose="02000000000000000000" pitchFamily="2" charset="0"/>
              </a:rPr>
              <a:t>তারিখঃ</a:t>
            </a:r>
            <a:r>
              <a:rPr lang="en-US" sz="2800" dirty="0">
                <a:latin typeface="NikoshBAN" panose="02000000000000000000" pitchFamily="2" charset="0"/>
                <a:cs typeface="NikoshBAN" panose="02000000000000000000" pitchFamily="2" charset="0"/>
              </a:rPr>
              <a:t> ২</a:t>
            </a:r>
            <a:r>
              <a:rPr lang="bn-IN" sz="2800" dirty="0">
                <a:latin typeface="NikoshBAN" panose="02000000000000000000" pitchFamily="2" charset="0"/>
                <a:cs typeface="NikoshBAN" panose="02000000000000000000" pitchFamily="2" charset="0"/>
              </a:rPr>
              <a:t>3</a:t>
            </a:r>
            <a:r>
              <a:rPr lang="en-US" sz="2800" dirty="0">
                <a:latin typeface="NikoshBAN" panose="02000000000000000000" pitchFamily="2" charset="0"/>
                <a:cs typeface="NikoshBAN" panose="02000000000000000000" pitchFamily="2" charset="0"/>
              </a:rPr>
              <a:t>/০</a:t>
            </a:r>
            <a:r>
              <a:rPr lang="bn-IN" sz="2800" dirty="0">
                <a:latin typeface="NikoshBAN" panose="02000000000000000000" pitchFamily="2" charset="0"/>
                <a:cs typeface="NikoshBAN" panose="02000000000000000000" pitchFamily="2" charset="0"/>
              </a:rPr>
              <a:t>8</a:t>
            </a:r>
            <a:r>
              <a:rPr lang="en-US" sz="2800" dirty="0">
                <a:latin typeface="NikoshBAN" panose="02000000000000000000" pitchFamily="2" charset="0"/>
                <a:cs typeface="NikoshBAN" panose="02000000000000000000" pitchFamily="2" charset="0"/>
              </a:rPr>
              <a:t>/২০১৯ </a:t>
            </a:r>
            <a:r>
              <a:rPr lang="en-US" sz="2800" dirty="0" err="1">
                <a:latin typeface="NikoshBAN" panose="02000000000000000000" pitchFamily="2" charset="0"/>
                <a:cs typeface="NikoshBAN" panose="02000000000000000000" pitchFamily="2" charset="0"/>
              </a:rPr>
              <a:t>ইং</a:t>
            </a:r>
            <a:r>
              <a:rPr lang="bn-IN" sz="2800" dirty="0">
                <a:latin typeface="NikoshBAN" panose="02000000000000000000" pitchFamily="2" charset="0"/>
                <a:cs typeface="NikoshBAN" panose="02000000000000000000" pitchFamily="2" charset="0"/>
              </a:rPr>
              <a:t>   </a:t>
            </a:r>
            <a:endParaRPr lang="en-US" sz="28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461B756E-DF0C-4A10-A57B-0A063DC64B9A}"/>
              </a:ext>
            </a:extLst>
          </p:cNvPr>
          <p:cNvSpPr/>
          <p:nvPr/>
        </p:nvSpPr>
        <p:spPr>
          <a:xfrm>
            <a:off x="0" y="2871945"/>
            <a:ext cx="6253370" cy="3724096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</p:spPr>
        <p:txBody>
          <a:bodyPr wrap="square">
            <a:spAutoFit/>
          </a:bodyPr>
          <a:lstStyle/>
          <a:p>
            <a:r>
              <a:rPr lang="en-US" sz="4400" dirty="0" err="1">
                <a:latin typeface="NikoshBAN" panose="02000000000000000000" pitchFamily="2" charset="0"/>
                <a:cs typeface="NikoshBAN" panose="02000000000000000000" pitchFamily="2" charset="0"/>
              </a:rPr>
              <a:t>শিক্ষক</a:t>
            </a:r>
            <a:r>
              <a:rPr lang="en-US" sz="44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400" dirty="0" err="1">
                <a:latin typeface="NikoshBAN" panose="02000000000000000000" pitchFamily="2" charset="0"/>
                <a:cs typeface="NikoshBAN" panose="02000000000000000000" pitchFamily="2" charset="0"/>
              </a:rPr>
              <a:t>পরি</a:t>
            </a:r>
            <a:r>
              <a:rPr lang="bn-IN" sz="4400" dirty="0">
                <a:latin typeface="NikoshBAN" panose="02000000000000000000" pitchFamily="2" charset="0"/>
                <a:cs typeface="NikoshBAN" panose="02000000000000000000" pitchFamily="2" charset="0"/>
              </a:rPr>
              <a:t>চি</a:t>
            </a:r>
            <a:r>
              <a:rPr lang="en-US" sz="4400" dirty="0" err="1">
                <a:latin typeface="NikoshBAN" panose="02000000000000000000" pitchFamily="2" charset="0"/>
                <a:cs typeface="NikoshBAN" panose="02000000000000000000" pitchFamily="2" charset="0"/>
              </a:rPr>
              <a:t>তি</a:t>
            </a:r>
            <a:r>
              <a:rPr lang="bn-IN" sz="44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4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</a:p>
          <a:p>
            <a:r>
              <a:rPr lang="en-US" sz="3200" dirty="0" err="1">
                <a:latin typeface="NikoshBAN" panose="02000000000000000000" pitchFamily="2" charset="0"/>
                <a:cs typeface="NikoshBAN" panose="02000000000000000000" pitchFamily="2" charset="0"/>
              </a:rPr>
              <a:t>মোঃ</a:t>
            </a:r>
            <a:r>
              <a:rPr lang="en-US" sz="32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latin typeface="NikoshBAN" panose="02000000000000000000" pitchFamily="2" charset="0"/>
                <a:cs typeface="NikoshBAN" panose="02000000000000000000" pitchFamily="2" charset="0"/>
              </a:rPr>
              <a:t>সাইফুল</a:t>
            </a:r>
            <a:r>
              <a:rPr lang="en-US" sz="32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latin typeface="NikoshBAN" panose="02000000000000000000" pitchFamily="2" charset="0"/>
                <a:cs typeface="NikoshBAN" panose="02000000000000000000" pitchFamily="2" charset="0"/>
              </a:rPr>
              <a:t>ইসলাম</a:t>
            </a:r>
            <a:r>
              <a:rPr lang="en-US" sz="32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latin typeface="NikoshBAN" panose="02000000000000000000" pitchFamily="2" charset="0"/>
                <a:cs typeface="NikoshBAN" panose="02000000000000000000" pitchFamily="2" charset="0"/>
              </a:rPr>
              <a:t>সাইফ</a:t>
            </a:r>
            <a:endParaRPr lang="en-US" sz="3200" dirty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r>
              <a:rPr lang="en-US" sz="3200" dirty="0" err="1">
                <a:latin typeface="NikoshBAN" panose="02000000000000000000" pitchFamily="2" charset="0"/>
                <a:cs typeface="NikoshBAN" panose="02000000000000000000" pitchFamily="2" charset="0"/>
              </a:rPr>
              <a:t>সহকারি</a:t>
            </a:r>
            <a:r>
              <a:rPr lang="en-US" sz="32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latin typeface="NikoshBAN" panose="02000000000000000000" pitchFamily="2" charset="0"/>
                <a:cs typeface="NikoshBAN" panose="02000000000000000000" pitchFamily="2" charset="0"/>
              </a:rPr>
              <a:t>শিক্ষক</a:t>
            </a:r>
            <a:r>
              <a:rPr lang="en-US" sz="3200" dirty="0">
                <a:latin typeface="NikoshBAN" panose="02000000000000000000" pitchFamily="2" charset="0"/>
                <a:cs typeface="NikoshBAN" panose="02000000000000000000" pitchFamily="2" charset="0"/>
              </a:rPr>
              <a:t> (</a:t>
            </a:r>
            <a:r>
              <a:rPr lang="en-US" sz="3200" dirty="0" err="1">
                <a:latin typeface="NikoshBAN" panose="02000000000000000000" pitchFamily="2" charset="0"/>
                <a:cs typeface="NikoshBAN" panose="02000000000000000000" pitchFamily="2" charset="0"/>
              </a:rPr>
              <a:t>গণিত</a:t>
            </a:r>
            <a:r>
              <a:rPr lang="en-US" sz="3200" dirty="0">
                <a:latin typeface="NikoshBAN" panose="02000000000000000000" pitchFamily="2" charset="0"/>
                <a:cs typeface="NikoshBAN" panose="02000000000000000000" pitchFamily="2" charset="0"/>
              </a:rPr>
              <a:t>)</a:t>
            </a:r>
          </a:p>
          <a:p>
            <a:r>
              <a:rPr lang="en-US" sz="3200" dirty="0" err="1">
                <a:latin typeface="NikoshBAN" panose="02000000000000000000" pitchFamily="2" charset="0"/>
                <a:cs typeface="NikoshBAN" panose="02000000000000000000" pitchFamily="2" charset="0"/>
              </a:rPr>
              <a:t>সারমারা</a:t>
            </a:r>
            <a:r>
              <a:rPr lang="en-US" sz="32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latin typeface="NikoshBAN" panose="02000000000000000000" pitchFamily="2" charset="0"/>
                <a:cs typeface="NikoshBAN" panose="02000000000000000000" pitchFamily="2" charset="0"/>
              </a:rPr>
              <a:t>নাছির</a:t>
            </a:r>
            <a:r>
              <a:rPr lang="en-US" sz="32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latin typeface="NikoshBAN" panose="02000000000000000000" pitchFamily="2" charset="0"/>
                <a:cs typeface="NikoshBAN" panose="02000000000000000000" pitchFamily="2" charset="0"/>
              </a:rPr>
              <a:t>উদ্দিন</a:t>
            </a:r>
            <a:r>
              <a:rPr lang="en-US" sz="32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latin typeface="NikoshBAN" panose="02000000000000000000" pitchFamily="2" charset="0"/>
                <a:cs typeface="NikoshBAN" panose="02000000000000000000" pitchFamily="2" charset="0"/>
              </a:rPr>
              <a:t>উচ্চ</a:t>
            </a:r>
            <a:r>
              <a:rPr lang="en-US" sz="32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latin typeface="NikoshBAN" panose="02000000000000000000" pitchFamily="2" charset="0"/>
                <a:cs typeface="NikoshBAN" panose="02000000000000000000" pitchFamily="2" charset="0"/>
              </a:rPr>
              <a:t>বিদ্দ্যালয়</a:t>
            </a:r>
            <a:r>
              <a:rPr lang="en-US" sz="32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</a:p>
          <a:p>
            <a:r>
              <a:rPr lang="en-US" sz="3200" dirty="0" err="1">
                <a:latin typeface="NikoshBAN" panose="02000000000000000000" pitchFamily="2" charset="0"/>
                <a:cs typeface="NikoshBAN" panose="02000000000000000000" pitchFamily="2" charset="0"/>
              </a:rPr>
              <a:t>বকশীগঞ্জ</a:t>
            </a:r>
            <a:r>
              <a:rPr lang="en-US" sz="3200" dirty="0">
                <a:latin typeface="NikoshBAN" panose="02000000000000000000" pitchFamily="2" charset="0"/>
                <a:cs typeface="NikoshBAN" panose="02000000000000000000" pitchFamily="2" charset="0"/>
              </a:rPr>
              <a:t>, </a:t>
            </a:r>
            <a:r>
              <a:rPr lang="en-US" sz="3200" dirty="0" err="1">
                <a:latin typeface="NikoshBAN" panose="02000000000000000000" pitchFamily="2" charset="0"/>
                <a:cs typeface="NikoshBAN" panose="02000000000000000000" pitchFamily="2" charset="0"/>
              </a:rPr>
              <a:t>জামালপুর</a:t>
            </a:r>
            <a:endParaRPr lang="en-US" sz="3200" dirty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r>
              <a:rPr lang="en-US" sz="32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latin typeface="NikoshBAN" panose="02000000000000000000" pitchFamily="2" charset="0"/>
                <a:cs typeface="NikoshBAN" panose="02000000000000000000" pitchFamily="2" charset="0"/>
              </a:rPr>
              <a:t>মোবাইলঃ</a:t>
            </a:r>
            <a:r>
              <a:rPr lang="en-US" sz="3200" dirty="0">
                <a:latin typeface="NikoshBAN" panose="02000000000000000000" pitchFamily="2" charset="0"/>
                <a:cs typeface="NikoshBAN" panose="02000000000000000000" pitchFamily="2" charset="0"/>
              </a:rPr>
              <a:t> ০১৭২২৭০৩৭২৭ </a:t>
            </a:r>
          </a:p>
          <a:p>
            <a:r>
              <a:rPr lang="en-US" sz="32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latin typeface="NikoshBAN" panose="02000000000000000000" pitchFamily="2" charset="0"/>
                <a:cs typeface="NikoshBAN" panose="02000000000000000000" pitchFamily="2" charset="0"/>
              </a:rPr>
              <a:t>ইমেইলঃ</a:t>
            </a:r>
            <a:r>
              <a:rPr lang="en-US" sz="32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000" dirty="0">
                <a:latin typeface="NikoshBAN" panose="02000000000000000000" pitchFamily="2" charset="0"/>
                <a:cs typeface="NikoshBAN" panose="02000000000000000000" pitchFamily="2" charset="0"/>
              </a:rPr>
              <a:t>saifulislambtt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16</a:t>
            </a:r>
            <a:r>
              <a:rPr lang="bn-IN" sz="20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000" dirty="0">
                <a:latin typeface="NikoshBAN" panose="02000000000000000000" pitchFamily="2" charset="0"/>
                <a:cs typeface="NikoshBAN" panose="02000000000000000000" pitchFamily="2" charset="0"/>
              </a:rPr>
              <a:t>@gmail.com </a:t>
            </a:r>
            <a:endParaRPr lang="en-US" sz="24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xmlns="" id="{A1BA1712-76C2-44E8-ACDE-EC949531D2C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95534" y="0"/>
            <a:ext cx="2048682" cy="27315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9301369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4" grpId="1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87203708-D860-48EB-9684-54AFBE62DB7D}"/>
              </a:ext>
            </a:extLst>
          </p:cNvPr>
          <p:cNvSpPr txBox="1"/>
          <p:nvPr/>
        </p:nvSpPr>
        <p:spPr>
          <a:xfrm>
            <a:off x="154983" y="154983"/>
            <a:ext cx="11902697" cy="707886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IN" sz="4000" dirty="0">
                <a:latin typeface="Times New Roman" panose="02020603050405020304" pitchFamily="18" charset="0"/>
                <a:cs typeface="NikoshBAN" panose="02000000000000000000" pitchFamily="2" charset="0"/>
              </a:rPr>
              <a:t>নিচের ছবিতে তোমরা কি কি  দেখতে পাচ্ছ? </a:t>
            </a: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xmlns="" id="{CB3ECD3F-9AA9-4C8F-BDD4-757A0CA4261A}"/>
              </a:ext>
            </a:extLst>
          </p:cNvPr>
          <p:cNvSpPr/>
          <p:nvPr/>
        </p:nvSpPr>
        <p:spPr>
          <a:xfrm>
            <a:off x="3060424" y="2679836"/>
            <a:ext cx="990600" cy="865162"/>
          </a:xfrm>
          <a:prstGeom prst="ellipse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0" normalizeH="0" baseline="0" noProof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xmlns="" id="{E9750657-F7B7-49B7-8FC6-8E12EDECF96E}"/>
              </a:ext>
            </a:extLst>
          </p:cNvPr>
          <p:cNvSpPr/>
          <p:nvPr/>
        </p:nvSpPr>
        <p:spPr>
          <a:xfrm>
            <a:off x="276640" y="1345889"/>
            <a:ext cx="1171160" cy="1168711"/>
          </a:xfrm>
          <a:prstGeom prst="ellipse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600" i="0" u="none" strike="noStrike" kern="0" normalizeH="0" baseline="0" noProof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mc:AlternateContent xmlns:mc="http://schemas.openxmlformats.org/markup-compatibility/2006">
        <mc:Choice xmlns:a14="http://schemas.microsoft.com/office/drawing/2010/main" xmlns="" Requires="a14">
          <p:sp>
            <p:nvSpPr>
              <p:cNvPr id="11" name="Oval 10">
                <a:extLst>
                  <a:ext uri="{FF2B5EF4-FFF2-40B4-BE49-F238E27FC236}">
                    <a16:creationId xmlns:a16="http://schemas.microsoft.com/office/drawing/2014/main" id="{BB1CA8C4-036C-40E6-817A-08D02DFB239C}"/>
                  </a:ext>
                </a:extLst>
              </p:cNvPr>
              <p:cNvSpPr/>
              <p:nvPr/>
            </p:nvSpPr>
            <p:spPr>
              <a:xfrm>
                <a:off x="5779380" y="2467567"/>
                <a:ext cx="1295399" cy="1402080"/>
              </a:xfrm>
              <a:prstGeom prst="ellipse">
                <a:avLst/>
              </a:prstGeom>
              <a:ln/>
            </p:spPr>
            <p:style>
              <a:lnRef idx="0">
                <a:schemeClr val="accent1"/>
              </a:lnRef>
              <a:fillRef idx="3">
                <a:schemeClr val="accent1"/>
              </a:fillRef>
              <a:effectRef idx="3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lvl="0" algn="ctr" defTabSz="914400">
                  <a:defRPr/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US" sz="48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800" b="0" i="1" smtClean="0">
                            <a:latin typeface="Cambria Math" panose="02040503050406030204" pitchFamily="18" charset="0"/>
                          </a:rPr>
                          <m:t>4</m:t>
                        </m:r>
                      </m:num>
                      <m:den>
                        <m:r>
                          <a:rPr lang="en-US" sz="4800" b="0" i="1" smtClean="0">
                            <a:latin typeface="Cambria Math" panose="02040503050406030204" pitchFamily="18" charset="0"/>
                          </a:rPr>
                          <m:t>5</m:t>
                        </m:r>
                      </m:den>
                    </m:f>
                  </m:oMath>
                </a14:m>
                <a:r>
                  <a:rPr kumimoji="0" lang="en-US" sz="3600" b="1" i="0" u="none" strike="noStrike" kern="0" cap="none" spc="0" normalizeH="0" baseline="0" noProof="0" dirty="0">
                    <a:ln>
                      <a:noFill/>
                    </a:ln>
                    <a:solidFill>
                      <a:srgbClr val="C00000"/>
                    </a:solidFill>
                    <a:effectLst/>
                    <a:uLnTx/>
                    <a:uFillTx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/>
                </a:r>
              </a:p>
            </p:txBody>
          </p:sp>
        </mc:Choice>
        <mc:Fallback>
          <p:sp>
            <p:nvSpPr>
              <p:cNvPr id="11" name="Oval 10">
                <a:extLst>
                  <a:ext uri="{FF2B5EF4-FFF2-40B4-BE49-F238E27FC236}">
                    <a16:creationId xmlns:a16="http://schemas.microsoft.com/office/drawing/2014/main" xmlns="" xmlns:a14="http://schemas.microsoft.com/office/drawing/2010/main" id="{BB1CA8C4-036C-40E6-817A-08D02DFB239C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79380" y="2467567"/>
                <a:ext cx="1295399" cy="1402080"/>
              </a:xfrm>
              <a:prstGeom prst="ellipse">
                <a:avLst/>
              </a:prstGeom>
              <a:blipFill>
                <a:blip r:embed="rId2"/>
                <a:stretch>
                  <a:fillRect/>
                </a:stretch>
              </a:blipFill>
              <a:ln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Oval 11">
            <a:extLst>
              <a:ext uri="{FF2B5EF4-FFF2-40B4-BE49-F238E27FC236}">
                <a16:creationId xmlns:a16="http://schemas.microsoft.com/office/drawing/2014/main" xmlns="" id="{9C9A4F1B-405A-4F8C-811C-87153919CD1A}"/>
              </a:ext>
            </a:extLst>
          </p:cNvPr>
          <p:cNvSpPr/>
          <p:nvPr/>
        </p:nvSpPr>
        <p:spPr>
          <a:xfrm>
            <a:off x="1745524" y="3754078"/>
            <a:ext cx="1153922" cy="1132575"/>
          </a:xfrm>
          <a:prstGeom prst="ellipse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0" normalizeH="0" baseline="0" noProof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√3</a:t>
            </a:r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xmlns="" id="{9B102BB9-02C2-438A-916F-B4DE32559FF0}"/>
              </a:ext>
            </a:extLst>
          </p:cNvPr>
          <p:cNvSpPr/>
          <p:nvPr/>
        </p:nvSpPr>
        <p:spPr>
          <a:xfrm>
            <a:off x="4309441" y="2571940"/>
            <a:ext cx="1320760" cy="1292341"/>
          </a:xfrm>
          <a:prstGeom prst="ellipse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i="0" u="none" strike="noStrike" kern="0" normalizeH="0" baseline="0" noProof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1.23</a:t>
            </a:r>
          </a:p>
        </p:txBody>
      </p:sp>
      <mc:AlternateContent xmlns:mc="http://schemas.openxmlformats.org/markup-compatibility/2006">
        <mc:Choice xmlns:a14="http://schemas.microsoft.com/office/drawing/2010/main" xmlns="" Requires="a14">
          <p:sp>
            <p:nvSpPr>
              <p:cNvPr id="14" name="Oval 13">
                <a:extLst>
                  <a:ext uri="{FF2B5EF4-FFF2-40B4-BE49-F238E27FC236}">
                    <a16:creationId xmlns:a16="http://schemas.microsoft.com/office/drawing/2014/main" id="{442D3FB5-6FC1-4DC3-8DF3-219CF3440ECB}"/>
                  </a:ext>
                </a:extLst>
              </p:cNvPr>
              <p:cNvSpPr/>
              <p:nvPr/>
            </p:nvSpPr>
            <p:spPr>
              <a:xfrm>
                <a:off x="9591641" y="4123832"/>
                <a:ext cx="1709669" cy="1525830"/>
              </a:xfrm>
              <a:prstGeom prst="ellipse">
                <a:avLst/>
              </a:prstGeom>
              <a:ln/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lvl="0" algn="ctr" defTabSz="914400">
                  <a:defRPr/>
                </a:pPr>
                <a:r>
                  <a:rPr kumimoji="0" lang="en-US" sz="4800" i="0" u="none" strike="noStrike" kern="0" normalizeH="0" baseline="0" noProof="0" dirty="0">
                    <a:ln w="0"/>
                    <a:solidFill>
                      <a:schemeClr val="tx1"/>
                    </a:solidFill>
                    <a:effectLst>
                      <a:outerShdw blurRad="38100" dist="19050" dir="2700000" algn="tl" rotWithShape="0">
                        <a:schemeClr val="dk1">
                          <a:alpha val="40000"/>
                        </a:schemeClr>
                      </a:outerShdw>
                    </a:effectLst>
                    <a:uLnTx/>
                    <a:uFillTx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-</a:t>
                </a:r>
                <a:r>
                  <a:rPr lang="en-US" sz="4800" dirty="0"/>
                  <a:t/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8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8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num>
                      <m:den>
                        <m:r>
                          <a:rPr lang="en-US" sz="4800" b="0" i="1" smtClean="0"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</m:oMath>
                </a14:m>
                <a:r>
                  <a:rPr kumimoji="0" lang="en-US" sz="3600" b="1" i="0" u="none" strike="noStrike" kern="0" cap="none" spc="0" normalizeH="0" baseline="0" noProof="0" dirty="0">
                    <a:ln>
                      <a:noFill/>
                    </a:ln>
                    <a:solidFill>
                      <a:srgbClr val="C00000"/>
                    </a:solidFill>
                    <a:effectLst/>
                    <a:uLnTx/>
                    <a:uFillTx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/>
                </a:r>
              </a:p>
            </p:txBody>
          </p:sp>
        </mc:Choice>
        <mc:Fallback>
          <p:sp>
            <p:nvSpPr>
              <p:cNvPr id="14" name="Oval 13">
                <a:extLst>
                  <a:ext uri="{FF2B5EF4-FFF2-40B4-BE49-F238E27FC236}">
                    <a16:creationId xmlns:a16="http://schemas.microsoft.com/office/drawing/2014/main" xmlns="" xmlns:a14="http://schemas.microsoft.com/office/drawing/2010/main" id="{442D3FB5-6FC1-4DC3-8DF3-219CF3440ECB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591641" y="4123832"/>
                <a:ext cx="1709669" cy="1525830"/>
              </a:xfrm>
              <a:prstGeom prst="ellipse">
                <a:avLst/>
              </a:prstGeom>
              <a:blipFill>
                <a:blip r:embed="rId3"/>
                <a:stretch>
                  <a:fillRect/>
                </a:stretch>
              </a:blipFill>
              <a:ln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sp>
            <p:nvSpPr>
              <p:cNvPr id="15" name="Oval 14">
                <a:extLst>
                  <a:ext uri="{FF2B5EF4-FFF2-40B4-BE49-F238E27FC236}">
                    <a16:creationId xmlns:a16="http://schemas.microsoft.com/office/drawing/2014/main" id="{3696B4BD-E258-44E5-9C24-5E16F390994C}"/>
                  </a:ext>
                </a:extLst>
              </p:cNvPr>
              <p:cNvSpPr/>
              <p:nvPr/>
            </p:nvSpPr>
            <p:spPr>
              <a:xfrm>
                <a:off x="7671147" y="3963465"/>
                <a:ext cx="1473475" cy="1484784"/>
              </a:xfrm>
              <a:prstGeom prst="ellipse">
                <a:avLst/>
              </a:prstGeom>
              <a:ln/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lvl="0" algn="ctr" defTabSz="914400">
                  <a:defRPr/>
                </a:pPr>
                <a:r>
                  <a:rPr kumimoji="0" lang="en-US" sz="4400" b="1" i="0" u="none" strike="noStrike" kern="0" cap="none" spc="0" normalizeH="0" baseline="0" noProof="0" dirty="0">
                    <a:ln>
                      <a:noFill/>
                    </a:ln>
                    <a:solidFill>
                      <a:srgbClr val="C00000"/>
                    </a:solidFill>
                    <a:effectLst/>
                    <a:uLnTx/>
                    <a:uFillTx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/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4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44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kumimoji="0" lang="en-US" sz="4400" b="1" i="0" u="none" strike="noStrike" kern="0" cap="none" spc="0" normalizeH="0" baseline="0" noProof="0" dirty="0">
                    <a:ln>
                      <a:noFill/>
                    </a:ln>
                    <a:solidFill>
                      <a:srgbClr val="C00000"/>
                    </a:solidFill>
                    <a:effectLst/>
                    <a:uLnTx/>
                    <a:uFillTx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/>
                </a:r>
              </a:p>
            </p:txBody>
          </p:sp>
        </mc:Choice>
        <mc:Fallback>
          <p:sp>
            <p:nvSpPr>
              <p:cNvPr id="15" name="Oval 14">
                <a:extLst>
                  <a:ext uri="{FF2B5EF4-FFF2-40B4-BE49-F238E27FC236}">
                    <a16:creationId xmlns:a16="http://schemas.microsoft.com/office/drawing/2014/main" xmlns="" xmlns:a14="http://schemas.microsoft.com/office/drawing/2010/main" id="{3696B4BD-E258-44E5-9C24-5E16F390994C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71147" y="3963465"/>
                <a:ext cx="1473475" cy="1484784"/>
              </a:xfrm>
              <a:prstGeom prst="ellipse">
                <a:avLst/>
              </a:prstGeom>
              <a:blipFill>
                <a:blip r:embed="rId4"/>
                <a:stretch>
                  <a:fillRect/>
                </a:stretch>
              </a:blipFill>
              <a:ln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Oval 15">
            <a:extLst>
              <a:ext uri="{FF2B5EF4-FFF2-40B4-BE49-F238E27FC236}">
                <a16:creationId xmlns:a16="http://schemas.microsoft.com/office/drawing/2014/main" xmlns="" id="{EB2797BE-595E-4F6A-AE7F-49F8DC771A91}"/>
              </a:ext>
            </a:extLst>
          </p:cNvPr>
          <p:cNvSpPr/>
          <p:nvPr/>
        </p:nvSpPr>
        <p:spPr>
          <a:xfrm>
            <a:off x="1861309" y="1340700"/>
            <a:ext cx="1199115" cy="1168711"/>
          </a:xfrm>
          <a:prstGeom prst="ellipse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0" b="1" i="0" u="none" strike="noStrike" kern="0" normalizeH="0" baseline="0" noProof="0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xmlns="" id="{F165CE48-CB68-4CB8-93EA-236283F45E53}"/>
              </a:ext>
            </a:extLst>
          </p:cNvPr>
          <p:cNvSpPr/>
          <p:nvPr/>
        </p:nvSpPr>
        <p:spPr>
          <a:xfrm>
            <a:off x="6144181" y="3818620"/>
            <a:ext cx="1271165" cy="1363304"/>
          </a:xfrm>
          <a:prstGeom prst="ellipse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0" b="1" i="0" u="none" strike="noStrike" kern="0" normalizeH="0" baseline="0" noProof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xmlns="" id="{D34804B9-626B-4CD9-BBDB-1CF1881416D1}"/>
              </a:ext>
            </a:extLst>
          </p:cNvPr>
          <p:cNvSpPr/>
          <p:nvPr/>
        </p:nvSpPr>
        <p:spPr>
          <a:xfrm>
            <a:off x="1802296" y="2748836"/>
            <a:ext cx="990600" cy="865162"/>
          </a:xfrm>
          <a:prstGeom prst="ellipse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i="0" u="none" strike="noStrike" kern="0" normalizeH="0" baseline="0" noProof="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√2</a:t>
            </a:r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xmlns="" id="{01EE96B0-064E-446F-AE7D-B5B838EC2D96}"/>
              </a:ext>
            </a:extLst>
          </p:cNvPr>
          <p:cNvSpPr/>
          <p:nvPr/>
        </p:nvSpPr>
        <p:spPr>
          <a:xfrm>
            <a:off x="3280435" y="1317778"/>
            <a:ext cx="1104071" cy="1215503"/>
          </a:xfrm>
          <a:prstGeom prst="ellipse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0" b="1" i="0" u="none" strike="noStrike" kern="0" normalizeH="0" baseline="0" noProof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xmlns="" id="{F96871F1-7853-44B4-A595-07144087D9C4}"/>
              </a:ext>
            </a:extLst>
          </p:cNvPr>
          <p:cNvSpPr/>
          <p:nvPr/>
        </p:nvSpPr>
        <p:spPr>
          <a:xfrm>
            <a:off x="58964" y="4286977"/>
            <a:ext cx="1332741" cy="1284211"/>
          </a:xfrm>
          <a:prstGeom prst="ellipse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600" i="0" u="none" strike="noStrike" kern="0" normalizeH="0" baseline="0" noProof="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xmlns="" id="{4B1F072D-3731-423E-9E6F-21D6DCA40D84}"/>
              </a:ext>
            </a:extLst>
          </p:cNvPr>
          <p:cNvSpPr/>
          <p:nvPr/>
        </p:nvSpPr>
        <p:spPr>
          <a:xfrm>
            <a:off x="8816536" y="2672448"/>
            <a:ext cx="1573167" cy="1484784"/>
          </a:xfrm>
          <a:prstGeom prst="ellipse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i="0" u="none" strike="noStrike" kern="0" normalizeH="0" baseline="0" noProof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2.35</a:t>
            </a:r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xmlns="" id="{CF837063-B092-4C2B-B9CA-C8780F4A2715}"/>
              </a:ext>
            </a:extLst>
          </p:cNvPr>
          <p:cNvSpPr/>
          <p:nvPr/>
        </p:nvSpPr>
        <p:spPr>
          <a:xfrm>
            <a:off x="3135796" y="3662421"/>
            <a:ext cx="1295400" cy="1402080"/>
          </a:xfrm>
          <a:prstGeom prst="ellipse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i="0" u="none" strike="noStrike" kern="0" normalizeH="0" baseline="0" noProof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0.56</a:t>
            </a:r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xmlns="" id="{174A32B3-51AA-42A6-8B23-2FBB9C64ED53}"/>
              </a:ext>
            </a:extLst>
          </p:cNvPr>
          <p:cNvSpPr/>
          <p:nvPr/>
        </p:nvSpPr>
        <p:spPr>
          <a:xfrm>
            <a:off x="4179545" y="5181924"/>
            <a:ext cx="1121465" cy="1124774"/>
          </a:xfrm>
          <a:prstGeom prst="ellipse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800" b="1" i="0" u="none" strike="noStrike" kern="0" normalizeH="0" baseline="0" noProof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-1</a:t>
            </a:r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xmlns="" id="{8C1A5AEB-7EE4-4E99-935F-6962106BB528}"/>
              </a:ext>
            </a:extLst>
          </p:cNvPr>
          <p:cNvSpPr/>
          <p:nvPr/>
        </p:nvSpPr>
        <p:spPr>
          <a:xfrm>
            <a:off x="4803758" y="3818620"/>
            <a:ext cx="1244062" cy="1363303"/>
          </a:xfrm>
          <a:prstGeom prst="ellipse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i="0" u="none" strike="noStrike" kern="0" normalizeH="0" baseline="0" noProof="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kumimoji="0" lang="en-US" sz="4000" i="0" u="none" strike="noStrike" kern="0" normalizeH="0" baseline="0" noProof="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√3</a:t>
            </a:r>
            <a:endParaRPr kumimoji="0" lang="en-US" sz="3200" i="0" u="none" strike="noStrike" kern="0" normalizeH="0" baseline="0" noProof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>
        <mc:Choice xmlns:a14="http://schemas.microsoft.com/office/drawing/2010/main" xmlns="" Requires="a14">
          <p:sp>
            <p:nvSpPr>
              <p:cNvPr id="25" name="Oval 24">
                <a:extLst>
                  <a:ext uri="{FF2B5EF4-FFF2-40B4-BE49-F238E27FC236}">
                    <a16:creationId xmlns:a16="http://schemas.microsoft.com/office/drawing/2014/main" id="{DE6AAA70-9FAD-41B9-9A4F-CCE843FBD6AE}"/>
                  </a:ext>
                </a:extLst>
              </p:cNvPr>
              <p:cNvSpPr/>
              <p:nvPr/>
            </p:nvSpPr>
            <p:spPr>
              <a:xfrm>
                <a:off x="126103" y="2619005"/>
                <a:ext cx="1501654" cy="1504827"/>
              </a:xfrm>
              <a:prstGeom prst="ellipse">
                <a:avLst/>
              </a:prstGeom>
              <a:ln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lvl="0" algn="ctr" defTabSz="914400">
                  <a:defRPr/>
                </a:pPr>
                <a:r>
                  <a:rPr kumimoji="0" lang="en-US" sz="4400" i="0" u="none" strike="noStrike" kern="0" normalizeH="0" baseline="0" noProof="0" dirty="0">
                    <a:ln w="0"/>
                    <a:solidFill>
                      <a:schemeClr val="tx1"/>
                    </a:solidFill>
                    <a:effectLst>
                      <a:outerShdw blurRad="38100" dist="19050" dir="2700000" algn="tl" rotWithShape="0">
                        <a:schemeClr val="dk1">
                          <a:alpha val="40000"/>
                        </a:schemeClr>
                      </a:outerShdw>
                    </a:effectLst>
                    <a:uLnTx/>
                    <a:uFillTx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-</a:t>
                </a:r>
                <a:r>
                  <a:rPr lang="en-US" sz="4400" dirty="0"/>
                  <a:t/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6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60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60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kumimoji="0" lang="en-US" sz="4400" b="1" i="0" u="none" strike="noStrike" kern="0" cap="none" spc="0" normalizeH="0" baseline="0" noProof="0" dirty="0">
                    <a:ln>
                      <a:noFill/>
                    </a:ln>
                    <a:solidFill>
                      <a:srgbClr val="C00000"/>
                    </a:solidFill>
                    <a:effectLst/>
                    <a:uLnTx/>
                    <a:uFillTx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/>
                </a:r>
              </a:p>
            </p:txBody>
          </p:sp>
        </mc:Choice>
        <mc:Fallback>
          <p:sp>
            <p:nvSpPr>
              <p:cNvPr id="25" name="Oval 24">
                <a:extLst>
                  <a:ext uri="{FF2B5EF4-FFF2-40B4-BE49-F238E27FC236}">
                    <a16:creationId xmlns:a16="http://schemas.microsoft.com/office/drawing/2014/main" xmlns="" xmlns:a14="http://schemas.microsoft.com/office/drawing/2010/main" id="{DE6AAA70-9FAD-41B9-9A4F-CCE843FBD6AE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6103" y="2619005"/>
                <a:ext cx="1501654" cy="1504827"/>
              </a:xfrm>
              <a:prstGeom prst="ellipse">
                <a:avLst/>
              </a:prstGeom>
              <a:blipFill>
                <a:blip r:embed="rId5"/>
                <a:stretch>
                  <a:fillRect b="-2016"/>
                </a:stretch>
              </a:blipFill>
              <a:ln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6" name="Oval 25">
            <a:extLst>
              <a:ext uri="{FF2B5EF4-FFF2-40B4-BE49-F238E27FC236}">
                <a16:creationId xmlns:a16="http://schemas.microsoft.com/office/drawing/2014/main" xmlns="" id="{88B3924A-E840-45A0-83C9-9C33C3B5AAD5}"/>
              </a:ext>
            </a:extLst>
          </p:cNvPr>
          <p:cNvSpPr/>
          <p:nvPr/>
        </p:nvSpPr>
        <p:spPr>
          <a:xfrm>
            <a:off x="5999242" y="5425210"/>
            <a:ext cx="1171160" cy="1223152"/>
          </a:xfrm>
          <a:prstGeom prst="ellipse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5400" kern="0" noProof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NikoshBAN" panose="02000000000000000000" pitchFamily="2" charset="0"/>
              </a:rPr>
              <a:t>4</a:t>
            </a:r>
            <a:endParaRPr kumimoji="0" lang="en-US" sz="5400" i="0" u="none" strike="noStrike" kern="0" normalizeH="0" baseline="0" noProof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xmlns="" id="{321BA289-B44E-4456-8187-C69FEBC7EA6A}"/>
              </a:ext>
            </a:extLst>
          </p:cNvPr>
          <p:cNvSpPr/>
          <p:nvPr/>
        </p:nvSpPr>
        <p:spPr>
          <a:xfrm>
            <a:off x="6106331" y="1313017"/>
            <a:ext cx="1205870" cy="1058632"/>
          </a:xfrm>
          <a:prstGeom prst="ellipse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800" b="1" kern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NikoshBAN" panose="02000000000000000000" pitchFamily="2" charset="0"/>
              </a:rPr>
              <a:t>6</a:t>
            </a:r>
            <a:endParaRPr kumimoji="0" lang="en-US" sz="4800" b="1" i="0" u="none" strike="noStrike" kern="0" normalizeH="0" baseline="0" noProof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8" name="Oval 27">
            <a:extLst>
              <a:ext uri="{FF2B5EF4-FFF2-40B4-BE49-F238E27FC236}">
                <a16:creationId xmlns:a16="http://schemas.microsoft.com/office/drawing/2014/main" xmlns="" id="{0A4A043E-0AFF-4B45-A4FE-923116D44515}"/>
              </a:ext>
            </a:extLst>
          </p:cNvPr>
          <p:cNvSpPr/>
          <p:nvPr/>
        </p:nvSpPr>
        <p:spPr>
          <a:xfrm>
            <a:off x="4595474" y="1297725"/>
            <a:ext cx="1330578" cy="1215503"/>
          </a:xfrm>
          <a:prstGeom prst="ellipse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6000" kern="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NikoshBAN" panose="02000000000000000000" pitchFamily="2" charset="0"/>
              </a:rPr>
              <a:t>5</a:t>
            </a:r>
            <a:endParaRPr kumimoji="0" lang="en-US" sz="6000" i="0" u="none" strike="noStrike" kern="0" normalizeH="0" baseline="0" noProof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xmlns="" id="{3B337F43-0AF2-4BE2-8293-BD9864E88CAC}"/>
              </a:ext>
            </a:extLst>
          </p:cNvPr>
          <p:cNvSpPr/>
          <p:nvPr/>
        </p:nvSpPr>
        <p:spPr>
          <a:xfrm>
            <a:off x="2792895" y="5181923"/>
            <a:ext cx="1153921" cy="1168711"/>
          </a:xfrm>
          <a:prstGeom prst="ellipse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bn-IN" sz="4400" b="1" kern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NikoshBAN" panose="02000000000000000000" pitchFamily="2" charset="0"/>
              </a:rPr>
              <a:t>-</a:t>
            </a:r>
            <a:r>
              <a:rPr lang="en-US" sz="4400" b="1" kern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NikoshBAN" panose="02000000000000000000" pitchFamily="2" charset="0"/>
              </a:rPr>
              <a:t>9</a:t>
            </a:r>
            <a:endParaRPr kumimoji="0" lang="en-US" sz="4400" b="1" i="0" u="none" strike="noStrike" kern="0" normalizeH="0" baseline="0" noProof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" name="Oval 29">
            <a:extLst>
              <a:ext uri="{FF2B5EF4-FFF2-40B4-BE49-F238E27FC236}">
                <a16:creationId xmlns:a16="http://schemas.microsoft.com/office/drawing/2014/main" xmlns="" id="{1A4AE209-B30D-44DD-AB4B-71437E9D4EFA}"/>
              </a:ext>
            </a:extLst>
          </p:cNvPr>
          <p:cNvSpPr/>
          <p:nvPr/>
        </p:nvSpPr>
        <p:spPr>
          <a:xfrm>
            <a:off x="7223958" y="2623514"/>
            <a:ext cx="1271165" cy="1179765"/>
          </a:xfrm>
          <a:prstGeom prst="ellipse">
            <a:avLst/>
          </a:prstGeom>
          <a:ln/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bn-IN" sz="5400" i="0" u="none" strike="noStrike" kern="0" normalizeH="0" baseline="0" noProof="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cs typeface="NikoshBAN" panose="02000000000000000000" pitchFamily="2" charset="0"/>
              </a:rPr>
              <a:t>-</a:t>
            </a:r>
            <a:r>
              <a:rPr kumimoji="0" lang="en-US" sz="5400" i="0" u="none" strike="noStrike" kern="0" normalizeH="0" baseline="0" noProof="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31" name="Oval 30">
            <a:extLst>
              <a:ext uri="{FF2B5EF4-FFF2-40B4-BE49-F238E27FC236}">
                <a16:creationId xmlns:a16="http://schemas.microsoft.com/office/drawing/2014/main" xmlns="" id="{FFD7ADA4-AD3B-432C-ABDA-E657ED39193E}"/>
              </a:ext>
            </a:extLst>
          </p:cNvPr>
          <p:cNvSpPr/>
          <p:nvPr/>
        </p:nvSpPr>
        <p:spPr>
          <a:xfrm>
            <a:off x="1288704" y="4992628"/>
            <a:ext cx="1171160" cy="1314069"/>
          </a:xfrm>
          <a:prstGeom prst="ellipse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bn-IN" sz="5400" kern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NikoshBAN" panose="02000000000000000000" pitchFamily="2" charset="0"/>
              </a:rPr>
              <a:t>-</a:t>
            </a:r>
            <a:r>
              <a:rPr lang="en-US" sz="5400" kern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NikoshBAN" panose="02000000000000000000" pitchFamily="2" charset="0"/>
              </a:rPr>
              <a:t>7</a:t>
            </a:r>
            <a:endParaRPr kumimoji="0" lang="en-US" sz="5400" i="0" u="none" strike="noStrike" kern="0" normalizeH="0" baseline="0" noProof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2" name="Oval 31">
            <a:extLst>
              <a:ext uri="{FF2B5EF4-FFF2-40B4-BE49-F238E27FC236}">
                <a16:creationId xmlns:a16="http://schemas.microsoft.com/office/drawing/2014/main" xmlns="" id="{22DEBC18-1D1C-4727-9037-0843C54D2F3A}"/>
              </a:ext>
            </a:extLst>
          </p:cNvPr>
          <p:cNvSpPr/>
          <p:nvPr/>
        </p:nvSpPr>
        <p:spPr>
          <a:xfrm>
            <a:off x="10066682" y="1485458"/>
            <a:ext cx="1326538" cy="1450124"/>
          </a:xfrm>
          <a:prstGeom prst="ellipse">
            <a:avLst/>
          </a:prstGeom>
          <a:ln/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6000" b="1" kern="0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NikoshBAN" panose="02000000000000000000" pitchFamily="2" charset="0"/>
              </a:rPr>
              <a:t>9</a:t>
            </a:r>
            <a:endParaRPr kumimoji="0" lang="en-US" sz="6000" b="1" i="0" u="none" strike="noStrike" kern="0" spc="50" normalizeH="0" baseline="0" noProof="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3" name="Oval 32">
            <a:extLst>
              <a:ext uri="{FF2B5EF4-FFF2-40B4-BE49-F238E27FC236}">
                <a16:creationId xmlns:a16="http://schemas.microsoft.com/office/drawing/2014/main" xmlns="" id="{990833D0-724D-4B89-A707-43EFAF9DDECF}"/>
              </a:ext>
            </a:extLst>
          </p:cNvPr>
          <p:cNvSpPr/>
          <p:nvPr/>
        </p:nvSpPr>
        <p:spPr>
          <a:xfrm>
            <a:off x="8824149" y="1409751"/>
            <a:ext cx="1002053" cy="1099659"/>
          </a:xfrm>
          <a:prstGeom prst="ellipse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6000" kern="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NikoshBAN" panose="02000000000000000000" pitchFamily="2" charset="0"/>
              </a:rPr>
              <a:t>8</a:t>
            </a:r>
            <a:endParaRPr kumimoji="0" lang="en-US" sz="6000" i="0" u="none" strike="noStrike" kern="0" normalizeH="0" baseline="0" noProof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4" name="Oval 33">
            <a:extLst>
              <a:ext uri="{FF2B5EF4-FFF2-40B4-BE49-F238E27FC236}">
                <a16:creationId xmlns:a16="http://schemas.microsoft.com/office/drawing/2014/main" xmlns="" id="{5030B017-FCA2-409D-A932-A8A3150A1C35}"/>
              </a:ext>
            </a:extLst>
          </p:cNvPr>
          <p:cNvSpPr/>
          <p:nvPr/>
        </p:nvSpPr>
        <p:spPr>
          <a:xfrm>
            <a:off x="7467600" y="1230320"/>
            <a:ext cx="1212933" cy="1167957"/>
          </a:xfrm>
          <a:prstGeom prst="ellipse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800" kern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NikoshBAN" panose="02000000000000000000" pitchFamily="2" charset="0"/>
              </a:rPr>
              <a:t>7</a:t>
            </a:r>
            <a:endParaRPr kumimoji="0" lang="en-US" sz="4800" i="0" u="none" strike="noStrike" kern="0" normalizeH="0" baseline="0" noProof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8187540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500"/>
                            </p:stCondLst>
                            <p:childTnLst>
                              <p:par>
                                <p:cTn id="43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1000"/>
                            </p:stCondLst>
                            <p:childTnLst>
                              <p:par>
                                <p:cTn id="48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1500"/>
                            </p:stCondLst>
                            <p:childTnLst>
                              <p:par>
                                <p:cTn id="53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2000"/>
                            </p:stCondLst>
                            <p:childTnLst>
                              <p:par>
                                <p:cTn id="58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2500"/>
                            </p:stCondLst>
                            <p:childTnLst>
                              <p:par>
                                <p:cTn id="63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3000"/>
                            </p:stCondLst>
                            <p:childTnLst>
                              <p:par>
                                <p:cTn id="68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3500"/>
                            </p:stCondLst>
                            <p:childTnLst>
                              <p:par>
                                <p:cTn id="73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4000"/>
                            </p:stCondLst>
                            <p:childTnLst>
                              <p:par>
                                <p:cTn id="78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4500"/>
                            </p:stCondLst>
                            <p:childTnLst>
                              <p:par>
                                <p:cTn id="83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5000"/>
                            </p:stCondLst>
                            <p:childTnLst>
                              <p:par>
                                <p:cTn id="88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5500"/>
                            </p:stCondLst>
                            <p:childTnLst>
                              <p:par>
                                <p:cTn id="93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5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1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2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7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8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3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4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9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0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5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6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1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2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7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8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3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4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>
                      <p:stCondLst>
                        <p:cond delay="indefinite"/>
                      </p:stCondLst>
                      <p:childTnLst>
                        <p:par>
                          <p:cTn id="146" fill="hold">
                            <p:stCondLst>
                              <p:cond delay="0"/>
                            </p:stCondLst>
                            <p:childTnLst>
                              <p:par>
                                <p:cTn id="1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9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0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6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1" grpId="0" animBg="1"/>
      <p:bldP spid="32" grpId="0" animBg="1"/>
      <p:bldP spid="33" grpId="0" animBg="1"/>
      <p:bldP spid="3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2DAD74B4-B346-451F-8FA4-2E238A8807A5}"/>
              </a:ext>
            </a:extLst>
          </p:cNvPr>
          <p:cNvSpPr txBox="1"/>
          <p:nvPr/>
        </p:nvSpPr>
        <p:spPr>
          <a:xfrm>
            <a:off x="238539" y="320456"/>
            <a:ext cx="11714921" cy="6217087"/>
          </a:xfrm>
          <a:prstGeom prst="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bn-IN" sz="19900" dirty="0">
                <a:latin typeface="NikoshBAN" panose="02000000000000000000" pitchFamily="2" charset="0"/>
                <a:cs typeface="NikoshBAN" panose="02000000000000000000" pitchFamily="2" charset="0"/>
              </a:rPr>
              <a:t>বাস্তব সংখ্যার শ্রেণি বিন্যাস</a:t>
            </a:r>
            <a:endParaRPr lang="en-US" sz="199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1395363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TextBox 27">
            <a:extLst>
              <a:ext uri="{FF2B5EF4-FFF2-40B4-BE49-F238E27FC236}">
                <a16:creationId xmlns:a16="http://schemas.microsoft.com/office/drawing/2014/main" xmlns="" id="{5F7E466D-FD3E-4F99-AE57-88D53ECCDD27}"/>
              </a:ext>
            </a:extLst>
          </p:cNvPr>
          <p:cNvSpPr txBox="1"/>
          <p:nvPr/>
        </p:nvSpPr>
        <p:spPr>
          <a:xfrm>
            <a:off x="449705" y="356802"/>
            <a:ext cx="10103370" cy="121716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IN" sz="7200" dirty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শিখনফল</a:t>
            </a:r>
            <a:endParaRPr lang="en-US" sz="7200" dirty="0">
              <a:solidFill>
                <a:srgbClr val="FF00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xmlns="" id="{BF8959A3-10E3-4058-AD90-8EAB3EFDFCF1}"/>
              </a:ext>
            </a:extLst>
          </p:cNvPr>
          <p:cNvSpPr txBox="1"/>
          <p:nvPr/>
        </p:nvSpPr>
        <p:spPr>
          <a:xfrm>
            <a:off x="228600" y="2001078"/>
            <a:ext cx="11734800" cy="360098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bn-IN" sz="4400" dirty="0">
                <a:latin typeface="NikoshBAN" panose="02000000000000000000" pitchFamily="2" charset="0"/>
                <a:cs typeface="NikoshBAN" panose="02000000000000000000" pitchFamily="2" charset="0"/>
              </a:rPr>
              <a:t>পাঠ শেষে শিক্ষার্থীরা-------- </a:t>
            </a:r>
          </a:p>
          <a:p>
            <a:r>
              <a:rPr lang="bn-IN" sz="4400" dirty="0">
                <a:latin typeface="NikoshBAN" panose="02000000000000000000" pitchFamily="2" charset="0"/>
                <a:cs typeface="NikoshBAN" panose="02000000000000000000" pitchFamily="2" charset="0"/>
              </a:rPr>
              <a:t>১। বাস্তব সংখ্যা কি তা বলতে পারবে । </a:t>
            </a:r>
            <a:endParaRPr lang="en-US" sz="4400" dirty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r>
              <a:rPr lang="bn-IN" sz="4400" dirty="0">
                <a:latin typeface="NikoshBAN" panose="02000000000000000000" pitchFamily="2" charset="0"/>
                <a:cs typeface="NikoshBAN" panose="02000000000000000000" pitchFamily="2" charset="0"/>
              </a:rPr>
              <a:t>২। বিভিন্ন প্রকার সংখ্যার পরিচিতি লাভ করতে পারবে । </a:t>
            </a:r>
          </a:p>
          <a:p>
            <a:r>
              <a:rPr lang="bn-IN" sz="4400" dirty="0">
                <a:latin typeface="NikoshBAN" panose="02000000000000000000" pitchFamily="2" charset="0"/>
                <a:cs typeface="NikoshBAN" panose="02000000000000000000" pitchFamily="2" charset="0"/>
              </a:rPr>
              <a:t>৩  । বাস্তব সংখ্যার শ্রেণি বিন্যাস করতে পারবে</a:t>
            </a:r>
            <a:r>
              <a:rPr lang="bn-IN" sz="4800" dirty="0">
                <a:latin typeface="NikoshBAN" panose="02000000000000000000" pitchFamily="2" charset="0"/>
                <a:cs typeface="NikoshBAN" panose="02000000000000000000" pitchFamily="2" charset="0"/>
              </a:rPr>
              <a:t> । </a:t>
            </a:r>
          </a:p>
          <a:p>
            <a:r>
              <a:rPr lang="bn-IN" sz="4800" dirty="0">
                <a:latin typeface="NikoshBAN" panose="02000000000000000000" pitchFamily="2" charset="0"/>
                <a:cs typeface="NikoshBAN" panose="02000000000000000000" pitchFamily="2" charset="0"/>
              </a:rPr>
              <a:t>৪ ।</a:t>
            </a:r>
            <a:r>
              <a:rPr lang="as-IN" sz="4800" dirty="0">
                <a:latin typeface="NikoshBAN" panose="02000000000000000000" pitchFamily="2" charset="0"/>
                <a:cs typeface="NikoshBAN" panose="02000000000000000000" pitchFamily="2" charset="0"/>
              </a:rPr>
              <a:t> বাস্তব সংখ্যার শ্রেণি বিন্যা</a:t>
            </a:r>
            <a:r>
              <a:rPr lang="bn-IN" sz="4800" dirty="0">
                <a:latin typeface="NikoshBAN" panose="02000000000000000000" pitchFamily="2" charset="0"/>
                <a:cs typeface="NikoshBAN" panose="02000000000000000000" pitchFamily="2" charset="0"/>
              </a:rPr>
              <a:t>সের ব্যাখ্যা</a:t>
            </a:r>
            <a:r>
              <a:rPr lang="as-IN" sz="4800" dirty="0">
                <a:latin typeface="NikoshBAN" panose="02000000000000000000" pitchFamily="2" charset="0"/>
                <a:cs typeface="NikoshBAN" panose="02000000000000000000" pitchFamily="2" charset="0"/>
              </a:rPr>
              <a:t> করতে পারবে </a:t>
            </a:r>
            <a:r>
              <a:rPr lang="bn-IN" sz="4800" dirty="0">
                <a:latin typeface="NikoshBAN" panose="02000000000000000000" pitchFamily="2" charset="0"/>
                <a:cs typeface="NikoshBAN" panose="02000000000000000000" pitchFamily="2" charset="0"/>
              </a:rPr>
              <a:t>। </a:t>
            </a:r>
            <a:endParaRPr lang="en-US" sz="44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9748929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 animBg="1"/>
      <p:bldP spid="30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lowchart: Alternate Process 2">
            <a:extLst>
              <a:ext uri="{FF2B5EF4-FFF2-40B4-BE49-F238E27FC236}">
                <a16:creationId xmlns:a16="http://schemas.microsoft.com/office/drawing/2014/main" xmlns="" id="{C040EDE7-27E6-44DA-B42E-53E563B529FD}"/>
              </a:ext>
            </a:extLst>
          </p:cNvPr>
          <p:cNvSpPr/>
          <p:nvPr/>
        </p:nvSpPr>
        <p:spPr>
          <a:xfrm>
            <a:off x="3657599" y="811006"/>
            <a:ext cx="3140751" cy="744148"/>
          </a:xfrm>
          <a:prstGeom prst="flowChartAlternateProcess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4000" dirty="0">
                <a:latin typeface="NikoshBAN" panose="02000000000000000000" pitchFamily="2" charset="0"/>
                <a:cs typeface="NikoshBAN" panose="02000000000000000000" pitchFamily="2" charset="0"/>
              </a:rPr>
              <a:t>বাস্তব সংখ্যা</a:t>
            </a:r>
            <a:endParaRPr lang="en-US" sz="40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4" name="Flowchart: Alternate Process 3">
            <a:extLst>
              <a:ext uri="{FF2B5EF4-FFF2-40B4-BE49-F238E27FC236}">
                <a16:creationId xmlns:a16="http://schemas.microsoft.com/office/drawing/2014/main" xmlns="" id="{A7781C30-EAD8-4F7B-91F3-BCE7D43E2B5C}"/>
              </a:ext>
            </a:extLst>
          </p:cNvPr>
          <p:cNvSpPr/>
          <p:nvPr/>
        </p:nvSpPr>
        <p:spPr>
          <a:xfrm>
            <a:off x="2057401" y="2095482"/>
            <a:ext cx="1889642" cy="582102"/>
          </a:xfrm>
          <a:prstGeom prst="flowChartAlternateProcess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4800" dirty="0">
                <a:latin typeface="NikoshBAN" panose="02000000000000000000" pitchFamily="2" charset="0"/>
                <a:cs typeface="NikoshBAN" panose="02000000000000000000" pitchFamily="2" charset="0"/>
              </a:rPr>
              <a:t>মূলদ</a:t>
            </a:r>
            <a:endParaRPr lang="en-US" sz="48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5" name="Flowchart: Alternate Process 4">
            <a:extLst>
              <a:ext uri="{FF2B5EF4-FFF2-40B4-BE49-F238E27FC236}">
                <a16:creationId xmlns:a16="http://schemas.microsoft.com/office/drawing/2014/main" xmlns="" id="{ADEDD6F0-BDC0-491B-8A6B-F009EEC6499A}"/>
              </a:ext>
            </a:extLst>
          </p:cNvPr>
          <p:cNvSpPr/>
          <p:nvPr/>
        </p:nvSpPr>
        <p:spPr>
          <a:xfrm>
            <a:off x="6705600" y="2209800"/>
            <a:ext cx="1676400" cy="533400"/>
          </a:xfrm>
          <a:prstGeom prst="flowChartAlternateProcess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bn-IN" sz="4800" dirty="0">
                <a:latin typeface="NikoshBAN" panose="02000000000000000000" pitchFamily="2" charset="0"/>
                <a:cs typeface="NikoshBAN" panose="02000000000000000000" pitchFamily="2" charset="0"/>
              </a:rPr>
              <a:t>অমূলদ</a:t>
            </a:r>
            <a:endParaRPr lang="en-US" sz="48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6" name="Flowchart: Alternate Process 5">
            <a:extLst>
              <a:ext uri="{FF2B5EF4-FFF2-40B4-BE49-F238E27FC236}">
                <a16:creationId xmlns:a16="http://schemas.microsoft.com/office/drawing/2014/main" xmlns="" id="{CAF424AA-8F87-44D5-8344-A88614A4A633}"/>
              </a:ext>
            </a:extLst>
          </p:cNvPr>
          <p:cNvSpPr/>
          <p:nvPr/>
        </p:nvSpPr>
        <p:spPr>
          <a:xfrm>
            <a:off x="1201882" y="3151909"/>
            <a:ext cx="855518" cy="533400"/>
          </a:xfrm>
          <a:prstGeom prst="flowChartAlternateProcess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bn-IN" sz="4000" dirty="0">
                <a:latin typeface="NikoshBAN" panose="02000000000000000000" pitchFamily="2" charset="0"/>
                <a:cs typeface="NikoshBAN" panose="02000000000000000000" pitchFamily="2" charset="0"/>
              </a:rPr>
              <a:t>পূর্ণ</a:t>
            </a:r>
            <a:endParaRPr lang="en-US" sz="40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7" name="Flowchart: Alternate Process 6">
            <a:extLst>
              <a:ext uri="{FF2B5EF4-FFF2-40B4-BE49-F238E27FC236}">
                <a16:creationId xmlns:a16="http://schemas.microsoft.com/office/drawing/2014/main" xmlns="" id="{4A1342C8-BE3C-45A6-BD19-278C7FD8C498}"/>
              </a:ext>
            </a:extLst>
          </p:cNvPr>
          <p:cNvSpPr/>
          <p:nvPr/>
        </p:nvSpPr>
        <p:spPr>
          <a:xfrm>
            <a:off x="5746173" y="3200400"/>
            <a:ext cx="1340427" cy="533400"/>
          </a:xfrm>
          <a:prstGeom prst="flowChartAlternateProcess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bn-IN" sz="4000" dirty="0">
                <a:latin typeface="NikoshBAN" panose="02000000000000000000" pitchFamily="2" charset="0"/>
                <a:cs typeface="NikoshBAN" panose="02000000000000000000" pitchFamily="2" charset="0"/>
              </a:rPr>
              <a:t>ভগ্নাংশ</a:t>
            </a:r>
            <a:endParaRPr lang="en-US" sz="40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8" name="Flowchart: Alternate Process 7">
            <a:extLst>
              <a:ext uri="{FF2B5EF4-FFF2-40B4-BE49-F238E27FC236}">
                <a16:creationId xmlns:a16="http://schemas.microsoft.com/office/drawing/2014/main" xmlns="" id="{051FA303-3821-4E6E-AEA7-19318A5F93DC}"/>
              </a:ext>
            </a:extLst>
          </p:cNvPr>
          <p:cNvSpPr/>
          <p:nvPr/>
        </p:nvSpPr>
        <p:spPr>
          <a:xfrm>
            <a:off x="318655" y="4191000"/>
            <a:ext cx="1310986" cy="533400"/>
          </a:xfrm>
          <a:prstGeom prst="flowChartAlternateProcess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bn-IN" sz="3600" dirty="0">
                <a:latin typeface="NikoshBAN" panose="02000000000000000000" pitchFamily="2" charset="0"/>
                <a:cs typeface="NikoshBAN" panose="02000000000000000000" pitchFamily="2" charset="0"/>
              </a:rPr>
              <a:t>ধনাত্বক</a:t>
            </a:r>
            <a:endParaRPr lang="en-US" sz="36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9" name="Flowchart: Alternate Process 8">
            <a:extLst>
              <a:ext uri="{FF2B5EF4-FFF2-40B4-BE49-F238E27FC236}">
                <a16:creationId xmlns:a16="http://schemas.microsoft.com/office/drawing/2014/main" xmlns="" id="{1B9495B9-6791-441B-84AE-96F51DAC35AD}"/>
              </a:ext>
            </a:extLst>
          </p:cNvPr>
          <p:cNvSpPr/>
          <p:nvPr/>
        </p:nvSpPr>
        <p:spPr>
          <a:xfrm>
            <a:off x="1828800" y="4191000"/>
            <a:ext cx="519546" cy="533400"/>
          </a:xfrm>
          <a:prstGeom prst="flowChartAlternateProcess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0</a:t>
            </a:r>
          </a:p>
        </p:txBody>
      </p:sp>
      <p:sp>
        <p:nvSpPr>
          <p:cNvPr id="10" name="Flowchart: Alternate Process 9">
            <a:extLst>
              <a:ext uri="{FF2B5EF4-FFF2-40B4-BE49-F238E27FC236}">
                <a16:creationId xmlns:a16="http://schemas.microsoft.com/office/drawing/2014/main" xmlns="" id="{EF268803-C997-47BE-B743-634565D0AFC7}"/>
              </a:ext>
            </a:extLst>
          </p:cNvPr>
          <p:cNvSpPr/>
          <p:nvPr/>
        </p:nvSpPr>
        <p:spPr>
          <a:xfrm>
            <a:off x="2514600" y="4191000"/>
            <a:ext cx="1544782" cy="533400"/>
          </a:xfrm>
          <a:prstGeom prst="flowChartAlternateProcess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4000" dirty="0">
                <a:latin typeface="NikoshBAN" panose="02000000000000000000" pitchFamily="2" charset="0"/>
                <a:cs typeface="NikoshBAN" panose="02000000000000000000" pitchFamily="2" charset="0"/>
              </a:rPr>
              <a:t>ঋনাত্বক</a:t>
            </a:r>
            <a:endParaRPr lang="en-US" sz="40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11" name="Flowchart: Alternate Process 10">
            <a:extLst>
              <a:ext uri="{FF2B5EF4-FFF2-40B4-BE49-F238E27FC236}">
                <a16:creationId xmlns:a16="http://schemas.microsoft.com/office/drawing/2014/main" xmlns="" id="{60675DA2-2B40-4A2D-9C51-71054D852AC6}"/>
              </a:ext>
            </a:extLst>
          </p:cNvPr>
          <p:cNvSpPr/>
          <p:nvPr/>
        </p:nvSpPr>
        <p:spPr>
          <a:xfrm>
            <a:off x="4267200" y="4191000"/>
            <a:ext cx="1544782" cy="533400"/>
          </a:xfrm>
          <a:prstGeom prst="flowChartAlternateProcess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bn-IN" sz="4000" dirty="0">
                <a:latin typeface="NikoshBAN" panose="02000000000000000000" pitchFamily="2" charset="0"/>
                <a:cs typeface="NikoshBAN" panose="02000000000000000000" pitchFamily="2" charset="0"/>
              </a:rPr>
              <a:t>সাধারণ</a:t>
            </a:r>
            <a:endParaRPr lang="en-US" sz="40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12" name="Flowchart: Alternate Process 11">
            <a:extLst>
              <a:ext uri="{FF2B5EF4-FFF2-40B4-BE49-F238E27FC236}">
                <a16:creationId xmlns:a16="http://schemas.microsoft.com/office/drawing/2014/main" xmlns="" id="{4135CAD6-6011-48A6-A0D6-D3A089B6FD6B}"/>
              </a:ext>
            </a:extLst>
          </p:cNvPr>
          <p:cNvSpPr/>
          <p:nvPr/>
        </p:nvSpPr>
        <p:spPr>
          <a:xfrm>
            <a:off x="7315200" y="4191000"/>
            <a:ext cx="1544782" cy="533400"/>
          </a:xfrm>
          <a:prstGeom prst="flowChartAlternateProcess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4400" dirty="0">
                <a:latin typeface="NikoshBAN" panose="02000000000000000000" pitchFamily="2" charset="0"/>
                <a:cs typeface="NikoshBAN" panose="02000000000000000000" pitchFamily="2" charset="0"/>
              </a:rPr>
              <a:t>দশমিক</a:t>
            </a:r>
            <a:endParaRPr lang="en-US" sz="44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13" name="Flowchart: Alternate Process 12">
            <a:extLst>
              <a:ext uri="{FF2B5EF4-FFF2-40B4-BE49-F238E27FC236}">
                <a16:creationId xmlns:a16="http://schemas.microsoft.com/office/drawing/2014/main" xmlns="" id="{F2B11FD3-40BA-4612-AC36-9459BA09B54C}"/>
              </a:ext>
            </a:extLst>
          </p:cNvPr>
          <p:cNvSpPr/>
          <p:nvPr/>
        </p:nvSpPr>
        <p:spPr>
          <a:xfrm>
            <a:off x="76201" y="5181600"/>
            <a:ext cx="987136" cy="533400"/>
          </a:xfrm>
          <a:prstGeom prst="flowChartAlternateProcess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2400" dirty="0">
                <a:latin typeface="NikoshBAN" panose="02000000000000000000" pitchFamily="2" charset="0"/>
                <a:cs typeface="NikoshBAN" panose="02000000000000000000" pitchFamily="2" charset="0"/>
              </a:rPr>
              <a:t>মৌলিক</a:t>
            </a:r>
            <a:endParaRPr lang="en-US" sz="24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14" name="Flowchart: Alternate Process 13">
            <a:extLst>
              <a:ext uri="{FF2B5EF4-FFF2-40B4-BE49-F238E27FC236}">
                <a16:creationId xmlns:a16="http://schemas.microsoft.com/office/drawing/2014/main" xmlns="" id="{D18105CC-E83C-4AB2-A611-318154D07A85}"/>
              </a:ext>
            </a:extLst>
          </p:cNvPr>
          <p:cNvSpPr/>
          <p:nvPr/>
        </p:nvSpPr>
        <p:spPr>
          <a:xfrm>
            <a:off x="1174174" y="5185064"/>
            <a:ext cx="455468" cy="533400"/>
          </a:xfrm>
          <a:prstGeom prst="flowChartAlternateProcess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1</a:t>
            </a:r>
          </a:p>
        </p:txBody>
      </p:sp>
      <p:sp>
        <p:nvSpPr>
          <p:cNvPr id="15" name="Flowchart: Alternate Process 14">
            <a:extLst>
              <a:ext uri="{FF2B5EF4-FFF2-40B4-BE49-F238E27FC236}">
                <a16:creationId xmlns:a16="http://schemas.microsoft.com/office/drawing/2014/main" xmlns="" id="{D9834D57-E218-4F7B-A954-AA2658E37F7A}"/>
              </a:ext>
            </a:extLst>
          </p:cNvPr>
          <p:cNvSpPr/>
          <p:nvPr/>
        </p:nvSpPr>
        <p:spPr>
          <a:xfrm>
            <a:off x="1835728" y="5181600"/>
            <a:ext cx="1326572" cy="533400"/>
          </a:xfrm>
          <a:prstGeom prst="flowChartAlternateProcess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3600" dirty="0">
                <a:latin typeface="NikoshBAN" panose="02000000000000000000" pitchFamily="2" charset="0"/>
                <a:cs typeface="NikoshBAN" panose="02000000000000000000" pitchFamily="2" charset="0"/>
              </a:rPr>
              <a:t>যৌগিক</a:t>
            </a:r>
            <a:endParaRPr lang="en-US" sz="36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16" name="Flowchart: Alternate Process 15">
            <a:extLst>
              <a:ext uri="{FF2B5EF4-FFF2-40B4-BE49-F238E27FC236}">
                <a16:creationId xmlns:a16="http://schemas.microsoft.com/office/drawing/2014/main" xmlns="" id="{FCF25879-30EF-4CBA-A355-3313BC08F114}"/>
              </a:ext>
            </a:extLst>
          </p:cNvPr>
          <p:cNvSpPr/>
          <p:nvPr/>
        </p:nvSpPr>
        <p:spPr>
          <a:xfrm>
            <a:off x="3505200" y="5181600"/>
            <a:ext cx="1039091" cy="533400"/>
          </a:xfrm>
          <a:prstGeom prst="flowChartAlternateProcess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bn-IN" sz="3600" dirty="0">
                <a:latin typeface="NikoshBAN" panose="02000000000000000000" pitchFamily="2" charset="0"/>
                <a:cs typeface="NikoshBAN" panose="02000000000000000000" pitchFamily="2" charset="0"/>
              </a:rPr>
              <a:t>প্রকৃত</a:t>
            </a:r>
            <a:r>
              <a:rPr lang="en-US" sz="3600" dirty="0">
                <a:latin typeface="SutonnyMJ" pitchFamily="2" charset="0"/>
                <a:cs typeface="SutonnyMJ" pitchFamily="2" charset="0"/>
              </a:rPr>
              <a:t> </a:t>
            </a:r>
          </a:p>
        </p:txBody>
      </p:sp>
      <p:sp>
        <p:nvSpPr>
          <p:cNvPr id="17" name="Flowchart: Alternate Process 16">
            <a:extLst>
              <a:ext uri="{FF2B5EF4-FFF2-40B4-BE49-F238E27FC236}">
                <a16:creationId xmlns:a16="http://schemas.microsoft.com/office/drawing/2014/main" xmlns="" id="{7BC28F06-D783-4806-8031-7F80F9103693}"/>
              </a:ext>
            </a:extLst>
          </p:cNvPr>
          <p:cNvSpPr/>
          <p:nvPr/>
        </p:nvSpPr>
        <p:spPr>
          <a:xfrm>
            <a:off x="4648200" y="5181600"/>
            <a:ext cx="1295400" cy="533400"/>
          </a:xfrm>
          <a:prstGeom prst="flowChartAlternateProcess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3600" dirty="0">
                <a:latin typeface="NikoshBAN" panose="02000000000000000000" pitchFamily="2" charset="0"/>
                <a:cs typeface="NikoshBAN" panose="02000000000000000000" pitchFamily="2" charset="0"/>
              </a:rPr>
              <a:t>অপ্রকৃত</a:t>
            </a:r>
            <a:endParaRPr lang="en-US" sz="36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18" name="Flowchart: Alternate Process 17">
            <a:extLst>
              <a:ext uri="{FF2B5EF4-FFF2-40B4-BE49-F238E27FC236}">
                <a16:creationId xmlns:a16="http://schemas.microsoft.com/office/drawing/2014/main" xmlns="" id="{11D901F3-75B0-4613-B11C-CF725E0920AC}"/>
              </a:ext>
            </a:extLst>
          </p:cNvPr>
          <p:cNvSpPr/>
          <p:nvPr/>
        </p:nvSpPr>
        <p:spPr>
          <a:xfrm>
            <a:off x="6096000" y="5181600"/>
            <a:ext cx="838201" cy="533400"/>
          </a:xfrm>
          <a:prstGeom prst="flowChartAlternateProcess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3200" dirty="0">
                <a:latin typeface="NikoshBAN" panose="02000000000000000000" pitchFamily="2" charset="0"/>
                <a:cs typeface="NikoshBAN" panose="02000000000000000000" pitchFamily="2" charset="0"/>
              </a:rPr>
              <a:t>মিশ্র</a:t>
            </a:r>
            <a:endParaRPr lang="en-US" sz="32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19" name="Flowchart: Alternate Process 18">
            <a:extLst>
              <a:ext uri="{FF2B5EF4-FFF2-40B4-BE49-F238E27FC236}">
                <a16:creationId xmlns:a16="http://schemas.microsoft.com/office/drawing/2014/main" xmlns="" id="{9C7D0ECF-C35B-45E6-88DB-9773C369AA06}"/>
              </a:ext>
            </a:extLst>
          </p:cNvPr>
          <p:cNvSpPr/>
          <p:nvPr/>
        </p:nvSpPr>
        <p:spPr>
          <a:xfrm>
            <a:off x="7360226" y="2996045"/>
            <a:ext cx="1783774" cy="737755"/>
          </a:xfrm>
          <a:prstGeom prst="flowChartAlternateProcess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2400" dirty="0">
                <a:latin typeface="NikoshBAN" panose="02000000000000000000" pitchFamily="2" charset="0"/>
                <a:cs typeface="NikoshBAN" panose="02000000000000000000" pitchFamily="2" charset="0"/>
              </a:rPr>
              <a:t>অসীম অনাবৃত দশমিক</a:t>
            </a:r>
            <a:endParaRPr lang="en-US" sz="24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20" name="Flowchart: Alternate Process 19">
            <a:extLst>
              <a:ext uri="{FF2B5EF4-FFF2-40B4-BE49-F238E27FC236}">
                <a16:creationId xmlns:a16="http://schemas.microsoft.com/office/drawing/2014/main" xmlns="" id="{0B08C150-16BE-4D93-9832-BC1CAF707F49}"/>
              </a:ext>
            </a:extLst>
          </p:cNvPr>
          <p:cNvSpPr/>
          <p:nvPr/>
        </p:nvSpPr>
        <p:spPr>
          <a:xfrm>
            <a:off x="7086598" y="5288972"/>
            <a:ext cx="990601" cy="654628"/>
          </a:xfrm>
          <a:prstGeom prst="flowChartAlternateProcess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bn-IN" sz="3200" dirty="0">
                <a:latin typeface="NikoshBAN" panose="02000000000000000000" pitchFamily="2" charset="0"/>
                <a:cs typeface="NikoshBAN" panose="02000000000000000000" pitchFamily="2" charset="0"/>
              </a:rPr>
              <a:t>সসীম </a:t>
            </a:r>
            <a:endParaRPr lang="en-US" sz="32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21" name="Flowchart: Alternate Process 20">
            <a:extLst>
              <a:ext uri="{FF2B5EF4-FFF2-40B4-BE49-F238E27FC236}">
                <a16:creationId xmlns:a16="http://schemas.microsoft.com/office/drawing/2014/main" xmlns="" id="{6725C4CF-F6DA-4016-956F-7940FA1FB105}"/>
              </a:ext>
            </a:extLst>
          </p:cNvPr>
          <p:cNvSpPr/>
          <p:nvPr/>
        </p:nvSpPr>
        <p:spPr>
          <a:xfrm>
            <a:off x="8160324" y="5247407"/>
            <a:ext cx="917863" cy="775855"/>
          </a:xfrm>
          <a:prstGeom prst="flowChartAlternateProcess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bn-IN" sz="2800" dirty="0">
                <a:latin typeface="NikoshBAN" panose="02000000000000000000" pitchFamily="2" charset="0"/>
                <a:cs typeface="NikoshBAN" panose="02000000000000000000" pitchFamily="2" charset="0"/>
              </a:rPr>
              <a:t>অসীম আবৃত </a:t>
            </a:r>
            <a:endParaRPr lang="en-US" sz="28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xmlns="" id="{A62C51A7-0AAD-490A-BE03-DAEE60D902B7}"/>
              </a:ext>
            </a:extLst>
          </p:cNvPr>
          <p:cNvCxnSpPr/>
          <p:nvPr/>
        </p:nvCxnSpPr>
        <p:spPr>
          <a:xfrm>
            <a:off x="2966605" y="1859954"/>
            <a:ext cx="4653395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xmlns="" id="{F366947C-5E12-4BAA-B3AB-16299C77E75B}"/>
              </a:ext>
            </a:extLst>
          </p:cNvPr>
          <p:cNvCxnSpPr/>
          <p:nvPr/>
        </p:nvCxnSpPr>
        <p:spPr>
          <a:xfrm>
            <a:off x="1676400" y="2895600"/>
            <a:ext cx="4653395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xmlns="" id="{7C5CD481-8B84-4D11-AC78-809BF3133D44}"/>
              </a:ext>
            </a:extLst>
          </p:cNvPr>
          <p:cNvCxnSpPr/>
          <p:nvPr/>
        </p:nvCxnSpPr>
        <p:spPr>
          <a:xfrm>
            <a:off x="838200" y="3886200"/>
            <a:ext cx="2590800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xmlns="" id="{B292895D-7644-46EE-9F7B-12DE2018101B}"/>
              </a:ext>
            </a:extLst>
          </p:cNvPr>
          <p:cNvCxnSpPr/>
          <p:nvPr/>
        </p:nvCxnSpPr>
        <p:spPr>
          <a:xfrm>
            <a:off x="5039591" y="3948545"/>
            <a:ext cx="3181350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xmlns="" id="{7B6FB38C-7F6B-443C-830E-9375A4EB7C54}"/>
              </a:ext>
            </a:extLst>
          </p:cNvPr>
          <p:cNvCxnSpPr/>
          <p:nvPr/>
        </p:nvCxnSpPr>
        <p:spPr>
          <a:xfrm>
            <a:off x="495301" y="4959927"/>
            <a:ext cx="2019299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xmlns="" id="{8E83CE2E-D4AA-4775-9920-C5209828CC6C}"/>
              </a:ext>
            </a:extLst>
          </p:cNvPr>
          <p:cNvCxnSpPr/>
          <p:nvPr/>
        </p:nvCxnSpPr>
        <p:spPr>
          <a:xfrm>
            <a:off x="4236027" y="4946072"/>
            <a:ext cx="1288473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xmlns="" id="{700FE810-7473-4446-B8C8-E96D9F22F742}"/>
              </a:ext>
            </a:extLst>
          </p:cNvPr>
          <p:cNvCxnSpPr/>
          <p:nvPr/>
        </p:nvCxnSpPr>
        <p:spPr>
          <a:xfrm>
            <a:off x="7436427" y="4904508"/>
            <a:ext cx="1288473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xmlns="" id="{EEEC4DB6-61C9-48D1-A96C-8FCE76223A88}"/>
              </a:ext>
            </a:extLst>
          </p:cNvPr>
          <p:cNvCxnSpPr/>
          <p:nvPr/>
        </p:nvCxnSpPr>
        <p:spPr>
          <a:xfrm>
            <a:off x="5039591" y="1555154"/>
            <a:ext cx="0" cy="304800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xmlns="" id="{750A521D-2224-417E-A578-EEC9A06AF13D}"/>
              </a:ext>
            </a:extLst>
          </p:cNvPr>
          <p:cNvCxnSpPr>
            <a:cxnSpLocks/>
          </p:cNvCxnSpPr>
          <p:nvPr/>
        </p:nvCxnSpPr>
        <p:spPr>
          <a:xfrm>
            <a:off x="2966605" y="1859954"/>
            <a:ext cx="0" cy="273646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>
            <a:extLst>
              <a:ext uri="{FF2B5EF4-FFF2-40B4-BE49-F238E27FC236}">
                <a16:creationId xmlns:a16="http://schemas.microsoft.com/office/drawing/2014/main" xmlns="" id="{783FAA52-D233-4C8A-BDAD-CC62BD4DA86F}"/>
              </a:ext>
            </a:extLst>
          </p:cNvPr>
          <p:cNvCxnSpPr>
            <a:cxnSpLocks/>
          </p:cNvCxnSpPr>
          <p:nvPr/>
        </p:nvCxnSpPr>
        <p:spPr>
          <a:xfrm>
            <a:off x="7580244" y="1859954"/>
            <a:ext cx="0" cy="381000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Elbow Connector 38">
            <a:extLst>
              <a:ext uri="{FF2B5EF4-FFF2-40B4-BE49-F238E27FC236}">
                <a16:creationId xmlns:a16="http://schemas.microsoft.com/office/drawing/2014/main" xmlns="" id="{B82766A0-7091-42E1-AC9C-6E0AE7A92E05}"/>
              </a:ext>
            </a:extLst>
          </p:cNvPr>
          <p:cNvCxnSpPr/>
          <p:nvPr/>
        </p:nvCxnSpPr>
        <p:spPr>
          <a:xfrm rot="16200000" flipH="1">
            <a:off x="8293678" y="2523409"/>
            <a:ext cx="519547" cy="342902"/>
          </a:xfrm>
          <a:prstGeom prst="bentConnector3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>
            <a:extLst>
              <a:ext uri="{FF2B5EF4-FFF2-40B4-BE49-F238E27FC236}">
                <a16:creationId xmlns:a16="http://schemas.microsoft.com/office/drawing/2014/main" xmlns="" id="{FF3509D6-0EA0-43A5-9E6A-C1810EF8A844}"/>
              </a:ext>
            </a:extLst>
          </p:cNvPr>
          <p:cNvCxnSpPr/>
          <p:nvPr/>
        </p:nvCxnSpPr>
        <p:spPr>
          <a:xfrm>
            <a:off x="838200" y="3886200"/>
            <a:ext cx="0" cy="304800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Connector 53">
            <a:extLst>
              <a:ext uri="{FF2B5EF4-FFF2-40B4-BE49-F238E27FC236}">
                <a16:creationId xmlns:a16="http://schemas.microsoft.com/office/drawing/2014/main" xmlns="" id="{5355C5B0-0F71-46D8-A639-DEFF72408913}"/>
              </a:ext>
            </a:extLst>
          </p:cNvPr>
          <p:cNvCxnSpPr/>
          <p:nvPr/>
        </p:nvCxnSpPr>
        <p:spPr>
          <a:xfrm>
            <a:off x="5746173" y="4959927"/>
            <a:ext cx="583622" cy="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TextBox 55">
            <a:extLst>
              <a:ext uri="{FF2B5EF4-FFF2-40B4-BE49-F238E27FC236}">
                <a16:creationId xmlns:a16="http://schemas.microsoft.com/office/drawing/2014/main" xmlns="" id="{BD1E2552-F9EC-4B4F-B0F5-EB33059D62AC}"/>
              </a:ext>
            </a:extLst>
          </p:cNvPr>
          <p:cNvSpPr txBox="1"/>
          <p:nvPr/>
        </p:nvSpPr>
        <p:spPr>
          <a:xfrm>
            <a:off x="838200" y="41322"/>
            <a:ext cx="10545416" cy="707886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IN" sz="4000" dirty="0">
                <a:latin typeface="NikoshBAN" panose="02000000000000000000" pitchFamily="2" charset="0"/>
                <a:cs typeface="NikoshBAN" panose="02000000000000000000" pitchFamily="2" charset="0"/>
              </a:rPr>
              <a:t>বাস্তব সংখ্যার শ্রেণি বিন্যাস </a:t>
            </a:r>
            <a:endParaRPr lang="en-US" sz="40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cxnSp>
        <p:nvCxnSpPr>
          <p:cNvPr id="58" name="Straight Arrow Connector 57">
            <a:extLst>
              <a:ext uri="{FF2B5EF4-FFF2-40B4-BE49-F238E27FC236}">
                <a16:creationId xmlns:a16="http://schemas.microsoft.com/office/drawing/2014/main" xmlns="" id="{D11571C3-074C-41E0-9B2F-2B91BDB4FC2E}"/>
              </a:ext>
            </a:extLst>
          </p:cNvPr>
          <p:cNvCxnSpPr/>
          <p:nvPr/>
        </p:nvCxnSpPr>
        <p:spPr>
          <a:xfrm>
            <a:off x="3372678" y="3913909"/>
            <a:ext cx="0" cy="304800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Arrow Connector 58">
            <a:extLst>
              <a:ext uri="{FF2B5EF4-FFF2-40B4-BE49-F238E27FC236}">
                <a16:creationId xmlns:a16="http://schemas.microsoft.com/office/drawing/2014/main" xmlns="" id="{AD648F45-A671-4D41-B239-D30F6C7D405D}"/>
              </a:ext>
            </a:extLst>
          </p:cNvPr>
          <p:cNvCxnSpPr/>
          <p:nvPr/>
        </p:nvCxnSpPr>
        <p:spPr>
          <a:xfrm>
            <a:off x="6225209" y="2885661"/>
            <a:ext cx="0" cy="304800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Arrow Connector 59">
            <a:extLst>
              <a:ext uri="{FF2B5EF4-FFF2-40B4-BE49-F238E27FC236}">
                <a16:creationId xmlns:a16="http://schemas.microsoft.com/office/drawing/2014/main" xmlns="" id="{58A21821-5F22-4D0A-AC73-8F709FA06219}"/>
              </a:ext>
            </a:extLst>
          </p:cNvPr>
          <p:cNvCxnSpPr/>
          <p:nvPr/>
        </p:nvCxnSpPr>
        <p:spPr>
          <a:xfrm>
            <a:off x="5158409" y="3948545"/>
            <a:ext cx="0" cy="304800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Arrow Connector 60">
            <a:extLst>
              <a:ext uri="{FF2B5EF4-FFF2-40B4-BE49-F238E27FC236}">
                <a16:creationId xmlns:a16="http://schemas.microsoft.com/office/drawing/2014/main" xmlns="" id="{6885CE28-5926-43A2-8A58-7B8BDDEE1C2C}"/>
              </a:ext>
            </a:extLst>
          </p:cNvPr>
          <p:cNvCxnSpPr/>
          <p:nvPr/>
        </p:nvCxnSpPr>
        <p:spPr>
          <a:xfrm>
            <a:off x="8177871" y="3913909"/>
            <a:ext cx="0" cy="304800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Arrow Connector 61">
            <a:extLst>
              <a:ext uri="{FF2B5EF4-FFF2-40B4-BE49-F238E27FC236}">
                <a16:creationId xmlns:a16="http://schemas.microsoft.com/office/drawing/2014/main" xmlns="" id="{E8343179-8C03-4048-913C-68BB28551588}"/>
              </a:ext>
            </a:extLst>
          </p:cNvPr>
          <p:cNvCxnSpPr/>
          <p:nvPr/>
        </p:nvCxnSpPr>
        <p:spPr>
          <a:xfrm>
            <a:off x="8724900" y="4904508"/>
            <a:ext cx="0" cy="304800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Arrow Connector 62">
            <a:extLst>
              <a:ext uri="{FF2B5EF4-FFF2-40B4-BE49-F238E27FC236}">
                <a16:creationId xmlns:a16="http://schemas.microsoft.com/office/drawing/2014/main" xmlns="" id="{3929BC4A-1B53-4F4E-8EDA-03E9632F082B}"/>
              </a:ext>
            </a:extLst>
          </p:cNvPr>
          <p:cNvCxnSpPr/>
          <p:nvPr/>
        </p:nvCxnSpPr>
        <p:spPr>
          <a:xfrm>
            <a:off x="7540487" y="4942607"/>
            <a:ext cx="0" cy="304800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Arrow Connector 63">
            <a:extLst>
              <a:ext uri="{FF2B5EF4-FFF2-40B4-BE49-F238E27FC236}">
                <a16:creationId xmlns:a16="http://schemas.microsoft.com/office/drawing/2014/main" xmlns="" id="{125E9751-B92B-4E72-8AC2-B0ADB23460A4}"/>
              </a:ext>
            </a:extLst>
          </p:cNvPr>
          <p:cNvCxnSpPr/>
          <p:nvPr/>
        </p:nvCxnSpPr>
        <p:spPr>
          <a:xfrm>
            <a:off x="5811982" y="4942607"/>
            <a:ext cx="0" cy="304800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Arrow Connector 64">
            <a:extLst>
              <a:ext uri="{FF2B5EF4-FFF2-40B4-BE49-F238E27FC236}">
                <a16:creationId xmlns:a16="http://schemas.microsoft.com/office/drawing/2014/main" xmlns="" id="{5DBBA99E-9369-4F82-934E-9393FC5E2588}"/>
              </a:ext>
            </a:extLst>
          </p:cNvPr>
          <p:cNvCxnSpPr/>
          <p:nvPr/>
        </p:nvCxnSpPr>
        <p:spPr>
          <a:xfrm>
            <a:off x="6329795" y="4942607"/>
            <a:ext cx="0" cy="304800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Arrow Connector 65">
            <a:extLst>
              <a:ext uri="{FF2B5EF4-FFF2-40B4-BE49-F238E27FC236}">
                <a16:creationId xmlns:a16="http://schemas.microsoft.com/office/drawing/2014/main" xmlns="" id="{5280CF67-AA75-49B9-9CB0-FB53E971ACCE}"/>
              </a:ext>
            </a:extLst>
          </p:cNvPr>
          <p:cNvCxnSpPr/>
          <p:nvPr/>
        </p:nvCxnSpPr>
        <p:spPr>
          <a:xfrm>
            <a:off x="4265844" y="4904508"/>
            <a:ext cx="0" cy="304800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Arrow Connector 66">
            <a:extLst>
              <a:ext uri="{FF2B5EF4-FFF2-40B4-BE49-F238E27FC236}">
                <a16:creationId xmlns:a16="http://schemas.microsoft.com/office/drawing/2014/main" xmlns="" id="{98EF4FC9-69C0-4034-A949-7158C70B720F}"/>
              </a:ext>
            </a:extLst>
          </p:cNvPr>
          <p:cNvCxnSpPr/>
          <p:nvPr/>
        </p:nvCxnSpPr>
        <p:spPr>
          <a:xfrm>
            <a:off x="5518853" y="4904508"/>
            <a:ext cx="0" cy="304800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Arrow Connector 67">
            <a:extLst>
              <a:ext uri="{FF2B5EF4-FFF2-40B4-BE49-F238E27FC236}">
                <a16:creationId xmlns:a16="http://schemas.microsoft.com/office/drawing/2014/main" xmlns="" id="{CC4ABD4A-CA4B-4AAE-ACDF-52BF7E915D46}"/>
              </a:ext>
            </a:extLst>
          </p:cNvPr>
          <p:cNvCxnSpPr/>
          <p:nvPr/>
        </p:nvCxnSpPr>
        <p:spPr>
          <a:xfrm>
            <a:off x="1411357" y="4942607"/>
            <a:ext cx="0" cy="304800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Straight Arrow Connector 68">
            <a:extLst>
              <a:ext uri="{FF2B5EF4-FFF2-40B4-BE49-F238E27FC236}">
                <a16:creationId xmlns:a16="http://schemas.microsoft.com/office/drawing/2014/main" xmlns="" id="{4FC222FD-47E0-43BF-89B3-C6EEEFA356D0}"/>
              </a:ext>
            </a:extLst>
          </p:cNvPr>
          <p:cNvCxnSpPr/>
          <p:nvPr/>
        </p:nvCxnSpPr>
        <p:spPr>
          <a:xfrm>
            <a:off x="558249" y="4942607"/>
            <a:ext cx="0" cy="304800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Arrow Connector 69">
            <a:extLst>
              <a:ext uri="{FF2B5EF4-FFF2-40B4-BE49-F238E27FC236}">
                <a16:creationId xmlns:a16="http://schemas.microsoft.com/office/drawing/2014/main" xmlns="" id="{F1BA5A6E-187D-4083-9CC2-B400B97A40BE}"/>
              </a:ext>
            </a:extLst>
          </p:cNvPr>
          <p:cNvCxnSpPr/>
          <p:nvPr/>
        </p:nvCxnSpPr>
        <p:spPr>
          <a:xfrm>
            <a:off x="2083904" y="3913909"/>
            <a:ext cx="0" cy="304800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Straight Arrow Connector 70">
            <a:extLst>
              <a:ext uri="{FF2B5EF4-FFF2-40B4-BE49-F238E27FC236}">
                <a16:creationId xmlns:a16="http://schemas.microsoft.com/office/drawing/2014/main" xmlns="" id="{E84BFD6D-EC83-42A5-A09E-F0E59C6AAEBC}"/>
              </a:ext>
            </a:extLst>
          </p:cNvPr>
          <p:cNvCxnSpPr/>
          <p:nvPr/>
        </p:nvCxnSpPr>
        <p:spPr>
          <a:xfrm>
            <a:off x="1699591" y="2895600"/>
            <a:ext cx="0" cy="304800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Straight Arrow Connector 77">
            <a:extLst>
              <a:ext uri="{FF2B5EF4-FFF2-40B4-BE49-F238E27FC236}">
                <a16:creationId xmlns:a16="http://schemas.microsoft.com/office/drawing/2014/main" xmlns="" id="{B91FD574-BE97-4895-8FB0-0B9556C7EDE2}"/>
              </a:ext>
            </a:extLst>
          </p:cNvPr>
          <p:cNvCxnSpPr>
            <a:cxnSpLocks/>
          </p:cNvCxnSpPr>
          <p:nvPr/>
        </p:nvCxnSpPr>
        <p:spPr>
          <a:xfrm>
            <a:off x="2411294" y="4942607"/>
            <a:ext cx="0" cy="304800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Straight Arrow Connector 82">
            <a:extLst>
              <a:ext uri="{FF2B5EF4-FFF2-40B4-BE49-F238E27FC236}">
                <a16:creationId xmlns:a16="http://schemas.microsoft.com/office/drawing/2014/main" xmlns="" id="{55648E4A-DB12-4A6F-9246-9A84381BDCAF}"/>
              </a:ext>
            </a:extLst>
          </p:cNvPr>
          <p:cNvCxnSpPr/>
          <p:nvPr/>
        </p:nvCxnSpPr>
        <p:spPr>
          <a:xfrm>
            <a:off x="2966605" y="2649834"/>
            <a:ext cx="0" cy="304800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Arrow Connector 50">
            <a:extLst>
              <a:ext uri="{FF2B5EF4-FFF2-40B4-BE49-F238E27FC236}">
                <a16:creationId xmlns:a16="http://schemas.microsoft.com/office/drawing/2014/main" xmlns="" id="{37E6182C-9A26-48E4-A12D-47BC490E9241}"/>
              </a:ext>
            </a:extLst>
          </p:cNvPr>
          <p:cNvCxnSpPr/>
          <p:nvPr/>
        </p:nvCxnSpPr>
        <p:spPr>
          <a:xfrm>
            <a:off x="1643269" y="3685309"/>
            <a:ext cx="0" cy="304800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Arrow Connector 51">
            <a:extLst>
              <a:ext uri="{FF2B5EF4-FFF2-40B4-BE49-F238E27FC236}">
                <a16:creationId xmlns:a16="http://schemas.microsoft.com/office/drawing/2014/main" xmlns="" id="{7F20AEEC-D458-49F7-AE23-8916DD6CEE70}"/>
              </a:ext>
            </a:extLst>
          </p:cNvPr>
          <p:cNvCxnSpPr>
            <a:cxnSpLocks/>
          </p:cNvCxnSpPr>
          <p:nvPr/>
        </p:nvCxnSpPr>
        <p:spPr>
          <a:xfrm>
            <a:off x="6587196" y="3706091"/>
            <a:ext cx="0" cy="332509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Arrow Connector 54">
            <a:extLst>
              <a:ext uri="{FF2B5EF4-FFF2-40B4-BE49-F238E27FC236}">
                <a16:creationId xmlns:a16="http://schemas.microsoft.com/office/drawing/2014/main" xmlns="" id="{6F64A0FB-5978-4899-A458-E8A317D8AD46}"/>
              </a:ext>
            </a:extLst>
          </p:cNvPr>
          <p:cNvCxnSpPr/>
          <p:nvPr/>
        </p:nvCxnSpPr>
        <p:spPr>
          <a:xfrm>
            <a:off x="1063337" y="4724400"/>
            <a:ext cx="0" cy="304800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Arrow Connector 56">
            <a:extLst>
              <a:ext uri="{FF2B5EF4-FFF2-40B4-BE49-F238E27FC236}">
                <a16:creationId xmlns:a16="http://schemas.microsoft.com/office/drawing/2014/main" xmlns="" id="{FA9E126C-4C94-4FD6-988A-BBC0135DE018}"/>
              </a:ext>
            </a:extLst>
          </p:cNvPr>
          <p:cNvCxnSpPr/>
          <p:nvPr/>
        </p:nvCxnSpPr>
        <p:spPr>
          <a:xfrm>
            <a:off x="4930260" y="4656031"/>
            <a:ext cx="0" cy="304800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Straight Arrow Connector 72">
            <a:extLst>
              <a:ext uri="{FF2B5EF4-FFF2-40B4-BE49-F238E27FC236}">
                <a16:creationId xmlns:a16="http://schemas.microsoft.com/office/drawing/2014/main" xmlns="" id="{9974A2F7-90CD-4F97-9DC1-9C09CE72CD5A}"/>
              </a:ext>
            </a:extLst>
          </p:cNvPr>
          <p:cNvCxnSpPr/>
          <p:nvPr/>
        </p:nvCxnSpPr>
        <p:spPr>
          <a:xfrm>
            <a:off x="8077199" y="4656031"/>
            <a:ext cx="0" cy="304800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37299415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4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4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4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4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4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>
                      <p:stCondLst>
                        <p:cond delay="indefinite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4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>
                      <p:stCondLst>
                        <p:cond delay="indefinite"/>
                      </p:stCondLst>
                      <p:childTnLst>
                        <p:par>
                          <p:cTn id="141" fill="hold">
                            <p:stCondLst>
                              <p:cond delay="0"/>
                            </p:stCondLst>
                            <p:childTnLst>
                              <p:par>
                                <p:cTn id="14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4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>
                      <p:stCondLst>
                        <p:cond delay="indefinite"/>
                      </p:stCondLst>
                      <p:childTnLst>
                        <p:par>
                          <p:cTn id="146" fill="hold">
                            <p:stCondLst>
                              <p:cond delay="0"/>
                            </p:stCondLst>
                            <p:childTnLst>
                              <p:par>
                                <p:cTn id="14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0" fill="hold">
                      <p:stCondLst>
                        <p:cond delay="indefinite"/>
                      </p:stCondLst>
                      <p:childTnLst>
                        <p:par>
                          <p:cTn id="151" fill="hold">
                            <p:stCondLst>
                              <p:cond delay="0"/>
                            </p:stCondLst>
                            <p:childTnLst>
                              <p:par>
                                <p:cTn id="15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4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5" fill="hold">
                      <p:stCondLst>
                        <p:cond delay="indefinite"/>
                      </p:stCondLst>
                      <p:childTnLst>
                        <p:par>
                          <p:cTn id="156" fill="hold">
                            <p:stCondLst>
                              <p:cond delay="0"/>
                            </p:stCondLst>
                            <p:childTnLst>
                              <p:par>
                                <p:cTn id="15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0" fill="hold">
                      <p:stCondLst>
                        <p:cond delay="indefinite"/>
                      </p:stCondLst>
                      <p:childTnLst>
                        <p:par>
                          <p:cTn id="161" fill="hold">
                            <p:stCondLst>
                              <p:cond delay="0"/>
                            </p:stCondLst>
                            <p:childTnLst>
                              <p:par>
                                <p:cTn id="16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4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5" fill="hold">
                      <p:stCondLst>
                        <p:cond delay="indefinite"/>
                      </p:stCondLst>
                      <p:childTnLst>
                        <p:par>
                          <p:cTn id="166" fill="hold">
                            <p:stCondLst>
                              <p:cond delay="0"/>
                            </p:stCondLst>
                            <p:childTnLst>
                              <p:par>
                                <p:cTn id="16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0" fill="hold">
                      <p:stCondLst>
                        <p:cond delay="indefinite"/>
                      </p:stCondLst>
                      <p:childTnLst>
                        <p:par>
                          <p:cTn id="171" fill="hold">
                            <p:stCondLst>
                              <p:cond delay="0"/>
                            </p:stCondLst>
                            <p:childTnLst>
                              <p:par>
                                <p:cTn id="17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4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5" fill="hold">
                      <p:stCondLst>
                        <p:cond delay="indefinite"/>
                      </p:stCondLst>
                      <p:childTnLst>
                        <p:par>
                          <p:cTn id="176" fill="hold">
                            <p:stCondLst>
                              <p:cond delay="0"/>
                            </p:stCondLst>
                            <p:childTnLst>
                              <p:par>
                                <p:cTn id="17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0" fill="hold">
                      <p:stCondLst>
                        <p:cond delay="indefinite"/>
                      </p:stCondLst>
                      <p:childTnLst>
                        <p:par>
                          <p:cTn id="181" fill="hold">
                            <p:stCondLst>
                              <p:cond delay="0"/>
                            </p:stCondLst>
                            <p:childTnLst>
                              <p:par>
                                <p:cTn id="18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4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5" fill="hold">
                      <p:stCondLst>
                        <p:cond delay="indefinite"/>
                      </p:stCondLst>
                      <p:childTnLst>
                        <p:par>
                          <p:cTn id="186" fill="hold">
                            <p:stCondLst>
                              <p:cond delay="0"/>
                            </p:stCondLst>
                            <p:childTnLst>
                              <p:par>
                                <p:cTn id="18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0" fill="hold">
                      <p:stCondLst>
                        <p:cond delay="indefinite"/>
                      </p:stCondLst>
                      <p:childTnLst>
                        <p:par>
                          <p:cTn id="191" fill="hold">
                            <p:stCondLst>
                              <p:cond delay="0"/>
                            </p:stCondLst>
                            <p:childTnLst>
                              <p:par>
                                <p:cTn id="19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4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5" fill="hold">
                      <p:stCondLst>
                        <p:cond delay="indefinite"/>
                      </p:stCondLst>
                      <p:childTnLst>
                        <p:par>
                          <p:cTn id="196" fill="hold">
                            <p:stCondLst>
                              <p:cond delay="0"/>
                            </p:stCondLst>
                            <p:childTnLst>
                              <p:par>
                                <p:cTn id="19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0" fill="hold">
                      <p:stCondLst>
                        <p:cond delay="indefinite"/>
                      </p:stCondLst>
                      <p:childTnLst>
                        <p:par>
                          <p:cTn id="201" fill="hold">
                            <p:stCondLst>
                              <p:cond delay="0"/>
                            </p:stCondLst>
                            <p:childTnLst>
                              <p:par>
                                <p:cTn id="20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4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5" fill="hold">
                      <p:stCondLst>
                        <p:cond delay="indefinite"/>
                      </p:stCondLst>
                      <p:childTnLst>
                        <p:par>
                          <p:cTn id="206" fill="hold">
                            <p:stCondLst>
                              <p:cond delay="0"/>
                            </p:stCondLst>
                            <p:childTnLst>
                              <p:par>
                                <p:cTn id="20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0" fill="hold">
                      <p:stCondLst>
                        <p:cond delay="indefinite"/>
                      </p:stCondLst>
                      <p:childTnLst>
                        <p:par>
                          <p:cTn id="211" fill="hold">
                            <p:stCondLst>
                              <p:cond delay="0"/>
                            </p:stCondLst>
                            <p:childTnLst>
                              <p:par>
                                <p:cTn id="21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4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5" fill="hold">
                      <p:stCondLst>
                        <p:cond delay="indefinite"/>
                      </p:stCondLst>
                      <p:childTnLst>
                        <p:par>
                          <p:cTn id="216" fill="hold">
                            <p:stCondLst>
                              <p:cond delay="0"/>
                            </p:stCondLst>
                            <p:childTnLst>
                              <p:par>
                                <p:cTn id="21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0" fill="hold">
                      <p:stCondLst>
                        <p:cond delay="indefinite"/>
                      </p:stCondLst>
                      <p:childTnLst>
                        <p:par>
                          <p:cTn id="221" fill="hold">
                            <p:stCondLst>
                              <p:cond delay="0"/>
                            </p:stCondLst>
                            <p:childTnLst>
                              <p:par>
                                <p:cTn id="22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4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5" fill="hold">
                      <p:stCondLst>
                        <p:cond delay="indefinite"/>
                      </p:stCondLst>
                      <p:childTnLst>
                        <p:par>
                          <p:cTn id="226" fill="hold">
                            <p:stCondLst>
                              <p:cond delay="0"/>
                            </p:stCondLst>
                            <p:childTnLst>
                              <p:par>
                                <p:cTn id="22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9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0" fill="hold">
                      <p:stCondLst>
                        <p:cond delay="indefinite"/>
                      </p:stCondLst>
                      <p:childTnLst>
                        <p:par>
                          <p:cTn id="231" fill="hold">
                            <p:stCondLst>
                              <p:cond delay="0"/>
                            </p:stCondLst>
                            <p:childTnLst>
                              <p:par>
                                <p:cTn id="23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4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5" fill="hold">
                      <p:stCondLst>
                        <p:cond delay="indefinite"/>
                      </p:stCondLst>
                      <p:childTnLst>
                        <p:par>
                          <p:cTn id="236" fill="hold">
                            <p:stCondLst>
                              <p:cond delay="0"/>
                            </p:stCondLst>
                            <p:childTnLst>
                              <p:par>
                                <p:cTn id="23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0" fill="hold">
                      <p:stCondLst>
                        <p:cond delay="indefinite"/>
                      </p:stCondLst>
                      <p:childTnLst>
                        <p:par>
                          <p:cTn id="241" fill="hold">
                            <p:stCondLst>
                              <p:cond delay="0"/>
                            </p:stCondLst>
                            <p:childTnLst>
                              <p:par>
                                <p:cTn id="24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4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5" fill="hold">
                      <p:stCondLst>
                        <p:cond delay="indefinite"/>
                      </p:stCondLst>
                      <p:childTnLst>
                        <p:par>
                          <p:cTn id="246" fill="hold">
                            <p:stCondLst>
                              <p:cond delay="0"/>
                            </p:stCondLst>
                            <p:childTnLst>
                              <p:par>
                                <p:cTn id="24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0" fill="hold">
                      <p:stCondLst>
                        <p:cond delay="indefinite"/>
                      </p:stCondLst>
                      <p:childTnLst>
                        <p:par>
                          <p:cTn id="251" fill="hold">
                            <p:stCondLst>
                              <p:cond delay="0"/>
                            </p:stCondLst>
                            <p:childTnLst>
                              <p:par>
                                <p:cTn id="25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4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5" fill="hold">
                      <p:stCondLst>
                        <p:cond delay="indefinite"/>
                      </p:stCondLst>
                      <p:childTnLst>
                        <p:par>
                          <p:cTn id="256" fill="hold">
                            <p:stCondLst>
                              <p:cond delay="0"/>
                            </p:stCondLst>
                            <p:childTnLst>
                              <p:par>
                                <p:cTn id="25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0" fill="hold">
                      <p:stCondLst>
                        <p:cond delay="indefinite"/>
                      </p:stCondLst>
                      <p:childTnLst>
                        <p:par>
                          <p:cTn id="261" fill="hold">
                            <p:stCondLst>
                              <p:cond delay="0"/>
                            </p:stCondLst>
                            <p:childTnLst>
                              <p:par>
                                <p:cTn id="26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4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5" fill="hold">
                      <p:stCondLst>
                        <p:cond delay="indefinite"/>
                      </p:stCondLst>
                      <p:childTnLst>
                        <p:par>
                          <p:cTn id="266" fill="hold">
                            <p:stCondLst>
                              <p:cond delay="0"/>
                            </p:stCondLst>
                            <p:childTnLst>
                              <p:par>
                                <p:cTn id="26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0" fill="hold">
                      <p:stCondLst>
                        <p:cond delay="indefinite"/>
                      </p:stCondLst>
                      <p:childTnLst>
                        <p:par>
                          <p:cTn id="271" fill="hold">
                            <p:stCondLst>
                              <p:cond delay="0"/>
                            </p:stCondLst>
                            <p:childTnLst>
                              <p:par>
                                <p:cTn id="27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4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5" fill="hold">
                      <p:stCondLst>
                        <p:cond delay="indefinite"/>
                      </p:stCondLst>
                      <p:childTnLst>
                        <p:par>
                          <p:cTn id="276" fill="hold">
                            <p:stCondLst>
                              <p:cond delay="0"/>
                            </p:stCondLst>
                            <p:childTnLst>
                              <p:par>
                                <p:cTn id="27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5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4745E84C-F41E-40CF-9385-9DFA90455BF2}"/>
              </a:ext>
            </a:extLst>
          </p:cNvPr>
          <p:cNvSpPr txBox="1"/>
          <p:nvPr/>
        </p:nvSpPr>
        <p:spPr>
          <a:xfrm>
            <a:off x="404735" y="106314"/>
            <a:ext cx="11167672" cy="144655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bn-IN" sz="88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বাস্তব সংখ্যা</a:t>
            </a:r>
            <a:r>
              <a:rPr lang="en-US" sz="88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60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(Real Number)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766B872E-A0B8-477D-8F6B-FAC320F645C0}"/>
              </a:ext>
            </a:extLst>
          </p:cNvPr>
          <p:cNvSpPr txBox="1"/>
          <p:nvPr/>
        </p:nvSpPr>
        <p:spPr>
          <a:xfrm>
            <a:off x="404735" y="2363556"/>
            <a:ext cx="11167671" cy="92333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bn-IN" sz="5400" dirty="0">
                <a:latin typeface="NikoshBAN" panose="02000000000000000000" pitchFamily="2" charset="0"/>
                <a:cs typeface="NikoshBAN" panose="02000000000000000000" pitchFamily="2" charset="0"/>
              </a:rPr>
              <a:t>সকল মূলদ ও অমূলদ সংখ্যাকে বাস্তব সংখ্যা বলে।</a:t>
            </a:r>
            <a:r>
              <a:rPr lang="en-US" sz="54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</a:p>
        </p:txBody>
      </p:sp>
      <mc:AlternateContent xmlns:mc="http://schemas.openxmlformats.org/markup-compatibility/2006">
        <mc:Choice xmlns:a14="http://schemas.microsoft.com/office/drawing/2010/main" xmlns=""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D341019D-8B5B-45B7-8B84-BCDA38895AE2}"/>
                  </a:ext>
                </a:extLst>
              </p:cNvPr>
              <p:cNvSpPr txBox="1"/>
              <p:nvPr/>
            </p:nvSpPr>
            <p:spPr>
              <a:xfrm>
                <a:off x="222183" y="4331309"/>
                <a:ext cx="11747633" cy="178318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bn-IN" sz="4000" b="1" spc="50" dirty="0">
                    <a:ln w="9525" cmpd="sng">
                      <a:solidFill>
                        <a:schemeClr val="accent1"/>
                      </a:solidFill>
                      <a:prstDash val="solid"/>
                    </a:ln>
                    <a:solidFill>
                      <a:srgbClr val="70AD47">
                        <a:tint val="1000"/>
                      </a:srgbClr>
                    </a:solidFill>
                    <a:effectLst>
                      <a:glow rad="38100">
                        <a:schemeClr val="accent1">
                          <a:alpha val="40000"/>
                        </a:schemeClr>
                      </a:glow>
                    </a:effectLst>
                    <a:latin typeface="Times New Roman" panose="02020603050405020304" pitchFamily="18" charset="0"/>
                    <a:ea typeface="Calibri" panose="020F0502020204030204" pitchFamily="34" charset="0"/>
                    <a:cs typeface="NikoshBAN" panose="02000000000000000000" pitchFamily="2" charset="0"/>
                  </a:rPr>
                  <a:t>যেমনঃ</a:t>
                </a:r>
                <a:r>
                  <a:rPr lang="bn-IN" sz="4000" dirty="0">
                    <a:latin typeface="Times New Roman" panose="02020603050405020304" pitchFamily="18" charset="0"/>
                    <a:ea typeface="Calibri" panose="020F0502020204030204" pitchFamily="34" charset="0"/>
                    <a:cs typeface="NikoshBAN" panose="02000000000000000000" pitchFamily="2" charset="0"/>
                  </a:rPr>
                  <a:t>- </a:t>
                </a:r>
                <a:r>
                  <a:rPr lang="en-GB" sz="4000" dirty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1</a:t>
                </a:r>
                <a:r>
                  <a:rPr lang="bn-IN" sz="4000" dirty="0">
                    <a:latin typeface="Times New Roman" panose="02020603050405020304" pitchFamily="18" charset="0"/>
                    <a:ea typeface="Calibri" panose="020F0502020204030204" pitchFamily="34" charset="0"/>
                    <a:cs typeface="NikoshBAN" panose="02000000000000000000" pitchFamily="2" charset="0"/>
                  </a:rPr>
                  <a:t>,</a:t>
                </a:r>
                <a:r>
                  <a:rPr lang="en-US" sz="4000" dirty="0">
                    <a:latin typeface="Times New Roman" panose="02020603050405020304" pitchFamily="18" charset="0"/>
                    <a:ea typeface="Calibri" panose="020F0502020204030204" pitchFamily="34" charset="0"/>
                    <a:cs typeface="NikoshBAN" panose="02000000000000000000" pitchFamily="2" charset="0"/>
                  </a:rPr>
                  <a:t/>
                </a:r>
                <a:r>
                  <a:rPr lang="en-GB" sz="4000" dirty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2</a:t>
                </a:r>
                <a:r>
                  <a:rPr lang="bn-IN" sz="4000" dirty="0">
                    <a:latin typeface="Times New Roman" panose="02020603050405020304" pitchFamily="18" charset="0"/>
                    <a:ea typeface="Calibri" panose="020F0502020204030204" pitchFamily="34" charset="0"/>
                    <a:cs typeface="NikoshBAN" panose="02000000000000000000" pitchFamily="2" charset="0"/>
                  </a:rPr>
                  <a:t>,</a:t>
                </a:r>
                <a:r>
                  <a:rPr lang="en-US" sz="4000" dirty="0">
                    <a:latin typeface="Times New Roman" panose="02020603050405020304" pitchFamily="18" charset="0"/>
                    <a:ea typeface="Calibri" panose="020F0502020204030204" pitchFamily="34" charset="0"/>
                    <a:cs typeface="NikoshBAN" panose="02000000000000000000" pitchFamily="2" charset="0"/>
                  </a:rPr>
                  <a:t>  3</a:t>
                </a:r>
                <a:r>
                  <a:rPr lang="bn-IN" sz="4000" dirty="0">
                    <a:latin typeface="Times New Roman" panose="02020603050405020304" pitchFamily="18" charset="0"/>
                    <a:ea typeface="Calibri" panose="020F0502020204030204" pitchFamily="34" charset="0"/>
                    <a:cs typeface="NikoshBAN" panose="02000000000000000000" pitchFamily="2" charset="0"/>
                  </a:rPr>
                  <a:t>,</a:t>
                </a:r>
                <a:r>
                  <a:rPr lang="en-US" sz="4000" dirty="0">
                    <a:latin typeface="Times New Roman" panose="02020603050405020304" pitchFamily="18" charset="0"/>
                    <a:ea typeface="Calibri" panose="020F0502020204030204" pitchFamily="34" charset="0"/>
                    <a:cs typeface="NikoshBAN" panose="02000000000000000000" pitchFamily="2" charset="0"/>
                  </a:rPr>
                  <a:t>3.5, -------</a:t>
                </a:r>
                <a:r>
                  <a:rPr lang="bn-IN" sz="4000" dirty="0">
                    <a:latin typeface="Times New Roman" panose="02020603050405020304" pitchFamily="18" charset="0"/>
                    <a:ea typeface="Calibri" panose="020F0502020204030204" pitchFamily="34" charset="0"/>
                    <a:cs typeface="NikoshBAN" panose="02000000000000000000" pitchFamily="2" charset="0"/>
                  </a:rPr>
                  <a:t>, -</a:t>
                </a:r>
                <a:r>
                  <a:rPr lang="en-GB" sz="4000" dirty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1</a:t>
                </a:r>
                <a:r>
                  <a:rPr lang="bn-IN" sz="4000" dirty="0">
                    <a:latin typeface="Times New Roman" panose="02020603050405020304" pitchFamily="18" charset="0"/>
                    <a:ea typeface="Calibri" panose="020F0502020204030204" pitchFamily="34" charset="0"/>
                    <a:cs typeface="NikoshBAN" panose="02000000000000000000" pitchFamily="2" charset="0"/>
                  </a:rPr>
                  <a:t>,</a:t>
                </a:r>
                <a:r>
                  <a:rPr lang="en-US" sz="4000" dirty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/>
                </a:r>
                <a:r>
                  <a:rPr lang="bn-IN" sz="4000" dirty="0">
                    <a:latin typeface="Times New Roman" panose="02020603050405020304" pitchFamily="18" charset="0"/>
                    <a:ea typeface="Calibri" panose="020F0502020204030204" pitchFamily="34" charset="0"/>
                    <a:cs typeface="NikoshBAN" panose="02000000000000000000" pitchFamily="2" charset="0"/>
                  </a:rPr>
                  <a:t>-</a:t>
                </a:r>
                <a:r>
                  <a:rPr lang="en-GB" sz="4000" dirty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2</a:t>
                </a:r>
                <a:r>
                  <a:rPr lang="bn-IN" sz="4000" dirty="0">
                    <a:latin typeface="Times New Roman" panose="02020603050405020304" pitchFamily="18" charset="0"/>
                    <a:ea typeface="Calibri" panose="020F0502020204030204" pitchFamily="34" charset="0"/>
                    <a:cs typeface="NikoshBAN" panose="02000000000000000000" pitchFamily="2" charset="0"/>
                  </a:rPr>
                  <a:t>,</a:t>
                </a:r>
                <a:r>
                  <a:rPr lang="en-US" sz="4000" dirty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/>
                </a:r>
                <a:r>
                  <a:rPr lang="bn-IN" sz="4000" dirty="0">
                    <a:latin typeface="Times New Roman" panose="02020603050405020304" pitchFamily="18" charset="0"/>
                    <a:ea typeface="Calibri" panose="020F0502020204030204" pitchFamily="34" charset="0"/>
                    <a:cs typeface="NikoshBAN" panose="02000000000000000000" pitchFamily="2" charset="0"/>
                  </a:rPr>
                  <a:t>-</a:t>
                </a:r>
                <a:r>
                  <a:rPr lang="en-GB" sz="4000" dirty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3</a:t>
                </a:r>
                <a:r>
                  <a:rPr lang="bn-IN" sz="4000" dirty="0">
                    <a:latin typeface="Times New Roman" panose="02020603050405020304" pitchFamily="18" charset="0"/>
                    <a:ea typeface="Calibri" panose="020F0502020204030204" pitchFamily="34" charset="0"/>
                    <a:cs typeface="NikoshBAN" panose="02000000000000000000" pitchFamily="2" charset="0"/>
                  </a:rPr>
                  <a:t>,</a:t>
                </a:r>
                <a:r>
                  <a:rPr lang="en-US" sz="4000" dirty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/>
                </a:r>
                <a:r>
                  <a:rPr lang="bn-IN" sz="4000" dirty="0">
                    <a:latin typeface="Times New Roman" panose="02020603050405020304" pitchFamily="18" charset="0"/>
                    <a:ea typeface="Calibri" panose="020F0502020204030204" pitchFamily="34" charset="0"/>
                    <a:cs typeface="NikoshBAN" panose="02000000000000000000" pitchFamily="2" charset="0"/>
                  </a:rPr>
                  <a:t>......</a:t>
                </a:r>
                <a:r>
                  <a:rPr lang="en-US" sz="4000" dirty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/>
                </a:r>
                <a:r>
                  <a:rPr lang="bn-IN" sz="4000" dirty="0">
                    <a:latin typeface="Times New Roman" panose="02020603050405020304" pitchFamily="18" charset="0"/>
                    <a:ea typeface="Calibri" panose="020F0502020204030204" pitchFamily="34" charset="0"/>
                    <a:cs typeface="NikoshBAN" panose="02000000000000000000" pitchFamily="2" charset="0"/>
                  </a:rPr>
                  <a:t>,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Vrinda" panose="01010600010101010101" pitchFamily="2" charset="0"/>
                          </a:rPr>
                        </m:ctrlPr>
                      </m:fPr>
                      <m:num>
                        <m:r>
                          <a:rPr lang="en-GB" sz="4000" b="0" i="1" smtClean="0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Vrinda" panose="01010600010101010101" pitchFamily="2" charset="0"/>
                          </a:rPr>
                          <m:t>2</m:t>
                        </m:r>
                      </m:num>
                      <m:den>
                        <m:r>
                          <a:rPr lang="en-GB" sz="4000" b="0" i="1" smtClean="0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Vrinda" panose="01010600010101010101" pitchFamily="2" charset="0"/>
                          </a:rPr>
                          <m:t>3</m:t>
                        </m:r>
                      </m:den>
                    </m:f>
                  </m:oMath>
                </a14:m>
                <a:r>
                  <a:rPr lang="bn-IN" sz="4000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NikoshBAN" panose="02000000000000000000" pitchFamily="2" charset="0"/>
                  </a:rPr>
                  <a:t>,</a:t>
                </a:r>
                <a14:m>
                  <m:oMath xmlns:m="http://schemas.openxmlformats.org/officeDocument/2006/math">
                    <m:r>
                      <a:rPr lang="bn-IN" sz="4000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Cambria Math" panose="02040503050406030204" pitchFamily="18" charset="0"/>
                      </a:rPr>
                      <m:t> </m:t>
                    </m:r>
                    <m:f>
                      <m:fPr>
                        <m:ctrlPr>
                          <a:rPr lang="en-US" sz="4000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Vrinda" panose="01010600010101010101" pitchFamily="2" charset="0"/>
                          </a:rPr>
                        </m:ctrlPr>
                      </m:fPr>
                      <m:num>
                        <m:r>
                          <a:rPr lang="en-GB" sz="4000" b="0" i="1" smtClean="0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Vrinda" panose="01010600010101010101" pitchFamily="2" charset="0"/>
                          </a:rPr>
                          <m:t>1</m:t>
                        </m:r>
                      </m:num>
                      <m:den>
                        <m:r>
                          <a:rPr lang="en-GB" sz="4000" b="0" i="1" smtClean="0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Vrinda" panose="01010600010101010101" pitchFamily="2" charset="0"/>
                          </a:rPr>
                          <m:t>4</m:t>
                        </m:r>
                      </m:den>
                    </m:f>
                  </m:oMath>
                </a14:m>
                <a:r>
                  <a:rPr lang="bn-IN" sz="4000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NikoshBAN" panose="02000000000000000000" pitchFamily="2" charset="0"/>
                  </a:rPr>
                  <a:t>,</a:t>
                </a:r>
                <a14:m>
                  <m:oMath xmlns:m="http://schemas.openxmlformats.org/officeDocument/2006/math">
                    <m:r>
                      <a:rPr lang="bn-IN" sz="4000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Cambria Math" panose="02040503050406030204" pitchFamily="18" charset="0"/>
                      </a:rPr>
                      <m:t> </m:t>
                    </m:r>
                    <m:f>
                      <m:fPr>
                        <m:ctrlPr>
                          <a:rPr lang="en-US" sz="4000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Vrinda" panose="01010600010101010101" pitchFamily="2" charset="0"/>
                          </a:rPr>
                        </m:ctrlPr>
                      </m:fPr>
                      <m:num>
                        <m:r>
                          <a:rPr lang="en-GB" sz="4000" b="0" i="1" smtClean="0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Vrinda" panose="01010600010101010101" pitchFamily="2" charset="0"/>
                          </a:rPr>
                          <m:t>8</m:t>
                        </m:r>
                      </m:num>
                      <m:den>
                        <m:r>
                          <a:rPr lang="en-GB" sz="4000" b="0" i="1" smtClean="0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Vrinda" panose="01010600010101010101" pitchFamily="2" charset="0"/>
                          </a:rPr>
                          <m:t>9</m:t>
                        </m:r>
                      </m:den>
                    </m:f>
                    <m:r>
                      <a:rPr lang="en-US" sz="4000" b="0" i="1" smtClean="0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Vrinda" panose="01010600010101010101" pitchFamily="2" charset="0"/>
                      </a:rPr>
                      <m:t>,……</m:t>
                    </m:r>
                  </m:oMath>
                </a14:m>
                <a:r>
                  <a:rPr lang="en-US" sz="4000" dirty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/>
                </a:r>
                <a:r>
                  <a:rPr lang="en-US" sz="4000" dirty="0">
                    <a:latin typeface="Times New Roman" panose="02020603050405020304" pitchFamily="18" charset="0"/>
                    <a:ea typeface="Calibri" panose="020F0502020204030204" pitchFamily="34" charset="0"/>
                    <a:cs typeface="NikoshBAN" panose="02000000000000000000" pitchFamily="2" charset="0"/>
                  </a:rPr>
                  <a:t/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sz="40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Vrinda" panose="01010600010101010101" pitchFamily="2" charset="0"/>
                          </a:rPr>
                        </m:ctrlPr>
                      </m:radPr>
                      <m:deg/>
                      <m:e>
                        <m:r>
                          <a:rPr lang="en-GB" sz="4000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Vrinda" panose="01010600010101010101" pitchFamily="2" charset="0"/>
                          </a:rPr>
                          <m:t>2</m:t>
                        </m:r>
                        <m:r>
                          <a:rPr lang="en-US" sz="40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Vrinda" panose="01010600010101010101" pitchFamily="2" charset="0"/>
                          </a:rPr>
                          <m:t>,</m:t>
                        </m:r>
                      </m:e>
                    </m:rad>
                    <m:rad>
                      <m:radPr>
                        <m:degHide m:val="on"/>
                        <m:ctrlPr>
                          <a:rPr lang="en-US" sz="4000" i="1" smtClean="0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Vrinda" panose="01010600010101010101" pitchFamily="2" charset="0"/>
                          </a:rPr>
                        </m:ctrlPr>
                      </m:radPr>
                      <m:deg/>
                      <m:e>
                        <m:r>
                          <a:rPr lang="en-US" sz="4000" b="0" i="0" smtClean="0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Vrinda" panose="01010600010101010101" pitchFamily="2" charset="0"/>
                          </a:rPr>
                          <m:t>3</m:t>
                        </m:r>
                      </m:e>
                    </m:rad>
                    <m:r>
                      <a:rPr lang="en-US" sz="4000" b="0" i="1" smtClean="0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Vrinda" panose="01010600010101010101" pitchFamily="2" charset="0"/>
                      </a:rPr>
                      <m:t>,</m:t>
                    </m:r>
                    <m:rad>
                      <m:radPr>
                        <m:degHide m:val="on"/>
                        <m:ctrlPr>
                          <a:rPr lang="en-US" sz="40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Vrinda" panose="01010600010101010101" pitchFamily="2" charset="0"/>
                          </a:rPr>
                        </m:ctrlPr>
                      </m:radPr>
                      <m:deg/>
                      <m:e>
                        <m:r>
                          <a:rPr lang="en-US" sz="4000" b="0" i="0" smtClean="0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Vrinda" panose="01010600010101010101" pitchFamily="2" charset="0"/>
                          </a:rPr>
                          <m:t>5</m:t>
                        </m:r>
                        <m:r>
                          <a:rPr lang="en-US" sz="40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Vrinda" panose="01010600010101010101" pitchFamily="2" charset="0"/>
                          </a:rPr>
                          <m:t>,</m:t>
                        </m:r>
                      </m:e>
                    </m:rad>
                    <m:rad>
                      <m:radPr>
                        <m:degHide m:val="on"/>
                        <m:ctrlPr>
                          <a:rPr lang="en-US" sz="40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Vrinda" panose="01010600010101010101" pitchFamily="2" charset="0"/>
                          </a:rPr>
                        </m:ctrlPr>
                      </m:radPr>
                      <m:deg/>
                      <m:e>
                        <m:r>
                          <a:rPr lang="en-US" sz="4000" b="0" i="0" smtClean="0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Vrinda" panose="01010600010101010101" pitchFamily="2" charset="0"/>
                          </a:rPr>
                          <m:t>7</m:t>
                        </m:r>
                        <m:r>
                          <a:rPr lang="en-US" sz="40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Vrinda" panose="01010600010101010101" pitchFamily="2" charset="0"/>
                          </a:rPr>
                          <m:t>,</m:t>
                        </m:r>
                      </m:e>
                    </m:rad>
                    <m:r>
                      <a:rPr lang="en-US" sz="4000" i="1" smtClean="0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Vrinda" panose="01010600010101010101" pitchFamily="2" charset="0"/>
                      </a:rPr>
                      <m:t>…</m:t>
                    </m:r>
                    <m:r>
                      <a:rPr lang="en-US" sz="4000" b="0" i="1" smtClean="0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Vrinda" panose="01010600010101010101" pitchFamily="2" charset="0"/>
                      </a:rPr>
                      <m:t>………..</m:t>
                    </m:r>
                  </m:oMath>
                </a14:m>
                <a:r>
                  <a:rPr lang="bn-IN" sz="40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NikoshBAN" panose="02000000000000000000" pitchFamily="2" charset="0"/>
                  </a:rPr>
                  <a:t>ইত্যাদি।</a:t>
                </a:r>
                <a:endParaRPr lang="en-US" sz="4000" dirty="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xmlns="" xmlns:a14="http://schemas.microsoft.com/office/drawing/2010/main" id="{D341019D-8B5B-45B7-8B84-BCDA38895AE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2183" y="4331309"/>
                <a:ext cx="11747633" cy="1783180"/>
              </a:xfrm>
              <a:prstGeom prst="rect">
                <a:avLst/>
              </a:prstGeom>
              <a:blipFill>
                <a:blip r:embed="rId2"/>
                <a:stretch>
                  <a:fillRect b="-1438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xmlns="" val="1336243471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xmlns="" Requires="p15">
      <p:transition xmlns:p14="http://schemas.microsoft.com/office/powerpoint/2010/main" spd="slow" p14:dur="2000">
        <p15:prstTrans prst="crush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D7D1E6C3-4547-43B2-BE37-FC82F7784D14}"/>
              </a:ext>
            </a:extLst>
          </p:cNvPr>
          <p:cNvSpPr txBox="1"/>
          <p:nvPr/>
        </p:nvSpPr>
        <p:spPr>
          <a:xfrm>
            <a:off x="314793" y="409949"/>
            <a:ext cx="11167673" cy="1015663"/>
          </a:xfrm>
          <a:prstGeom prst="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IN" sz="6000" dirty="0">
                <a:latin typeface="NikoshBAN" panose="02000000000000000000" pitchFamily="2" charset="0"/>
                <a:cs typeface="NikoshBAN" panose="02000000000000000000" pitchFamily="2" charset="0"/>
              </a:rPr>
              <a:t>বাস্তব সংখ্যা দুই প্রকারঃ 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xmlns="" id="{65C45695-34BE-40BC-9F59-E61BEFB4EA2C}"/>
              </a:ext>
            </a:extLst>
          </p:cNvPr>
          <p:cNvSpPr/>
          <p:nvPr/>
        </p:nvSpPr>
        <p:spPr>
          <a:xfrm>
            <a:off x="164892" y="2367171"/>
            <a:ext cx="11167672" cy="2123658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bn-IN" sz="6600" dirty="0">
                <a:latin typeface="NikoshBAN" panose="02000000000000000000" pitchFamily="2" charset="0"/>
                <a:cs typeface="NikoshBAN" panose="02000000000000000000" pitchFamily="2" charset="0"/>
              </a:rPr>
              <a:t>১। মূলদ সংখ্যা </a:t>
            </a:r>
          </a:p>
          <a:p>
            <a:r>
              <a:rPr lang="bn-IN" sz="6600" dirty="0">
                <a:latin typeface="NikoshBAN" panose="02000000000000000000" pitchFamily="2" charset="0"/>
                <a:cs typeface="NikoshBAN" panose="02000000000000000000" pitchFamily="2" charset="0"/>
              </a:rPr>
              <a:t>২।  অমূলদ সংখ্যা </a:t>
            </a:r>
            <a:endParaRPr lang="en-US" sz="6600" dirty="0"/>
          </a:p>
        </p:txBody>
      </p:sp>
    </p:spTree>
    <p:extLst>
      <p:ext uri="{BB962C8B-B14F-4D97-AF65-F5344CB8AC3E}">
        <p14:creationId xmlns:p14="http://schemas.microsoft.com/office/powerpoint/2010/main" xmlns="" val="34180979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 tmFilter="0,0; .5, 1; 1, 1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1243</TotalTime>
  <Words>727</Words>
  <Application>Microsoft Office PowerPoint</Application>
  <PresentationFormat>Custom</PresentationFormat>
  <Paragraphs>151</Paragraphs>
  <Slides>22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3" baseType="lpstr">
      <vt:lpstr>Facet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JS COMPUTER</dc:creator>
  <cp:lastModifiedBy>Md Saiful Islam</cp:lastModifiedBy>
  <cp:revision>270</cp:revision>
  <dcterms:created xsi:type="dcterms:W3CDTF">2019-04-22T03:52:26Z</dcterms:created>
  <dcterms:modified xsi:type="dcterms:W3CDTF">2020-01-12T15:18:42Z</dcterms:modified>
</cp:coreProperties>
</file>