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0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3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23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78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9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1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3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3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9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9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FC25B-A88E-49C9-B2F1-C54202AEDDFD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5EAC1-F63A-4ADA-8DEE-855064836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07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en-US" dirty="0"/>
              <a:t> </a:t>
            </a:r>
            <a:r>
              <a:rPr lang="bn-IN" dirty="0" smtClean="0"/>
              <a:t>           </a:t>
            </a:r>
            <a:r>
              <a:rPr lang="en-US" dirty="0" smtClean="0"/>
              <a:t>     </a:t>
            </a:r>
            <a:r>
              <a:rPr lang="bn-IN" dirty="0" smtClean="0"/>
              <a:t>   </a:t>
            </a:r>
            <a:r>
              <a:rPr lang="en-US" dirty="0" err="1" smtClean="0">
                <a:solidFill>
                  <a:srgbClr val="FF0000"/>
                </a:solidFill>
              </a:rPr>
              <a:t>সবাইকে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শুভেচ্ছা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620" y="1764201"/>
            <a:ext cx="8766760" cy="5008074"/>
          </a:xfrm>
        </p:spPr>
      </p:pic>
    </p:spTree>
    <p:extLst>
      <p:ext uri="{BB962C8B-B14F-4D97-AF65-F5344CB8AC3E}">
        <p14:creationId xmlns:p14="http://schemas.microsoft.com/office/powerpoint/2010/main" val="1261371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4171950" y="222579"/>
            <a:ext cx="2229413" cy="1918619"/>
            <a:chOff x="3229649" y="901987"/>
            <a:chExt cx="2991213" cy="3054638"/>
          </a:xfrm>
        </p:grpSpPr>
        <p:sp>
          <p:nvSpPr>
            <p:cNvPr id="3" name="Oval 2"/>
            <p:cNvSpPr/>
            <p:nvPr/>
          </p:nvSpPr>
          <p:spPr>
            <a:xfrm>
              <a:off x="3505200" y="1403925"/>
              <a:ext cx="2343150" cy="25527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5" name="Straight Connector 4"/>
            <p:cNvCxnSpPr>
              <a:stCxn id="3" idx="0"/>
            </p:cNvCxnSpPr>
            <p:nvPr/>
          </p:nvCxnSpPr>
          <p:spPr>
            <a:xfrm flipH="1">
              <a:off x="3619500" y="1403925"/>
              <a:ext cx="1057275" cy="17393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3" idx="0"/>
            </p:cNvCxnSpPr>
            <p:nvPr/>
          </p:nvCxnSpPr>
          <p:spPr>
            <a:xfrm>
              <a:off x="4676775" y="1403925"/>
              <a:ext cx="1114424" cy="166976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3" idx="0"/>
            </p:cNvCxnSpPr>
            <p:nvPr/>
          </p:nvCxnSpPr>
          <p:spPr>
            <a:xfrm>
              <a:off x="4676775" y="1403925"/>
              <a:ext cx="0" cy="204412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4460208" y="901987"/>
              <a:ext cx="372511" cy="441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A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29649" y="3003263"/>
              <a:ext cx="351003" cy="441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</a:t>
              </a:r>
              <a:endParaRPr lang="en-US" sz="12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48351" y="2781298"/>
              <a:ext cx="372511" cy="441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C</a:t>
              </a:r>
              <a:endParaRPr lang="en-US" sz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300792" y="3276600"/>
              <a:ext cx="372511" cy="441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</a:t>
              </a:r>
              <a:endParaRPr lang="en-US" sz="12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233467" y="2351813"/>
              <a:ext cx="406923" cy="44101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O</a:t>
              </a:r>
              <a:endParaRPr lang="en-US" sz="1200" dirty="0"/>
            </a:p>
          </p:txBody>
        </p:sp>
        <p:cxnSp>
          <p:nvCxnSpPr>
            <p:cNvPr id="17" name="Straight Connector 16"/>
            <p:cNvCxnSpPr>
              <a:stCxn id="15" idx="3"/>
            </p:cNvCxnSpPr>
            <p:nvPr/>
          </p:nvCxnSpPr>
          <p:spPr>
            <a:xfrm flipH="1">
              <a:off x="3619500" y="2572319"/>
              <a:ext cx="1020889" cy="5899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5" idx="3"/>
            </p:cNvCxnSpPr>
            <p:nvPr/>
          </p:nvCxnSpPr>
          <p:spPr>
            <a:xfrm>
              <a:off x="4640389" y="2572319"/>
              <a:ext cx="1207961" cy="5013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92027" y="2229913"/>
                <a:ext cx="941796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1600" dirty="0" smtClean="0">
                    <a:solidFill>
                      <a:srgbClr val="FF0000"/>
                    </a:solidFill>
                  </a:rPr>
                  <a:t>বিশেষ নির্বচনঃ মনে করি, 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O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কেন্দ্রবিশিষ্ট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ABC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বৃত্তের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একই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উপচাপ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BC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এর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উপর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দন্ডায়মান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বৃত্তস্থ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1600" dirty="0" err="1" smtClean="0">
                    <a:solidFill>
                      <a:srgbClr val="FF0000"/>
                    </a:solidFill>
                  </a:rPr>
                  <a:t>কোণ</a:t>
                </a:r>
                <a:r>
                  <a:rPr lang="en-US" sz="160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en-US" sz="1600" dirty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sz="1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এবং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কেন্দ্রস্থ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কোণ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&lt;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𝐵𝑂𝐶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প্রমাণ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করতে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হবে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যে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𝐵𝑂𝐶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=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𝐵𝐴𝐶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. </m:t>
                    </m:r>
                  </m:oMath>
                </a14:m>
                <a:r>
                  <a:rPr lang="en-US" sz="1600" dirty="0" smtClean="0"/>
                  <a:t>		</a:t>
                </a:r>
                <a:endParaRPr lang="en-US" sz="16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027" y="2229913"/>
                <a:ext cx="9417963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389" t="-5208" b="-41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 flipH="1">
            <a:off x="1241039" y="2864345"/>
            <a:ext cx="96801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rgbClr val="FF0000"/>
                </a:solidFill>
              </a:rPr>
              <a:t>অঙ্কণঃ</a:t>
            </a:r>
            <a:r>
              <a:rPr lang="en-US" sz="1600" dirty="0" smtClean="0">
                <a:solidFill>
                  <a:srgbClr val="FF0000"/>
                </a:solidFill>
              </a:rPr>
              <a:t>  </a:t>
            </a:r>
            <a:r>
              <a:rPr lang="en-US" sz="1600" dirty="0" err="1" smtClean="0">
                <a:solidFill>
                  <a:srgbClr val="FF0000"/>
                </a:solidFill>
              </a:rPr>
              <a:t>মনে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করি</a:t>
            </a:r>
            <a:r>
              <a:rPr lang="en-US" sz="1600" dirty="0" smtClean="0">
                <a:solidFill>
                  <a:srgbClr val="FF0000"/>
                </a:solidFill>
              </a:rPr>
              <a:t>, AC  </a:t>
            </a:r>
            <a:r>
              <a:rPr lang="en-US" sz="1600" dirty="0" err="1" smtClean="0">
                <a:solidFill>
                  <a:srgbClr val="FF0000"/>
                </a:solidFill>
              </a:rPr>
              <a:t>রেখাংশ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কেন্দ্রগামী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নয়</a:t>
            </a:r>
            <a:r>
              <a:rPr lang="en-US" sz="1600" dirty="0" smtClean="0">
                <a:solidFill>
                  <a:srgbClr val="FF0000"/>
                </a:solidFill>
              </a:rPr>
              <a:t> । এ </a:t>
            </a:r>
            <a:r>
              <a:rPr lang="en-US" sz="1600" dirty="0" err="1" smtClean="0">
                <a:solidFill>
                  <a:srgbClr val="FF0000"/>
                </a:solidFill>
              </a:rPr>
              <a:t>ক্ষেত্রে</a:t>
            </a:r>
            <a:r>
              <a:rPr lang="en-US" sz="1600" dirty="0" smtClean="0">
                <a:solidFill>
                  <a:srgbClr val="FF0000"/>
                </a:solidFill>
              </a:rPr>
              <a:t> A </a:t>
            </a:r>
            <a:r>
              <a:rPr lang="en-US" sz="1600" dirty="0" err="1" smtClean="0">
                <a:solidFill>
                  <a:srgbClr val="FF0000"/>
                </a:solidFill>
              </a:rPr>
              <a:t>বিন্দু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দিয়ে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কেন্দ্রগামী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রেখাংশ</a:t>
            </a:r>
            <a:r>
              <a:rPr lang="en-US" sz="1600" dirty="0" smtClean="0">
                <a:solidFill>
                  <a:srgbClr val="FF0000"/>
                </a:solidFill>
              </a:rPr>
              <a:t> AD  </a:t>
            </a:r>
            <a:r>
              <a:rPr lang="en-US" sz="1600" dirty="0" err="1" smtClean="0">
                <a:solidFill>
                  <a:srgbClr val="FF0000"/>
                </a:solidFill>
              </a:rPr>
              <a:t>আঁকি</a:t>
            </a:r>
            <a:r>
              <a:rPr lang="en-US" sz="1600" dirty="0" smtClean="0">
                <a:solidFill>
                  <a:srgbClr val="FF0000"/>
                </a:solidFill>
              </a:rPr>
              <a:t> । 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92027" y="3178855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প্রমাণঃ</a:t>
            </a:r>
            <a:r>
              <a:rPr lang="bn-IN" sz="1200" dirty="0" smtClean="0"/>
              <a:t>   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2120091"/>
                  </p:ext>
                </p:extLst>
              </p:nvPr>
            </p:nvGraphicFramePr>
            <p:xfrm>
              <a:off x="860519" y="3493083"/>
              <a:ext cx="10794669" cy="241509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204512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590157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354051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                  </a:t>
                          </a:r>
                          <a:r>
                            <a:rPr lang="en-US" dirty="0" err="1" smtClean="0">
                              <a:solidFill>
                                <a:srgbClr val="FF0000"/>
                              </a:solidFill>
                            </a:rPr>
                            <a:t>ধাপ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                  </a:t>
                          </a:r>
                          <a:r>
                            <a:rPr lang="en-US" dirty="0" err="1" smtClean="0">
                              <a:solidFill>
                                <a:srgbClr val="FF0000"/>
                              </a:solidFill>
                            </a:rPr>
                            <a:t>যথার্থতা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28803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১।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𝐴𝑂𝐵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এ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𝑂𝐴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=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𝑂𝐵</m:t>
                              </m:r>
                            </m:oMath>
                          </a14:m>
                          <a:endParaRPr lang="en-US" sz="1600" dirty="0" smtClean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             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𝑂𝐴𝐵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=&lt;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𝐴𝐵𝑂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 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উভয়ে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একই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বৃত্তের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ব্যাসার্ধ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সমদ্বিবাহু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ত্রিভুজের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ভূমি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সংলগ্ন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কোণদ্বয়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সমান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782478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২।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𝐴𝑂𝐵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এ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বহিঃস্থ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𝐵𝑂𝐷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=&lt;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𝑂𝐴𝐵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𝐴𝐵𝑂</m:t>
                              </m:r>
                            </m:oMath>
                          </a14:m>
                          <a:endParaRPr lang="en-US" sz="1600" dirty="0" smtClean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                           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বা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𝐵𝑂𝐷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𝑂𝐴𝐵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𝑂𝐴𝐵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endParaRPr lang="en-US" sz="1600" b="0" dirty="0" smtClean="0">
                            <a:solidFill>
                              <a:srgbClr val="FF0000"/>
                            </a:solidFill>
                            <a:latin typeface="সোনার বাংলা"/>
                            <a:ea typeface="Cambria Math" panose="02040503050406030204" pitchFamily="18" charset="0"/>
                          </a:endParaRPr>
                        </a:p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                            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বা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𝐵𝑂𝐷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=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𝑂𝐴𝐵</m:t>
                              </m:r>
                            </m:oMath>
                          </a14:m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ত্রিভুজের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বহিঃস্থ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কোণ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অন্তঃস্থ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বিপরীত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কোণদ্বয়ের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সমষ্টির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সমান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 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ধাপ-১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হতে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  <a:tr h="559997"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৩।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একইভাবে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𝐴𝑂𝐶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থেকে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পাই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 &lt;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𝐶𝑂𝐷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=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600" b="0" i="1" baseline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𝑂𝐴𝐶</m:t>
                              </m:r>
                            </m:oMath>
                          </a14:m>
                          <a:endParaRPr lang="en-US" sz="1600" dirty="0" smtClean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  <a:p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ধাপ-২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অনুসারে 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2" name="Table 2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2120091"/>
                  </p:ext>
                </p:extLst>
              </p:nvPr>
            </p:nvGraphicFramePr>
            <p:xfrm>
              <a:off x="860519" y="3493083"/>
              <a:ext cx="10794669" cy="241509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5204512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0"/>
                        </a:ext>
                      </a:extLst>
                    </a:gridCol>
                    <a:gridCol w="5590157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1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                  </a:t>
                          </a:r>
                          <a:r>
                            <a:rPr lang="en-US" dirty="0" err="1" smtClean="0">
                              <a:solidFill>
                                <a:srgbClr val="FF0000"/>
                              </a:solidFill>
                            </a:rPr>
                            <a:t>ধাপ</a:t>
                          </a:r>
                          <a:r>
                            <a:rPr lang="en-US" baseline="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solidFill>
                                <a:srgbClr val="FF0000"/>
                              </a:solidFill>
                            </a:rPr>
                            <a:t>                  </a:t>
                          </a:r>
                          <a:r>
                            <a:rPr lang="en-US" dirty="0" err="1" smtClean="0">
                              <a:solidFill>
                                <a:srgbClr val="FF0000"/>
                              </a:solidFill>
                            </a:rPr>
                            <a:t>যথার্থতা</a:t>
                          </a:r>
                          <a:endParaRPr lang="en-US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17" t="-69474" r="-107728" b="-2568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 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উভয়ে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একই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বৃত্তের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ব্যাসার্ধ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সমদ্বিবাহু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ত্রিভুজের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ভূমি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সংলগ্ন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কোণদ্বয়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সমান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1"/>
                      </a:ext>
                    </a:extLst>
                  </a:tr>
                  <a:tr h="85693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17" t="-114184" r="-107728" b="-730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ত্রিভুজের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বহিঃস্থ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কোণ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অন্তঃস্থ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বিপরীত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কোণদ্বয়ের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সমষ্টির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সমান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 </a:t>
                          </a:r>
                        </a:p>
                        <a:p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ধাপ-১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হতে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2"/>
                      </a:ext>
                    </a:extLst>
                  </a:tr>
                  <a:tr h="61328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3"/>
                          <a:stretch>
                            <a:fillRect l="-117" t="-299010" r="-107728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ধাপ-২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অনুসারে 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6097797"/>
                  </p:ext>
                </p:extLst>
              </p:nvPr>
            </p:nvGraphicFramePr>
            <p:xfrm>
              <a:off x="851206" y="5868537"/>
              <a:ext cx="10722096" cy="822960"/>
            </p:xfrm>
            <a:graphic>
              <a:graphicData uri="http://schemas.openxmlformats.org/drawingml/2006/table">
                <a:tbl>
                  <a:tblPr/>
                  <a:tblGrid>
                    <a:gridCol w="5222519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5499577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750627">
                    <a:tc>
                      <a:txBody>
                        <a:bodyPr/>
                        <a:lstStyle/>
                        <a:p>
                          <a:r>
                            <a:rPr lang="bn-IN" sz="1600" dirty="0" smtClean="0">
                              <a:solidFill>
                                <a:srgbClr val="FF0000"/>
                              </a:solidFill>
                            </a:rPr>
                            <a:t>৪।     </a:t>
                          </a:r>
                          <a14:m>
                            <m:oMath xmlns:m="http://schemas.openxmlformats.org/officeDocument/2006/math">
                              <m:r>
                                <a:rPr lang="bn-IN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𝐵𝑂𝐷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𝐶𝑂𝐷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=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𝑂𝐴𝐵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+&lt;</m:t>
                                  </m:r>
                                  <m:r>
                                    <a:rPr lang="en-US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𝑂𝐴𝐶</m:t>
                                  </m:r>
                                </m:e>
                              </m:d>
                            </m:oMath>
                          </a14:m>
                          <a:endParaRPr lang="bn-IN" sz="1600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r>
                            <a:rPr lang="bn-IN" sz="1600" dirty="0" smtClean="0">
                              <a:solidFill>
                                <a:srgbClr val="FF0000"/>
                              </a:solidFill>
                            </a:rPr>
                            <a:t>        বা, </a:t>
                          </a:r>
                          <a14:m>
                            <m:oMath xmlns:m="http://schemas.openxmlformats.org/officeDocument/2006/math">
                              <m:r>
                                <a:rPr lang="bn-IN" sz="16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𝐵𝑂𝐶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=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𝐵𝐴𝐶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</a:rPr>
                            <a:t>        (</a:t>
                          </a:r>
                          <a:r>
                            <a:rPr lang="bn-IN" sz="1600" baseline="0" dirty="0" smtClean="0">
                              <a:solidFill>
                                <a:srgbClr val="FF0000"/>
                              </a:solidFill>
                            </a:rPr>
                            <a:t> প্রমানীত ) </a:t>
                          </a:r>
                          <a:endParaRPr lang="bn-IN" sz="1600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endParaRPr lang="en-US" sz="16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rgbClr val="FF0000"/>
                              </a:solidFill>
                            </a:rPr>
                            <a:t>   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ধাপ-২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ও ধাপ-৩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যোগ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করে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। 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6097797"/>
                  </p:ext>
                </p:extLst>
              </p:nvPr>
            </p:nvGraphicFramePr>
            <p:xfrm>
              <a:off x="851206" y="5868537"/>
              <a:ext cx="10722096" cy="822960"/>
            </p:xfrm>
            <a:graphic>
              <a:graphicData uri="http://schemas.openxmlformats.org/drawingml/2006/table">
                <a:tbl>
                  <a:tblPr/>
                  <a:tblGrid>
                    <a:gridCol w="5222519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0"/>
                        </a:ext>
                      </a:extLst>
                    </a:gridCol>
                    <a:gridCol w="5499577">
                      <a:extLst>
                        <a:ext uri="{9D8B030D-6E8A-4147-A177-3AD203B41FA5}">
                          <a16:colId xmlns:a16="http://schemas.microsoft.com/office/drawing/2014/main" xmlns:a14="http://schemas.microsoft.com/office/drawing/2010/main" xmlns="" val="20001"/>
                        </a:ext>
                      </a:extLst>
                    </a:gridCol>
                  </a:tblGrid>
                  <a:tr h="822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mpd="sng">
                          <a:solidFill>
                            <a:schemeClr val="tx1"/>
                          </a:solidFill>
                          <a:prstDash val="soli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mpd="sng">
                          <a:solidFill>
                            <a:schemeClr val="tx1"/>
                          </a:solidFill>
                          <a:prstDash val="solid"/>
                        </a:lnT>
                        <a:lnB w="12700" cmpd="sng">
                          <a:solidFill>
                            <a:schemeClr val="tx1"/>
                          </a:solidFill>
                          <a:prstDash val="solid"/>
                        </a:lnB>
                        <a:blipFill rotWithShape="0">
                          <a:blip r:embed="rId4"/>
                          <a:stretch>
                            <a:fillRect l="-117" t="-2206" r="-105601" b="-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sz="2400" dirty="0" smtClean="0">
                              <a:solidFill>
                                <a:srgbClr val="FF0000"/>
                              </a:solidFill>
                            </a:rPr>
                            <a:t>   </a:t>
                          </a:r>
                          <a:r>
                            <a:rPr lang="en-US" sz="160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ধাপ-২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ও ধাপ-৩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যোগ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</a:t>
                          </a:r>
                          <a:r>
                            <a:rPr lang="en-US" sz="1600" baseline="0" dirty="0" err="1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করে</a:t>
                          </a:r>
                          <a:r>
                            <a:rPr lang="en-US" sz="1600" baseline="0" dirty="0" smtClean="0">
                              <a:solidFill>
                                <a:srgbClr val="FF0000"/>
                              </a:solidFill>
                              <a:latin typeface="সোনার বাংলা"/>
                            </a:rPr>
                            <a:t> । </a:t>
                          </a:r>
                          <a:endParaRPr lang="en-US" sz="1600" dirty="0">
                            <a:solidFill>
                              <a:srgbClr val="FF0000"/>
                            </a:solidFill>
                            <a:latin typeface="সোনার বাংলা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mpd="sng">
                          <a:solidFill>
                            <a:schemeClr val="tx1"/>
                          </a:solidFill>
                          <a:prstDash val="soli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:a14="http://schemas.microsoft.com/office/drawing/2010/main" xmlns="" val="1000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562936791"/>
      </p:ext>
    </p:extLst>
  </p:cSld>
  <p:clrMapOvr>
    <a:masterClrMapping/>
  </p:clrMapOvr>
  <p:transition spd="slow">
    <p:comb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3" accel="24000" fill="hold" grpId="0" nodeType="clickEffect" p14:presetBounceEnd="34000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6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3" dur="500" fill="hold"/>
                                            <p:tgtEl>
                                              <p:spTgt spid="2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14" dur="500" fill="hold"/>
                                            <p:tgtEl>
                                              <p:spTgt spid="2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3" accel="24000" fill="hold" grpId="0" nodeType="clickEffect" p14:presetBounceEnd="34000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6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4000">
                                          <p:cBhvr additive="base">
                                            <p:cTn id="19" dur="500" fill="hold"/>
                                            <p:tgtEl>
                                              <p:spTgt spid="2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4000">
                                          <p:cBhvr additive="base">
                                            <p:cTn id="20" dur="500" fill="hold"/>
                                            <p:tgtEl>
                                              <p:spTgt spid="2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9" accel="50000" fill="hold" grpId="0" nodeType="clickEffect" p14:presetBounceEnd="36000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6000">
                                          <p:cBhvr additive="base"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6000">
                                          <p:cBhvr additive="base"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2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2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2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 build="p" bldLvl="4"/>
          <p:bldP spid="25" grpId="0"/>
          <p:bldP spid="26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3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3" accel="2400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6000"/>
                                      </p:iterate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2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2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5" fill="hold">
                          <p:stCondLst>
                            <p:cond delay="indefinite"/>
                          </p:stCondLst>
                          <p:childTnLst>
                            <p:par>
                              <p:cTn id="1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7" presetID="2" presetClass="entr" presetSubtype="3" accel="2400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16000"/>
                                      </p:iterate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500" fill="hold"/>
                                            <p:tgtEl>
                                              <p:spTgt spid="2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500" fill="hold"/>
                                            <p:tgtEl>
                                              <p:spTgt spid="24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1" fill="hold">
                          <p:stCondLst>
                            <p:cond delay="indefinite"/>
                          </p:stCondLst>
                          <p:childTnLst>
                            <p:par>
                              <p:cTn id="2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3" presetID="2" presetClass="entr" presetSubtype="9" accel="50000" fill="hold" grpId="0" nodeType="clickEffect">
                                      <p:stCondLst>
                                        <p:cond delay="0"/>
                                      </p:stCondLst>
                                      <p:iterate type="wd">
                                        <p:tmPct val="21000"/>
                                      </p:iterate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5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7" fill="hold">
                          <p:stCondLst>
                            <p:cond delay="indefinite"/>
                          </p:stCondLst>
                          <p:childTnLst>
                            <p:par>
                              <p:cTn id="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9" presetID="23" presetClass="entr" presetSubtype="32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3" fill="hold">
                          <p:stCondLst>
                            <p:cond delay="indefinite"/>
                          </p:stCondLst>
                          <p:childTnLst>
                            <p:par>
                              <p:cTn id="3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5" presetID="2" presetClass="entr" presetSubtype="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2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42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20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2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200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4" grpId="0" build="p" bldLvl="4"/>
          <p:bldP spid="25" grpId="0"/>
          <p:bldP spid="26" grpId="0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323974"/>
            <a:ext cx="9144000" cy="1223963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/>
              <a:t>একক কাজ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3525838"/>
            <a:ext cx="9144000" cy="1895495"/>
          </a:xfrm>
          <a:prstGeom prst="rect">
            <a:avLst/>
          </a:prstGeom>
          <a:pattFill prst="dotDmnd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04621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bn-IN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দলীয়</a:t>
            </a:r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bn-BD" sz="5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bn-BD" sz="5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468903" y="1691659"/>
            <a:ext cx="2181483" cy="2420202"/>
            <a:chOff x="2468903" y="1691659"/>
            <a:chExt cx="2181483" cy="2420202"/>
          </a:xfrm>
          <a:pattFill prst="diagBrick">
            <a:fgClr>
              <a:schemeClr val="accent1"/>
            </a:fgClr>
            <a:bgClr>
              <a:schemeClr val="bg1"/>
            </a:bgClr>
          </a:pattFill>
        </p:grpSpPr>
        <p:grpSp>
          <p:nvGrpSpPr>
            <p:cNvPr id="7" name="Group 6"/>
            <p:cNvGrpSpPr/>
            <p:nvPr/>
          </p:nvGrpSpPr>
          <p:grpSpPr>
            <a:xfrm>
              <a:off x="2468903" y="2057415"/>
              <a:ext cx="2011658" cy="1920219"/>
              <a:chOff x="2468903" y="2057415"/>
              <a:chExt cx="2011658" cy="1920219"/>
            </a:xfrm>
            <a:grpFill/>
          </p:grpSpPr>
          <p:sp>
            <p:nvSpPr>
              <p:cNvPr id="12" name="Oval 11"/>
              <p:cNvSpPr/>
              <p:nvPr/>
            </p:nvSpPr>
            <p:spPr>
              <a:xfrm>
                <a:off x="2468903" y="2057415"/>
                <a:ext cx="2011658" cy="192021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" name="Group 12"/>
              <p:cNvGrpSpPr/>
              <p:nvPr/>
            </p:nvGrpSpPr>
            <p:grpSpPr>
              <a:xfrm>
                <a:off x="2763503" y="2057415"/>
                <a:ext cx="1422458" cy="1639009"/>
                <a:chOff x="2763503" y="2057415"/>
                <a:chExt cx="1422458" cy="1639009"/>
              </a:xfrm>
              <a:grpFill/>
            </p:grpSpPr>
            <p:cxnSp>
              <p:nvCxnSpPr>
                <p:cNvPr id="17" name="Straight Connector 16"/>
                <p:cNvCxnSpPr>
                  <a:stCxn id="12" idx="0"/>
                  <a:endCxn id="12" idx="3"/>
                </p:cNvCxnSpPr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grpFill/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/>
                <p:cNvCxnSpPr>
                  <a:stCxn id="12" idx="0"/>
                  <a:endCxn id="12" idx="5"/>
                </p:cNvCxnSpPr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grpFill/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/>
              <p:cNvGrpSpPr/>
              <p:nvPr/>
            </p:nvGrpSpPr>
            <p:grpSpPr>
              <a:xfrm>
                <a:off x="2763503" y="2859052"/>
                <a:ext cx="1422458" cy="819505"/>
                <a:chOff x="2763503" y="2057415"/>
                <a:chExt cx="1422458" cy="1639009"/>
              </a:xfrm>
              <a:grpFill/>
            </p:grpSpPr>
            <p:cxnSp>
              <p:nvCxnSpPr>
                <p:cNvPr id="15" name="Straight Connector 14"/>
                <p:cNvCxnSpPr/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grpFill/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grpFill/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" name="TextBox 7"/>
            <p:cNvSpPr txBox="1"/>
            <p:nvPr/>
          </p:nvSpPr>
          <p:spPr>
            <a:xfrm>
              <a:off x="3291854" y="1691659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101752" y="3742529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468903" y="3672046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91854" y="3017524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140646" y="1621176"/>
            <a:ext cx="2181483" cy="2420202"/>
            <a:chOff x="5264354" y="1822287"/>
            <a:chExt cx="2181483" cy="2420202"/>
          </a:xfrm>
        </p:grpSpPr>
        <p:grpSp>
          <p:nvGrpSpPr>
            <p:cNvPr id="20" name="Group 19"/>
            <p:cNvGrpSpPr/>
            <p:nvPr/>
          </p:nvGrpSpPr>
          <p:grpSpPr>
            <a:xfrm>
              <a:off x="5264354" y="2188043"/>
              <a:ext cx="2011658" cy="1920219"/>
              <a:chOff x="2468903" y="2057415"/>
              <a:chExt cx="2011658" cy="1920219"/>
            </a:xfrm>
          </p:grpSpPr>
          <p:sp>
            <p:nvSpPr>
              <p:cNvPr id="25" name="Oval 24"/>
              <p:cNvSpPr/>
              <p:nvPr/>
            </p:nvSpPr>
            <p:spPr>
              <a:xfrm>
                <a:off x="2468903" y="2057415"/>
                <a:ext cx="2011658" cy="1920219"/>
              </a:xfrm>
              <a:prstGeom prst="ellipse">
                <a:avLst/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5"/>
              <p:cNvGrpSpPr/>
              <p:nvPr/>
            </p:nvGrpSpPr>
            <p:grpSpPr>
              <a:xfrm>
                <a:off x="2763503" y="2057415"/>
                <a:ext cx="1422458" cy="1639009"/>
                <a:chOff x="2763503" y="2057415"/>
                <a:chExt cx="1422458" cy="1639009"/>
              </a:xfrm>
            </p:grpSpPr>
            <p:cxnSp>
              <p:nvCxnSpPr>
                <p:cNvPr id="30" name="Straight Connector 29"/>
                <p:cNvCxnSpPr>
                  <a:stCxn id="25" idx="0"/>
                  <a:endCxn id="25" idx="3"/>
                </p:cNvCxnSpPr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>
                  <a:stCxn id="25" idx="0"/>
                  <a:endCxn id="25" idx="5"/>
                </p:cNvCxnSpPr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/>
              <p:cNvGrpSpPr/>
              <p:nvPr/>
            </p:nvGrpSpPr>
            <p:grpSpPr>
              <a:xfrm>
                <a:off x="2763503" y="2859052"/>
                <a:ext cx="1422458" cy="819505"/>
                <a:chOff x="2763503" y="2057415"/>
                <a:chExt cx="1422458" cy="1639009"/>
              </a:xfrm>
            </p:grpSpPr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2763503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3474732" y="2057415"/>
                  <a:ext cx="711229" cy="1639009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" name="TextBox 20"/>
            <p:cNvSpPr txBox="1"/>
            <p:nvPr/>
          </p:nvSpPr>
          <p:spPr>
            <a:xfrm>
              <a:off x="6087305" y="1822287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97203" y="3873157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64354" y="3802674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087305" y="3148152"/>
              <a:ext cx="54863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393525" y="4795693"/>
            <a:ext cx="5464179" cy="646331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প্রমাণ কর যে</a:t>
            </a:r>
            <a:r>
              <a:rPr lang="en-US" sz="3600" dirty="0" smtClean="0"/>
              <a:t>, </a:t>
            </a:r>
            <a:r>
              <a:rPr lang="en-US" sz="3600" dirty="0" smtClean="0">
                <a:latin typeface="Anik"/>
              </a:rPr>
              <a:t>&lt;</a:t>
            </a:r>
            <a:r>
              <a:rPr lang="bn-BD" sz="3600" dirty="0" smtClean="0"/>
              <a:t> </a:t>
            </a:r>
            <a:r>
              <a:rPr lang="en-US" sz="3600" dirty="0" smtClean="0"/>
              <a:t>BOC=</a:t>
            </a:r>
            <a:r>
              <a:rPr lang="en-US" sz="3600" dirty="0" smtClean="0">
                <a:latin typeface="Anik"/>
              </a:rPr>
              <a:t>&lt; </a:t>
            </a:r>
            <a:r>
              <a:rPr lang="en-US" sz="3600" dirty="0" smtClean="0"/>
              <a:t>EDF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20198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r>
              <a:rPr lang="bn-IN" sz="6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মূল্যায়ন</a:t>
            </a:r>
            <a:endParaRPr lang="en-US" sz="6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851848" y="1910688"/>
                <a:ext cx="10515600" cy="4121624"/>
              </a:xfrm>
              <a:prstGeom prst="rect">
                <a:avLst/>
              </a:prstGeom>
              <a:pattFill prst="smConfetti">
                <a:fgClr>
                  <a:schemeClr val="accent1"/>
                </a:fgClr>
                <a:bgClr>
                  <a:schemeClr val="bg1"/>
                </a:bgClr>
              </a:pattFill>
              <a:ln w="38100"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1003">
                <a:schemeClr val="lt1"/>
              </a:fillRef>
              <a:effectRef idx="0">
                <a:scrgbClr r="0" g="0" b="0"/>
              </a:effectRef>
              <a:fontRef idx="major"/>
            </p:style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ব্যাসার্ধ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৮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ব্যাস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১৬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মি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.</a:t>
                </a:r>
              </a:p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কেন্দ্রস্থ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চার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হলে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,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বৃত্তস্থ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কোণ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দুই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সমকোণ</a:t>
                </a:r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৩।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বৃত্তের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ক্ষেত্রফল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নির্ণয়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সূত্রটি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𝜋</m:t>
                    </m:r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𝑟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৪।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পরিধি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সূত্রটি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বল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?</a:t>
                </a:r>
              </a:p>
              <a:p>
                <a:r>
                  <a:rPr lang="en-US" sz="32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</a:t>
                </a:r>
                <a:r>
                  <a:rPr lang="en-US" sz="32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2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𝜋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𝑟</m:t>
                    </m:r>
                  </m:oMath>
                </a14:m>
                <a:endParaRPr lang="en-US" sz="3200" baseline="30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848" y="1910688"/>
                <a:ext cx="10515600" cy="4121624"/>
              </a:xfrm>
              <a:prstGeom prst="rect">
                <a:avLst/>
              </a:prstGeom>
              <a:blipFill rotWithShape="0">
                <a:blip r:embed="rId2"/>
                <a:stretch>
                  <a:fillRect l="-1329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98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25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25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25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25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25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25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59" y="500062"/>
            <a:ext cx="10515600" cy="1325563"/>
          </a:xfrm>
        </p:spPr>
        <p:txBody>
          <a:bodyPr/>
          <a:lstStyle/>
          <a:p>
            <a:r>
              <a:rPr lang="bn-IN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I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85875" y="3067381"/>
            <a:ext cx="9867899" cy="2132416"/>
          </a:xfrm>
          <a:prstGeom prst="rect">
            <a:avLst/>
          </a:prstGeom>
          <a:pattFill prst="dotDmnd">
            <a:fgClr>
              <a:schemeClr val="accent1"/>
            </a:fgClr>
            <a:bgClr>
              <a:schemeClr val="bg1"/>
            </a:bgClr>
          </a:pattFill>
          <a:ln w="1905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অন্তর্লিখিত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সমষ্টি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3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2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</a:rPr>
              <a:t>                          ধন্যবাদ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9264" y="2036262"/>
            <a:ext cx="8933471" cy="4633289"/>
          </a:xfrm>
        </p:spPr>
      </p:pic>
    </p:spTree>
    <p:extLst>
      <p:ext uri="{BB962C8B-B14F-4D97-AF65-F5344CB8AC3E}">
        <p14:creationId xmlns:p14="http://schemas.microsoft.com/office/powerpoint/2010/main" val="628673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             </a:t>
            </a:r>
            <a:r>
              <a:rPr lang="bn-IN" dirty="0" smtClean="0">
                <a:solidFill>
                  <a:srgbClr val="00B050"/>
                </a:solidFill>
              </a:rPr>
              <a:t>শিক্ষক </a:t>
            </a:r>
            <a:r>
              <a:rPr lang="bn-IN" dirty="0">
                <a:solidFill>
                  <a:srgbClr val="00B050"/>
                </a:solidFill>
              </a:rPr>
              <a:t>পরিচিতি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solidFill>
                  <a:srgbClr val="FF0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bn-IN" dirty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0000"/>
                </a:solidFill>
              </a:rPr>
              <a:t>             ফকির </a:t>
            </a:r>
            <a:r>
              <a:rPr lang="bn-IN" dirty="0">
                <a:solidFill>
                  <a:srgbClr val="FF0000"/>
                </a:solidFill>
              </a:rPr>
              <a:t>সহিদুল ইসলাম</a:t>
            </a:r>
          </a:p>
          <a:p>
            <a:pPr marL="0" indent="0">
              <a:buNone/>
            </a:pPr>
            <a:r>
              <a:rPr lang="bn-IN" sz="1600" dirty="0">
                <a:solidFill>
                  <a:srgbClr val="00B050"/>
                </a:solidFill>
              </a:rPr>
              <a:t>        </a:t>
            </a:r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</a:rPr>
              <a:t>            </a:t>
            </a:r>
            <a:r>
              <a:rPr lang="bn-IN" sz="1600" dirty="0" smtClean="0">
                <a:solidFill>
                  <a:srgbClr val="00B050"/>
                </a:solidFill>
              </a:rPr>
              <a:t> </a:t>
            </a:r>
            <a:r>
              <a:rPr lang="bn-IN" sz="1600" dirty="0">
                <a:solidFill>
                  <a:srgbClr val="00B050"/>
                </a:solidFill>
              </a:rPr>
              <a:t>বি,এস,সি (অনার্স),বি,এড, এম,এস,সি (গণিত)</a:t>
            </a:r>
          </a:p>
          <a:p>
            <a:pPr marL="0" indent="0">
              <a:buNone/>
            </a:pPr>
            <a:r>
              <a:rPr lang="bn-IN" dirty="0">
                <a:solidFill>
                  <a:srgbClr val="00B0F0"/>
                </a:solidFill>
              </a:rPr>
              <a:t>            </a:t>
            </a:r>
            <a:r>
              <a:rPr lang="bn-IN" dirty="0" smtClean="0">
                <a:solidFill>
                  <a:srgbClr val="00B0F0"/>
                </a:solidFill>
              </a:rPr>
              <a:t> </a:t>
            </a:r>
            <a:r>
              <a:rPr lang="bn-IN" dirty="0">
                <a:solidFill>
                  <a:srgbClr val="00B0F0"/>
                </a:solidFill>
              </a:rPr>
              <a:t>সহকারী শিক্ষক (গণিত)</a:t>
            </a:r>
          </a:p>
          <a:p>
            <a:pPr marL="0" indent="0">
              <a:buNone/>
            </a:pPr>
            <a:r>
              <a:rPr lang="bn-IN" sz="2400" dirty="0"/>
              <a:t>         </a:t>
            </a:r>
            <a:r>
              <a:rPr lang="en-US" sz="2400" dirty="0"/>
              <a:t>    </a:t>
            </a:r>
            <a:r>
              <a:rPr lang="en-US" sz="2400" dirty="0" smtClean="0"/>
              <a:t>   </a:t>
            </a:r>
            <a:r>
              <a:rPr lang="bn-IN" sz="2400" dirty="0" smtClean="0"/>
              <a:t>সেন্ট </a:t>
            </a:r>
            <a:r>
              <a:rPr lang="bn-IN" sz="2400" dirty="0"/>
              <a:t>পল্‌স উচ্চ বিদ্যালয়</a:t>
            </a:r>
          </a:p>
          <a:p>
            <a:pPr marL="0" indent="0">
              <a:buNone/>
            </a:pPr>
            <a:r>
              <a:rPr lang="bn-IN" dirty="0">
                <a:solidFill>
                  <a:srgbClr val="C00000"/>
                </a:solidFill>
              </a:rPr>
              <a:t>                </a:t>
            </a:r>
            <a:r>
              <a:rPr lang="bn-IN" dirty="0" smtClean="0">
                <a:solidFill>
                  <a:srgbClr val="C00000"/>
                </a:solidFill>
              </a:rPr>
              <a:t>মোংলা,বাগেরহাট </a:t>
            </a:r>
            <a:r>
              <a:rPr lang="bn-IN" dirty="0">
                <a:solidFill>
                  <a:srgbClr val="C00000"/>
                </a:solidFill>
              </a:rPr>
              <a:t>।</a:t>
            </a:r>
            <a:endParaRPr lang="en-US" dirty="0"/>
          </a:p>
          <a:p>
            <a:pPr marL="0" indent="0">
              <a:buNone/>
            </a:pPr>
            <a:r>
              <a:rPr lang="en-US" sz="1200" dirty="0">
                <a:solidFill>
                  <a:srgbClr val="000000"/>
                </a:solidFill>
              </a:rPr>
              <a:t>                              </a:t>
            </a:r>
            <a:r>
              <a:rPr lang="en-US" sz="1200" dirty="0" smtClean="0">
                <a:solidFill>
                  <a:srgbClr val="000000"/>
                </a:solidFill>
              </a:rPr>
              <a:t>                            </a:t>
            </a:r>
            <a:r>
              <a:rPr lang="en-US" sz="1200" dirty="0" err="1">
                <a:solidFill>
                  <a:srgbClr val="000000"/>
                </a:solidFill>
              </a:rPr>
              <a:t>মোবাইলঃ</a:t>
            </a:r>
            <a:r>
              <a:rPr lang="en-US" sz="1200" dirty="0">
                <a:solidFill>
                  <a:srgbClr val="000000"/>
                </a:solidFill>
              </a:rPr>
              <a:t> ০১৭১৬১৬৯৮৬৩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0000"/>
                </a:solidFill>
              </a:rPr>
              <a:t>                       </a:t>
            </a:r>
            <a:r>
              <a:rPr lang="bn-IN" sz="1200" dirty="0" smtClean="0">
                <a:solidFill>
                  <a:srgbClr val="000000"/>
                </a:solidFill>
              </a:rPr>
              <a:t>   </a:t>
            </a:r>
            <a:r>
              <a:rPr lang="en-US" sz="1200" dirty="0" smtClean="0">
                <a:solidFill>
                  <a:srgbClr val="000000"/>
                </a:solidFill>
              </a:rPr>
              <a:t>                         </a:t>
            </a:r>
            <a:r>
              <a:rPr lang="bn-IN" sz="1200" dirty="0">
                <a:solidFill>
                  <a:srgbClr val="000000"/>
                </a:solidFill>
              </a:rPr>
              <a:t>ই-মেইলঃ</a:t>
            </a:r>
            <a:r>
              <a:rPr lang="en-US" sz="1200" dirty="0">
                <a:solidFill>
                  <a:srgbClr val="000000"/>
                </a:solidFill>
              </a:rPr>
              <a:t> fakirsahidul87@gmail.com</a:t>
            </a:r>
            <a:endParaRPr lang="bn-IN" sz="12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5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609" y="2596443"/>
            <a:ext cx="2306782" cy="2809702"/>
          </a:xfrm>
        </p:spPr>
      </p:pic>
    </p:spTree>
    <p:extLst>
      <p:ext uri="{BB962C8B-B14F-4D97-AF65-F5344CB8AC3E}">
        <p14:creationId xmlns:p14="http://schemas.microsoft.com/office/powerpoint/2010/main" val="303232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7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sz="5400" dirty="0" smtClean="0">
                <a:solidFill>
                  <a:srgbClr val="C00000"/>
                </a:solidFill>
              </a:rPr>
              <a:t>             </a:t>
            </a:r>
            <a:r>
              <a:rPr lang="en-US" sz="5400" dirty="0" smtClean="0">
                <a:solidFill>
                  <a:srgbClr val="C00000"/>
                </a:solidFill>
              </a:rPr>
              <a:t>পাঠ </a:t>
            </a:r>
            <a:r>
              <a:rPr lang="en-US" sz="5400" dirty="0" err="1">
                <a:solidFill>
                  <a:srgbClr val="C00000"/>
                </a:solidFill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attFill prst="weave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pPr marL="0" indent="0">
              <a:buNone/>
            </a:pPr>
            <a:r>
              <a:rPr lang="bn-IN" dirty="0" smtClean="0"/>
              <a:t>                                      </a:t>
            </a:r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sz="3200" dirty="0" smtClean="0"/>
              <a:t>           </a:t>
            </a:r>
            <a:r>
              <a:rPr lang="en-US" sz="3200" dirty="0" err="1" smtClean="0">
                <a:solidFill>
                  <a:srgbClr val="002060"/>
                </a:solidFill>
              </a:rPr>
              <a:t>শ্রেনি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– ৯ম</a:t>
            </a:r>
          </a:p>
          <a:p>
            <a:pPr marL="0" indent="0">
              <a:buNone/>
            </a:pPr>
            <a:r>
              <a:rPr lang="bn-IN" sz="3200" dirty="0">
                <a:solidFill>
                  <a:srgbClr val="002060"/>
                </a:solidFill>
              </a:rPr>
              <a:t>         </a:t>
            </a:r>
            <a:r>
              <a:rPr lang="en-US" sz="3200" dirty="0" err="1" smtClean="0">
                <a:solidFill>
                  <a:srgbClr val="002060"/>
                </a:solidFill>
              </a:rPr>
              <a:t>অধ্যায়</a:t>
            </a:r>
            <a:r>
              <a:rPr lang="en-US" sz="3200" dirty="0" smtClean="0">
                <a:solidFill>
                  <a:srgbClr val="002060"/>
                </a:solidFill>
              </a:rPr>
              <a:t> –</a:t>
            </a:r>
            <a:r>
              <a:rPr lang="bn-IN" sz="3200" dirty="0" smtClean="0">
                <a:solidFill>
                  <a:srgbClr val="002060"/>
                </a:solidFill>
              </a:rPr>
              <a:t> ৮ম</a:t>
            </a:r>
            <a:endParaRPr lang="en-US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IN" sz="3200" dirty="0">
                <a:solidFill>
                  <a:srgbClr val="002060"/>
                </a:solidFill>
              </a:rPr>
              <a:t>     </a:t>
            </a:r>
            <a:r>
              <a:rPr lang="en-US" sz="3200" dirty="0" err="1" smtClean="0">
                <a:solidFill>
                  <a:srgbClr val="002060"/>
                </a:solidFill>
              </a:rPr>
              <a:t>তারিখ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– </a:t>
            </a:r>
            <a:r>
              <a:rPr lang="bn-IN" sz="3200" dirty="0">
                <a:solidFill>
                  <a:srgbClr val="002060"/>
                </a:solidFill>
              </a:rPr>
              <a:t>১</a:t>
            </a:r>
            <a:r>
              <a:rPr lang="bn-IN" sz="3200" dirty="0" smtClean="0">
                <a:solidFill>
                  <a:srgbClr val="002060"/>
                </a:solidFill>
              </a:rPr>
              <a:t>২</a:t>
            </a:r>
            <a:r>
              <a:rPr lang="en-US" sz="3200" dirty="0" smtClean="0">
                <a:solidFill>
                  <a:srgbClr val="002060"/>
                </a:solidFill>
              </a:rPr>
              <a:t>/</a:t>
            </a:r>
            <a:r>
              <a:rPr lang="bn-IN" sz="3200" dirty="0" smtClean="0">
                <a:solidFill>
                  <a:srgbClr val="002060"/>
                </a:solidFill>
              </a:rPr>
              <a:t>০১</a:t>
            </a:r>
            <a:r>
              <a:rPr lang="en-US" sz="3200" dirty="0" smtClean="0">
                <a:solidFill>
                  <a:srgbClr val="002060"/>
                </a:solidFill>
              </a:rPr>
              <a:t>/২</a:t>
            </a:r>
            <a:r>
              <a:rPr lang="bn-IN" sz="3200" dirty="0" smtClean="0">
                <a:solidFill>
                  <a:srgbClr val="002060"/>
                </a:solidFill>
              </a:rPr>
              <a:t>০২০</a:t>
            </a:r>
            <a:endParaRPr lang="bn-IN" sz="32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bn-IN" sz="3200" dirty="0">
                <a:solidFill>
                  <a:srgbClr val="002060"/>
                </a:solidFill>
              </a:rPr>
              <a:t>          </a:t>
            </a:r>
            <a:r>
              <a:rPr lang="bn-IN" sz="3200" dirty="0" smtClean="0">
                <a:solidFill>
                  <a:srgbClr val="002060"/>
                </a:solidFill>
              </a:rPr>
              <a:t>সময়- </a:t>
            </a:r>
            <a:r>
              <a:rPr lang="bn-IN" sz="3200" dirty="0">
                <a:solidFill>
                  <a:srgbClr val="002060"/>
                </a:solidFill>
              </a:rPr>
              <a:t>৫০ মিনিট 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443" y="2666834"/>
            <a:ext cx="2662049" cy="338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7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diagBrick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/>
              <a:t>                  </a:t>
            </a:r>
            <a:r>
              <a:rPr lang="bn-IN" sz="4800" dirty="0" smtClean="0">
                <a:solidFill>
                  <a:srgbClr val="00B050"/>
                </a:solidFill>
              </a:rPr>
              <a:t>চিত্র দুটি লক্ষ্য করঃ</a:t>
            </a:r>
            <a:endParaRPr lang="en-US" sz="4800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2" y="1616075"/>
            <a:ext cx="4308255" cy="4351338"/>
          </a:xfrm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1" y="2198686"/>
            <a:ext cx="6543674" cy="3697289"/>
          </a:xfrm>
        </p:spPr>
      </p:pic>
    </p:spTree>
    <p:extLst>
      <p:ext uri="{BB962C8B-B14F-4D97-AF65-F5344CB8AC3E}">
        <p14:creationId xmlns:p14="http://schemas.microsoft.com/office/powerpoint/2010/main" val="184647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824"/>
            <a:ext cx="10515600" cy="1990725"/>
          </a:xfr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2060"/>
                </a:solidFill>
              </a:rPr>
              <a:t>               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  </a:t>
            </a:r>
            <a:r>
              <a:rPr lang="bn-IN" sz="3600" dirty="0" smtClean="0">
                <a:solidFill>
                  <a:srgbClr val="002060"/>
                </a:solidFill>
              </a:rPr>
              <a:t>তাহলে আজ আমরা শিখবঃ</a:t>
            </a:r>
            <a:br>
              <a:rPr lang="bn-IN" sz="3600" dirty="0" smtClean="0">
                <a:solidFill>
                  <a:srgbClr val="002060"/>
                </a:solidFill>
              </a:rPr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97125"/>
            <a:ext cx="10515600" cy="3694957"/>
          </a:xfr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IN" dirty="0" smtClean="0"/>
              <a:t>                         </a:t>
            </a:r>
          </a:p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endParaRPr lang="bn-IN" dirty="0"/>
          </a:p>
          <a:p>
            <a:pPr marL="0" indent="0">
              <a:buNone/>
            </a:pPr>
            <a:r>
              <a:rPr lang="bn-IN" dirty="0"/>
              <a:t> </a:t>
            </a:r>
            <a:r>
              <a:rPr lang="bn-IN" dirty="0" smtClean="0"/>
              <a:t>                                           </a:t>
            </a:r>
            <a:r>
              <a:rPr lang="bn-IN" sz="9600" dirty="0" smtClean="0"/>
              <a:t>বৃত্ত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46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1348" y="750627"/>
            <a:ext cx="10086535" cy="940061"/>
          </a:xfrm>
          <a:pattFill prst="ltUpDiag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25416" y="2210940"/>
            <a:ext cx="10058400" cy="3589359"/>
          </a:xfrm>
          <a:prstGeom prst="rect">
            <a:avLst/>
          </a:prstGeom>
          <a:pattFill prst="dashHorz">
            <a:fgClr>
              <a:schemeClr val="accent1"/>
            </a:fgClr>
            <a:bgClr>
              <a:schemeClr val="bg1"/>
            </a:bgClr>
          </a:patt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বৃত্তচাপ,বৃত্তস্থ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কেন্দ্রস্থ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উপপাদ্য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প্রমাণ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95367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81100" y="5116610"/>
            <a:ext cx="9271195" cy="1018777"/>
          </a:xfrm>
          <a:pattFill prst="dotDmnd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সমদূরত্ব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বিন্দু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অংকিত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পথকে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0246" y="580181"/>
            <a:ext cx="7438030" cy="769441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বৃত্তের পরিচয় </a:t>
            </a:r>
            <a:endParaRPr lang="en-US" sz="4400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400" y="1612877"/>
            <a:ext cx="4286250" cy="3240478"/>
          </a:xfrm>
          <a:prstGeom prst="rect">
            <a:avLst/>
          </a:prstGeom>
          <a:pattFill prst="dashUpDiag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13871163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/>
              <a:t>                কেন্দ্রস্থ ও বৃত্তস্থ কোন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767681"/>
            <a:ext cx="3838575" cy="360441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4775" y="5555445"/>
            <a:ext cx="5845791" cy="901409"/>
          </a:xfrm>
          <a:prstGeom prst="rect">
            <a:avLst/>
          </a:prstGeom>
          <a:ln w="38100">
            <a:noFill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শীর্ষবিন্দু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কোণটিকে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ঐ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কেন্দ্রস্থ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850" y="1767681"/>
            <a:ext cx="3790950" cy="3356769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38850" y="5555445"/>
            <a:ext cx="6153150" cy="901409"/>
          </a:xfrm>
          <a:prstGeom prst="rect">
            <a:avLst/>
          </a:prstGeom>
          <a:ln w="38100">
            <a:noFill/>
          </a:ln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পরস্পরকে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মধ্যবর্তী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বৃত্তস্থ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635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844" y="941768"/>
            <a:ext cx="8576586" cy="1930399"/>
          </a:xfrm>
          <a:pattFill prst="dashVert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r>
              <a:rPr lang="bn-IN" dirty="0" smtClean="0"/>
              <a:t>                    </a:t>
            </a:r>
            <a:r>
              <a:rPr lang="bn-IN" dirty="0" smtClean="0">
                <a:solidFill>
                  <a:srgbClr val="FF0000"/>
                </a:solidFill>
              </a:rPr>
              <a:t>সমস্যা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475" y="4143375"/>
            <a:ext cx="10601325" cy="2033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b="1" dirty="0" smtClean="0">
                <a:solidFill>
                  <a:srgbClr val="002060"/>
                </a:solidFill>
                <a:latin typeface="NikoshBAN" panose="02000000000000000000" pitchFamily="2" charset="0"/>
                <a:ea typeface="Cambria Math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844" y="3939369"/>
            <a:ext cx="8576586" cy="1894694"/>
          </a:xfrm>
          <a:prstGeom prst="rect">
            <a:avLst/>
          </a:prstGeom>
          <a:pattFill prst="openDmnd">
            <a:fgClr>
              <a:schemeClr val="accent1"/>
            </a:fgClr>
            <a:bgClr>
              <a:schemeClr val="bg1"/>
            </a:bgClr>
          </a:pattFill>
        </p:spPr>
      </p:pic>
    </p:spTree>
    <p:extLst>
      <p:ext uri="{BB962C8B-B14F-4D97-AF65-F5344CB8AC3E}">
        <p14:creationId xmlns:p14="http://schemas.microsoft.com/office/powerpoint/2010/main" val="326195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400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Anik</vt:lpstr>
      <vt:lpstr>Arial</vt:lpstr>
      <vt:lpstr>Calibri</vt:lpstr>
      <vt:lpstr>Calibri Light</vt:lpstr>
      <vt:lpstr>Cambria Math</vt:lpstr>
      <vt:lpstr>NikoshBAN</vt:lpstr>
      <vt:lpstr>Vrinda</vt:lpstr>
      <vt:lpstr>সোনার বাংলা</vt:lpstr>
      <vt:lpstr>Office Theme</vt:lpstr>
      <vt:lpstr>                    সবাইকে শুভেচ্ছা</vt:lpstr>
      <vt:lpstr>             শিক্ষক পরিচিতি</vt:lpstr>
      <vt:lpstr>             পাঠ পরিচিতি</vt:lpstr>
      <vt:lpstr>                  চিত্র দুটি লক্ষ্য করঃ</vt:lpstr>
      <vt:lpstr>                                                            তাহলে আজ আমরা শিখবঃ </vt:lpstr>
      <vt:lpstr>শিখনফল</vt:lpstr>
      <vt:lpstr>কোন নির্দিষ্ট বিন্দু থেকে সমদূরত্ব বজায় রেখে কোনো বিন্দু অংকিত আবদ্ধ পথকে বৃত্ত বলে।</vt:lpstr>
      <vt:lpstr>                কেন্দ্রস্থ ও বৃত্তস্থ কোন</vt:lpstr>
      <vt:lpstr>                    সমস্যা  </vt:lpstr>
      <vt:lpstr>PowerPoint Presentation</vt:lpstr>
      <vt:lpstr>একক কাজ</vt:lpstr>
      <vt:lpstr>              দলীয় কাজ</vt:lpstr>
      <vt:lpstr>                    মূল্যায়ন</vt:lpstr>
      <vt:lpstr>                  বাড়ির কাজ</vt:lpstr>
      <vt:lpstr>                         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সবাইকে শুভেচ্ছা</dc:title>
  <dc:creator>HP</dc:creator>
  <cp:lastModifiedBy>HP</cp:lastModifiedBy>
  <cp:revision>19</cp:revision>
  <dcterms:created xsi:type="dcterms:W3CDTF">2020-01-10T17:24:25Z</dcterms:created>
  <dcterms:modified xsi:type="dcterms:W3CDTF">2020-01-10T18:49:53Z</dcterms:modified>
</cp:coreProperties>
</file>