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72" r:id="rId2"/>
    <p:sldId id="373" r:id="rId3"/>
    <p:sldId id="418" r:id="rId4"/>
    <p:sldId id="405" r:id="rId5"/>
    <p:sldId id="404" r:id="rId6"/>
    <p:sldId id="412" r:id="rId7"/>
    <p:sldId id="417" r:id="rId8"/>
    <p:sldId id="413" r:id="rId9"/>
    <p:sldId id="414" r:id="rId10"/>
    <p:sldId id="406" r:id="rId11"/>
    <p:sldId id="411" r:id="rId12"/>
    <p:sldId id="415" r:id="rId13"/>
    <p:sldId id="416" r:id="rId14"/>
    <p:sldId id="410" r:id="rId15"/>
    <p:sldId id="397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19E7"/>
    <a:srgbClr val="D73217"/>
    <a:srgbClr val="1DE35A"/>
    <a:srgbClr val="F33B5A"/>
    <a:srgbClr val="C2290A"/>
    <a:srgbClr val="DFF12F"/>
    <a:srgbClr val="D6D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7" autoAdjust="0"/>
    <p:restoredTop sz="94803" autoAdjust="0"/>
  </p:normalViewPr>
  <p:slideViewPr>
    <p:cSldViewPr>
      <p:cViewPr varScale="1">
        <p:scale>
          <a:sx n="68" d="100"/>
          <a:sy n="68" d="100"/>
        </p:scale>
        <p:origin x="147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82F85D4-6163-4C75-8297-5CF6B5A1F86A}" type="datetimeFigureOut">
              <a:rPr lang="en-US"/>
              <a:pPr>
                <a:defRPr/>
              </a:pPr>
              <a:t>1/12/2020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D9D0BF9-4589-43A2-AA29-C85A585FA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3901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9D0BF9-4589-43A2-AA29-C85A585FAC8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42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9D0BF9-4589-43A2-AA29-C85A585FAC8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054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9D0BF9-4589-43A2-AA29-C85A585FAC8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290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A3D09-18DA-4EC4-8B60-E6DF34DD0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B785D-5174-4CCD-884C-6AE1FEBEC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E9019-1B46-447D-9BE7-BCB9F85EB4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EC979-04BD-4DBD-B990-AFDF119C1E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4176B-44D3-485E-ADED-910C7E22EA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3BD87-BBDA-4DB9-ADE6-05FBB244F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7EB0D-0B0D-400D-97F9-3E1A27285A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4C47E-BBCA-4F03-9666-8A3284CC5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45DE5-9ED4-48AE-91CB-72EDDA92E2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4CA8A-638A-4C73-B6CA-F23EB805A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15A12-FE19-4545-9EE9-8359C23A33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8DBE83C-AC71-4CE5-B60F-42FE8C90C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2"/>
          <p:cNvSpPr txBox="1"/>
          <p:nvPr/>
        </p:nvSpPr>
        <p:spPr>
          <a:xfrm>
            <a:off x="0" y="214312"/>
            <a:ext cx="9144000" cy="851297"/>
          </a:xfrm>
          <a:prstGeom prst="flowChartAlternateProcess">
            <a:avLst/>
          </a:prstGeom>
          <a:solidFill>
            <a:srgbClr val="FF0000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ক্লাসের</a:t>
            </a:r>
            <a:r>
              <a:rPr lang="en-U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6800"/>
            <a:ext cx="9144000" cy="5791200"/>
          </a:xfrm>
          <a:prstGeom prst="rect">
            <a:avLst/>
          </a:prstGeo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0-Point Star 2"/>
          <p:cNvSpPr/>
          <p:nvPr/>
        </p:nvSpPr>
        <p:spPr>
          <a:xfrm>
            <a:off x="2255520" y="228600"/>
            <a:ext cx="4724400" cy="1006316"/>
          </a:xfrm>
          <a:prstGeom prst="star10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7200" y="2286000"/>
            <a:ext cx="8382000" cy="17526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hangingPunct="0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টেলিমেডিসিন বলতে কী বুঝ? </a:t>
            </a:r>
            <a:endParaRPr lang="en-US" sz="4000" dirty="0">
              <a:solidFill>
                <a:schemeClr val="tx1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bn-IN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5000" y="4191000"/>
            <a:ext cx="4457700" cy="228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96856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 descr="Bouquet"/>
          <p:cNvSpPr>
            <a:spLocks noChangeArrowheads="1"/>
          </p:cNvSpPr>
          <p:nvPr/>
        </p:nvSpPr>
        <p:spPr bwMode="auto">
          <a:xfrm>
            <a:off x="2819400" y="533400"/>
            <a:ext cx="3043238" cy="806450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38100" algn="ctr">
            <a:noFill/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4343400"/>
            <a:ext cx="8686800" cy="1981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eaLnBrk="0" hangingPunct="0"/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চিকিৎসা কাজে ব্যবহৃত যন্ত্রপাতি</a:t>
            </a:r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গুলোর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একটি তালিকা কর। </a:t>
            </a:r>
            <a:b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719" y="1470025"/>
            <a:ext cx="4038599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6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590800"/>
            <a:ext cx="8077200" cy="2062103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/>
            <a:r>
              <a:rPr lang="bn-BD" sz="4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১। “ সনাতন ও আধুনিক চিকিৎসা পদ্ধতির মধ্যে এক বিশাল  পার্থক্য”</a:t>
            </a:r>
            <a:r>
              <a:rPr lang="bn-IN" sz="4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BD" sz="4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ব্যাখ্যা কর । </a:t>
            </a:r>
            <a:br>
              <a:rPr lang="bn-BD" sz="3200" dirty="0">
                <a:latin typeface="NikoshBAN" pitchFamily="2" charset="0"/>
                <a:cs typeface="NikoshBAN" pitchFamily="2" charset="0"/>
              </a:rPr>
            </a:br>
            <a:endParaRPr lang="en-US" sz="3200" dirty="0"/>
          </a:p>
        </p:txBody>
      </p:sp>
      <p:sp>
        <p:nvSpPr>
          <p:cNvPr id="3" name="Down Ribbon 2"/>
          <p:cNvSpPr/>
          <p:nvPr/>
        </p:nvSpPr>
        <p:spPr>
          <a:xfrm>
            <a:off x="0" y="200024"/>
            <a:ext cx="9067800" cy="1933575"/>
          </a:xfrm>
          <a:prstGeom prst="ribbon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6600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1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905000"/>
            <a:ext cx="8763000" cy="4419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br>
              <a:rPr lang="bn-BD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</a:br>
            <a:r>
              <a:rPr lang="bn-BD" sz="4000" b="1" spc="50" dirty="0">
                <a:ln w="12700" cmpd="sng">
                  <a:solidFill>
                    <a:srgbClr val="4F19E7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spc="50" dirty="0">
                <a:ln w="12700" cmpd="sng">
                  <a:solidFill>
                    <a:srgbClr val="4F19E7"/>
                  </a:solidFill>
                  <a:prstDash val="solid"/>
                </a:ln>
                <a:solidFill>
                  <a:srgbClr val="00B0F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4000" b="1" spc="50" dirty="0">
                <a:ln w="12700" cmpd="sng">
                  <a:solidFill>
                    <a:srgbClr val="4F19E7"/>
                  </a:solidFill>
                  <a:prstDash val="solid"/>
                </a:ln>
                <a:solidFill>
                  <a:srgbClr val="00B0F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সনাতন চিকিৎসা পদ্ধতি বলতে কী বুঝ? </a:t>
            </a:r>
            <a:br>
              <a:rPr lang="bn-BD" sz="4000" b="1" spc="50" dirty="0">
                <a:ln w="12700" cmpd="sng">
                  <a:solidFill>
                    <a:srgbClr val="4F19E7"/>
                  </a:solidFill>
                  <a:prstDash val="solid"/>
                </a:ln>
                <a:solidFill>
                  <a:srgbClr val="00B0F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</a:br>
            <a:r>
              <a:rPr lang="bn-IN" sz="4000" b="1" spc="50" dirty="0">
                <a:ln w="12700" cmpd="sng">
                  <a:solidFill>
                    <a:srgbClr val="4F19E7"/>
                  </a:solidFill>
                  <a:prstDash val="solid"/>
                </a:ln>
                <a:solidFill>
                  <a:srgbClr val="00B0F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২</a:t>
            </a:r>
            <a:r>
              <a:rPr lang="bn-BD" sz="4000" b="1" spc="50" dirty="0">
                <a:ln w="12700" cmpd="sng">
                  <a:solidFill>
                    <a:srgbClr val="4F19E7"/>
                  </a:solidFill>
                  <a:prstDash val="solid"/>
                </a:ln>
                <a:solidFill>
                  <a:srgbClr val="00B0F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। আধুনিক চিকিৎসা পদ্ধতি কাকে বলে?  </a:t>
            </a:r>
            <a:br>
              <a:rPr lang="bn-BD" sz="4000" b="1" spc="50" dirty="0">
                <a:ln w="12700" cmpd="sng">
                  <a:solidFill>
                    <a:srgbClr val="4F19E7"/>
                  </a:solidFill>
                  <a:prstDash val="solid"/>
                </a:ln>
                <a:solidFill>
                  <a:srgbClr val="00B0F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</a:br>
            <a:r>
              <a:rPr lang="bn-IN" sz="4000" b="1" spc="50" dirty="0">
                <a:ln w="12700" cmpd="sng">
                  <a:solidFill>
                    <a:srgbClr val="4F19E7"/>
                  </a:solidFill>
                  <a:prstDash val="solid"/>
                </a:ln>
                <a:solidFill>
                  <a:srgbClr val="00B0F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৩</a:t>
            </a:r>
            <a:r>
              <a:rPr lang="bn-BD" sz="4000" b="1" spc="50" dirty="0">
                <a:ln w="12700" cmpd="sng">
                  <a:solidFill>
                    <a:srgbClr val="4F19E7"/>
                  </a:solidFill>
                  <a:prstDash val="solid"/>
                </a:ln>
                <a:solidFill>
                  <a:srgbClr val="00B0F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। পজিট্টন এমিশন টমোগ্রাফি যন্ত্রের মাধ্যমে কি করা যায়? </a:t>
            </a:r>
            <a:br>
              <a:rPr lang="bn-BD" sz="4000" b="1" spc="50" dirty="0">
                <a:ln w="12700" cmpd="sng">
                  <a:solidFill>
                    <a:srgbClr val="4F19E7"/>
                  </a:solidFill>
                  <a:prstDash val="solid"/>
                </a:ln>
                <a:solidFill>
                  <a:srgbClr val="00B0F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</a:br>
            <a:br>
              <a:rPr lang="bn-BD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</a:br>
            <a:endParaRPr lang="bn-IN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78534" y="304800"/>
            <a:ext cx="2839240" cy="1446550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algn="ctr"/>
            <a:r>
              <a:rPr lang="bn-IN" sz="8800" dirty="0"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89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que 1"/>
          <p:cNvSpPr/>
          <p:nvPr/>
        </p:nvSpPr>
        <p:spPr>
          <a:xfrm>
            <a:off x="152400" y="381000"/>
            <a:ext cx="8991600" cy="914400"/>
          </a:xfrm>
          <a:prstGeom prst="plaqu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images ncc-0017   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531144"/>
            <a:ext cx="7620000" cy="211794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Rounded Rectangle 5"/>
          <p:cNvSpPr/>
          <p:nvPr/>
        </p:nvSpPr>
        <p:spPr>
          <a:xfrm>
            <a:off x="142875" y="3846731"/>
            <a:ext cx="8839200" cy="2514600"/>
          </a:xfrm>
          <a:prstGeom prst="roundRect">
            <a:avLst/>
          </a:prstGeom>
          <a:solidFill>
            <a:srgbClr val="1DE3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auto">
              <a:spcAft>
                <a:spcPts val="0"/>
              </a:spcAft>
              <a:defRPr/>
            </a:pP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“ </a:t>
            </a:r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টেলিমেডেসিন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চিকিৎসা পদ্ধতি মানুষের </a:t>
            </a:r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চিকিৎসা সেবার নতুন দ্বার উন্মুচিত 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করেছে”  বিশ্লেষণ কর ।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499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/>
        </p:nvSpPr>
        <p:spPr>
          <a:xfrm>
            <a:off x="8965" y="-4181"/>
            <a:ext cx="9135035" cy="6853517"/>
          </a:xfrm>
          <a:prstGeom prst="frame">
            <a:avLst>
              <a:gd name="adj1" fmla="val 2886"/>
            </a:avLst>
          </a:prstGeom>
          <a:ln w="28575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ound Single Corner Rectangle 4"/>
          <p:cNvSpPr/>
          <p:nvPr/>
        </p:nvSpPr>
        <p:spPr>
          <a:xfrm>
            <a:off x="609600" y="227739"/>
            <a:ext cx="6716423" cy="495300"/>
          </a:xfrm>
          <a:prstGeom prst="flowChartAlternateProcess">
            <a:avLst/>
          </a:prstGeom>
          <a:pattFill prst="pct5">
            <a:fgClr>
              <a:schemeClr val="bg1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ক্লাসের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জানিয়ে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শেষ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করছি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8882" y="954959"/>
            <a:ext cx="7315200" cy="5410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8965" y="-4181"/>
            <a:ext cx="9135035" cy="6853517"/>
          </a:xfrm>
          <a:prstGeom prst="frame">
            <a:avLst>
              <a:gd name="adj1" fmla="val 2886"/>
            </a:avLst>
          </a:prstGeom>
          <a:ln w="38100"/>
          <a:effectLst>
            <a:glow rad="228600">
              <a:schemeClr val="accent4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2590800" y="457200"/>
            <a:ext cx="4267200" cy="914400"/>
          </a:xfrm>
          <a:prstGeom prst="flowChartAlternateProcess">
            <a:avLst/>
          </a:prstGeom>
          <a:solidFill>
            <a:srgbClr val="00B0F0"/>
          </a:solidFill>
          <a:ln>
            <a:solidFill>
              <a:srgbClr val="FFFF0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53000" y="2438400"/>
            <a:ext cx="3810000" cy="2800767"/>
          </a:xfrm>
          <a:prstGeom prst="rect">
            <a:avLst/>
          </a:prstGeom>
          <a:solidFill>
            <a:srgbClr val="4F19E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বিষয়ঃ তথ্য ও যোগাযোগ প্রযুক্তি</a:t>
            </a:r>
          </a:p>
          <a:p>
            <a:pPr algn="ctr"/>
            <a:r>
              <a:rPr lang="bn-BD" sz="24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en-US" sz="2400" b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8ম</a:t>
            </a:r>
            <a:endParaRPr lang="bn-BD" sz="24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-৬</a:t>
            </a:r>
            <a:endParaRPr lang="bn-IN" sz="32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শিরোনামঃ</a:t>
            </a:r>
            <a:r>
              <a:rPr lang="en-US" sz="32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টেলিমেডেসিন</a:t>
            </a:r>
            <a:endParaRPr lang="en-US" sz="32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32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৫০</a:t>
            </a:r>
            <a:r>
              <a:rPr lang="bn-BD" sz="32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32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তারিখ-১২/০১/২০</a:t>
            </a:r>
            <a:r>
              <a:rPr lang="bn-BD" sz="32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CF26BE-E41E-45C4-BBCA-4DA7B09D3B35}" type="datetime5">
              <a:rPr lang="en-US" smtClean="0"/>
              <a:pPr>
                <a:defRPr/>
              </a:pPr>
              <a:t>12-Jan-20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2362200"/>
            <a:ext cx="4191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gradFill flip="none" rotWithShape="1">
                  <a:gsLst>
                    <a:gs pos="0">
                      <a:srgbClr val="C2290A">
                        <a:shade val="30000"/>
                        <a:satMod val="115000"/>
                      </a:srgbClr>
                    </a:gs>
                    <a:gs pos="50000">
                      <a:srgbClr val="C2290A">
                        <a:shade val="67500"/>
                        <a:satMod val="115000"/>
                      </a:srgbClr>
                    </a:gs>
                    <a:gs pos="100000">
                      <a:srgbClr val="C2290A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atin typeface="NikoshBAN" pitchFamily="2" charset="0"/>
                <a:cs typeface="NikoshBAN" pitchFamily="2" charset="0"/>
              </a:rPr>
              <a:t>খন্দকার আব্দুল মজিদ</a:t>
            </a:r>
          </a:p>
          <a:p>
            <a:pPr algn="ctr"/>
            <a:r>
              <a:rPr lang="bn-IN" sz="3200" dirty="0">
                <a:gradFill flip="none" rotWithShape="1">
                  <a:gsLst>
                    <a:gs pos="0">
                      <a:srgbClr val="C2290A">
                        <a:shade val="30000"/>
                        <a:satMod val="115000"/>
                      </a:srgbClr>
                    </a:gs>
                    <a:gs pos="50000">
                      <a:srgbClr val="C2290A">
                        <a:shade val="67500"/>
                        <a:satMod val="115000"/>
                      </a:srgbClr>
                    </a:gs>
                    <a:gs pos="100000">
                      <a:srgbClr val="C2290A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atin typeface="NikoshBAN" pitchFamily="2" charset="0"/>
                <a:cs typeface="NikoshBAN" pitchFamily="2" charset="0"/>
              </a:rPr>
              <a:t>সহ-শিক্ষক</a:t>
            </a:r>
          </a:p>
          <a:p>
            <a:pPr algn="ctr"/>
            <a:r>
              <a:rPr lang="bn-IN" sz="3200" dirty="0">
                <a:gradFill flip="none" rotWithShape="1">
                  <a:gsLst>
                    <a:gs pos="0">
                      <a:srgbClr val="C2290A">
                        <a:shade val="30000"/>
                        <a:satMod val="115000"/>
                      </a:srgbClr>
                    </a:gs>
                    <a:gs pos="50000">
                      <a:srgbClr val="C2290A">
                        <a:shade val="67500"/>
                        <a:satMod val="115000"/>
                      </a:srgbClr>
                    </a:gs>
                    <a:gs pos="100000">
                      <a:srgbClr val="C2290A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atin typeface="NikoshBAN" pitchFamily="2" charset="0"/>
                <a:cs typeface="NikoshBAN" pitchFamily="2" charset="0"/>
              </a:rPr>
              <a:t>সূতী এইচ</a:t>
            </a:r>
            <a:r>
              <a:rPr lang="en-US" sz="3200" dirty="0">
                <a:gradFill flip="none" rotWithShape="1">
                  <a:gsLst>
                    <a:gs pos="0">
                      <a:srgbClr val="C2290A">
                        <a:shade val="30000"/>
                        <a:satMod val="115000"/>
                      </a:srgbClr>
                    </a:gs>
                    <a:gs pos="50000">
                      <a:srgbClr val="C2290A">
                        <a:shade val="67500"/>
                        <a:satMod val="115000"/>
                      </a:srgbClr>
                    </a:gs>
                    <a:gs pos="100000">
                      <a:srgbClr val="C2290A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dirty="0">
                <a:gradFill flip="none" rotWithShape="1">
                  <a:gsLst>
                    <a:gs pos="0">
                      <a:srgbClr val="C2290A">
                        <a:shade val="30000"/>
                        <a:satMod val="115000"/>
                      </a:srgbClr>
                    </a:gs>
                    <a:gs pos="50000">
                      <a:srgbClr val="C2290A">
                        <a:shade val="67500"/>
                        <a:satMod val="115000"/>
                      </a:srgbClr>
                    </a:gs>
                    <a:gs pos="100000">
                      <a:srgbClr val="C2290A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atin typeface="NikoshBAN" pitchFamily="2" charset="0"/>
                <a:cs typeface="NikoshBAN" pitchFamily="2" charset="0"/>
              </a:rPr>
              <a:t>এস.এস উচ্চ বিদ্যালয়</a:t>
            </a:r>
          </a:p>
          <a:p>
            <a:pPr algn="ctr"/>
            <a:r>
              <a:rPr lang="bn-IN" sz="3200" dirty="0">
                <a:gradFill flip="none" rotWithShape="1">
                  <a:gsLst>
                    <a:gs pos="0">
                      <a:srgbClr val="C2290A">
                        <a:shade val="30000"/>
                        <a:satMod val="115000"/>
                      </a:srgbClr>
                    </a:gs>
                    <a:gs pos="50000">
                      <a:srgbClr val="C2290A">
                        <a:shade val="67500"/>
                        <a:satMod val="115000"/>
                      </a:srgbClr>
                    </a:gs>
                    <a:gs pos="100000">
                      <a:srgbClr val="C2290A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atin typeface="NikoshBAN" pitchFamily="2" charset="0"/>
                <a:cs typeface="NikoshBAN" pitchFamily="2" charset="0"/>
              </a:rPr>
              <a:t>গোপালপুর, টাংগাইল।</a:t>
            </a:r>
          </a:p>
          <a:p>
            <a:pPr algn="ctr"/>
            <a:r>
              <a:rPr lang="bn-IN" sz="3200" dirty="0">
                <a:gradFill flip="none" rotWithShape="1">
                  <a:gsLst>
                    <a:gs pos="0">
                      <a:srgbClr val="C2290A">
                        <a:shade val="30000"/>
                        <a:satMod val="115000"/>
                      </a:srgbClr>
                    </a:gs>
                    <a:gs pos="50000">
                      <a:srgbClr val="C2290A">
                        <a:shade val="67500"/>
                        <a:satMod val="115000"/>
                      </a:srgbClr>
                    </a:gs>
                    <a:gs pos="100000">
                      <a:srgbClr val="C2290A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atin typeface="NikoshBAN" pitchFamily="2" charset="0"/>
                <a:cs typeface="NikoshBAN" pitchFamily="2" charset="0"/>
              </a:rPr>
              <a:t>মোবা-০১৭৮৬৫৩০৪০৭</a:t>
            </a:r>
          </a:p>
          <a:p>
            <a:pPr algn="ctr"/>
            <a:endParaRPr lang="en-US" sz="3200" dirty="0">
              <a:gradFill flip="none" rotWithShape="1">
                <a:gsLst>
                  <a:gs pos="0">
                    <a:srgbClr val="C2290A">
                      <a:shade val="30000"/>
                      <a:satMod val="115000"/>
                    </a:srgbClr>
                  </a:gs>
                  <a:gs pos="50000">
                    <a:srgbClr val="C2290A">
                      <a:shade val="67500"/>
                      <a:satMod val="115000"/>
                    </a:srgbClr>
                  </a:gs>
                  <a:gs pos="100000">
                    <a:srgbClr val="C2290A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308BE66-4890-4486-BF9C-79E8994048C6}"/>
              </a:ext>
            </a:extLst>
          </p:cNvPr>
          <p:cNvCxnSpPr/>
          <p:nvPr/>
        </p:nvCxnSpPr>
        <p:spPr>
          <a:xfrm>
            <a:off x="4419600" y="2209800"/>
            <a:ext cx="0" cy="319938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36749DD-5DC4-488D-A56F-E5E3C0012D9F}"/>
              </a:ext>
            </a:extLst>
          </p:cNvPr>
          <p:cNvCxnSpPr>
            <a:cxnSpLocks/>
          </p:cNvCxnSpPr>
          <p:nvPr/>
        </p:nvCxnSpPr>
        <p:spPr>
          <a:xfrm>
            <a:off x="4572000" y="1981200"/>
            <a:ext cx="0" cy="35814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928C61E-7831-4D32-8FEE-A0AE73061CD7}"/>
              </a:ext>
            </a:extLst>
          </p:cNvPr>
          <p:cNvCxnSpPr/>
          <p:nvPr/>
        </p:nvCxnSpPr>
        <p:spPr>
          <a:xfrm>
            <a:off x="4724400" y="2209800"/>
            <a:ext cx="0" cy="319938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F4EE223A-D308-4C89-B51C-A0087206F3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531" y="710184"/>
            <a:ext cx="1368552" cy="1728216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295399"/>
            <a:ext cx="3810000" cy="27432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295400"/>
            <a:ext cx="4724400" cy="2743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114800"/>
            <a:ext cx="3809999" cy="2743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4191000"/>
            <a:ext cx="4724400" cy="2667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381000" y="200025"/>
            <a:ext cx="7848600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নিচের ছবিগুলো লক্ষ কর।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853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Terminator 2"/>
          <p:cNvSpPr/>
          <p:nvPr/>
        </p:nvSpPr>
        <p:spPr>
          <a:xfrm>
            <a:off x="287746" y="378261"/>
            <a:ext cx="8275899" cy="925974"/>
          </a:xfrm>
          <a:prstGeom prst="flowChartTerminator">
            <a:avLst/>
          </a:prstGeom>
          <a:solidFill>
            <a:srgbClr val="D7321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5387975"/>
            <a:ext cx="7772400" cy="147002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6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bn-IN" sz="9600" dirty="0">
                <a:solidFill>
                  <a:schemeClr val="tx1"/>
                </a:solidFill>
                <a:latin typeface="NikoshBAN" pitchFamily="2" charset="0"/>
                <a:ea typeface="+mj-ea"/>
                <a:cs typeface="NikoshBAN" pitchFamily="2" charset="0"/>
              </a:rPr>
              <a:t>টেলিমেডেসিন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5000" y="1447800"/>
            <a:ext cx="5715000" cy="3810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539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7200"/>
            <a:ext cx="9144000" cy="736283"/>
          </a:xfrm>
          <a:prstGeom prst="rect">
            <a:avLst/>
          </a:prstGeom>
          <a:solidFill>
            <a:srgbClr val="F33B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 শেষে শিক্ষার্থীরা -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524000"/>
            <a:ext cx="9144000" cy="4876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১। টেলিমেডিসিন কী</a:t>
            </a:r>
            <a:r>
              <a:rPr lang="en-US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তা ব্যাখ্যা করতে পারবে।</a:t>
            </a:r>
            <a:endParaRPr lang="en-US" sz="4000" dirty="0">
              <a:solidFill>
                <a:srgbClr val="0070C0"/>
              </a:solidFill>
            </a:endParaRPr>
          </a:p>
          <a:p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২।</a:t>
            </a:r>
            <a:r>
              <a:rPr lang="bn-BD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চিকিৎসার কাজে ব্যবহৃত যন্ত্রপাতির একটা তালিকা করতে পারবে।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4000" dirty="0">
                <a:solidFill>
                  <a:schemeClr val="bg1">
                    <a:lumMod val="65000"/>
                  </a:schemeClr>
                </a:solidFill>
                <a:latin typeface="NikoshBAN" pitchFamily="2" charset="0"/>
                <a:cs typeface="NikoshBAN" pitchFamily="2" charset="0"/>
              </a:rPr>
              <a:t>৩।</a:t>
            </a:r>
            <a:r>
              <a:rPr lang="bn-BD" sz="4000" dirty="0">
                <a:solidFill>
                  <a:schemeClr val="bg1">
                    <a:lumMod val="65000"/>
                  </a:schemeClr>
                </a:solidFill>
                <a:latin typeface="NikoshBAN" pitchFamily="2" charset="0"/>
                <a:cs typeface="NikoshBAN" pitchFamily="2" charset="0"/>
              </a:rPr>
              <a:t> সনাতন ও আধুনিক চিকিৎসা পদ্ধতির পার্থক্য ব্যাখ্যা করতে পারবে। </a:t>
            </a:r>
            <a:endParaRPr lang="en-US" sz="4000" dirty="0">
              <a:solidFill>
                <a:schemeClr val="bg1">
                  <a:lumMod val="6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899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4114800" cy="4343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152400" y="5562600"/>
            <a:ext cx="4038600" cy="1077218"/>
          </a:xfrm>
          <a:prstGeom prst="rect">
            <a:avLst/>
          </a:prstGeom>
          <a:solidFill>
            <a:srgbClr val="1DE35A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চিকিৎসায় আধুনিক যন্ত্রপাতি পুরোপুরি তথ্য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প্র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যুক্তি নির্ভর</a:t>
            </a:r>
            <a:r>
              <a:rPr lang="bn-BD" sz="3200" dirty="0"/>
              <a:t>। 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940" y="228600"/>
            <a:ext cx="3976460" cy="4419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4876800" y="5638800"/>
            <a:ext cx="3976460" cy="954107"/>
          </a:xfrm>
          <a:prstGeom prst="rect">
            <a:avLst/>
          </a:prstGeom>
          <a:solidFill>
            <a:srgbClr val="1DE35A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নিউরোসার্জারির জন্য প্রস্তুত একটি আধুনিক টেলিমেডিসিন কেন্দ্র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58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98334"/>
            <a:ext cx="3657600" cy="430226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76200" y="5257800"/>
            <a:ext cx="4267200" cy="1384995"/>
          </a:xfrm>
          <a:prstGeom prst="rect">
            <a:avLst/>
          </a:prstGeom>
          <a:solidFill>
            <a:srgbClr val="4F19E7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পজিট্রন এমিশন টমোগ্রাফি যন্ত্র ব্যবহার করে রোগীর শরীরের ভেতরের ত্রিমাত্রিক ছবি তৈরী করতে পারে।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98333"/>
            <a:ext cx="4267199" cy="430226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4800601" y="5257800"/>
            <a:ext cx="4267199" cy="1384995"/>
          </a:xfrm>
          <a:prstGeom prst="rect">
            <a:avLst/>
          </a:prstGeom>
          <a:solidFill>
            <a:srgbClr val="4F19E7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মানুষের মস্তিষ্কের ভেতর কোন অংশ  উজ্জীবিত, এখন বাইরে থেকেই বলে দেওয়া সম্ভব।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692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1" y="228600"/>
            <a:ext cx="4343400" cy="3810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800600" y="245012"/>
            <a:ext cx="4190999" cy="3810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1" y="4724400"/>
            <a:ext cx="8839197" cy="1200329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টেলিফোন কলের মাধ্যমে যে চিকিৎসা গ্রহন করা হয় তাকে টেলিমেডিসিন বলে।</a:t>
            </a:r>
            <a:r>
              <a:rPr lang="bn-BD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732241"/>
      </p:ext>
    </p:extLst>
  </p:cSld>
  <p:clrMapOvr>
    <a:masterClrMapping/>
  </p:clrMapOvr>
  <p:transition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52400" y="228601"/>
            <a:ext cx="8839200" cy="1143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8000" b="1" i="0" u="none" strike="noStrike" kern="1200" normalizeH="0" baseline="0" noProof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bn-BD" sz="8000" b="1" i="0" u="none" strike="noStrike" kern="1200" normalizeH="0" baseline="0" noProof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সনাতন</a:t>
            </a:r>
            <a:r>
              <a:rPr kumimoji="0" lang="bn-BD" sz="8000" b="1" i="0" u="none" strike="noStrike" kern="1200" normalizeH="0" noProof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bn-BD" sz="8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চিকিৎসা পদ্ধতি</a:t>
            </a:r>
            <a:endParaRPr lang="en-US" sz="6000" dirty="0">
              <a:solidFill>
                <a:schemeClr val="accent1">
                  <a:lumMod val="50000"/>
                </a:schemeClr>
              </a:solidFill>
              <a:latin typeface="NikoshBAN" pitchFamily="2" charset="0"/>
              <a:ea typeface="+mj-ea"/>
              <a:cs typeface="NikoshBAN" pitchFamily="2" charset="0"/>
            </a:endParaRPr>
          </a:p>
        </p:txBody>
      </p:sp>
      <p:pic>
        <p:nvPicPr>
          <p:cNvPr id="4" name="Content Placeholder 6" descr="2012-09-06-14-15-40-5048b00c97144-untitled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905000"/>
            <a:ext cx="4419600" cy="3657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Content Placeholder 7" descr="তেল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1905000"/>
            <a:ext cx="4174588" cy="3657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140676" y="5677486"/>
            <a:ext cx="8834511" cy="1143000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kern="0" dirty="0">
                <a:latin typeface="NikoshBAN" pitchFamily="2" charset="0"/>
                <a:cs typeface="NikoshBAN" pitchFamily="2" charset="0"/>
              </a:rPr>
              <a:t>অনুমান নির্ভর চিকিৎসা ব্যবস্থা</a:t>
            </a:r>
            <a:endParaRPr lang="en-US" kern="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18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3214</TotalTime>
  <Words>223</Words>
  <Application>Microsoft Office PowerPoint</Application>
  <PresentationFormat>On-screen Show (4:3)</PresentationFormat>
  <Paragraphs>42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NikoshBAN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HARUNSIR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HARUNSIR</dc:creator>
  <cp:lastModifiedBy>teacher</cp:lastModifiedBy>
  <cp:revision>385</cp:revision>
  <dcterms:created xsi:type="dcterms:W3CDTF">2015-05-05T06:43:27Z</dcterms:created>
  <dcterms:modified xsi:type="dcterms:W3CDTF">2020-01-12T04:45:03Z</dcterms:modified>
</cp:coreProperties>
</file>