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7" r:id="rId7"/>
    <p:sldId id="268" r:id="rId8"/>
    <p:sldId id="261" r:id="rId9"/>
    <p:sldId id="262" r:id="rId10"/>
    <p:sldId id="263" r:id="rId11"/>
    <p:sldId id="266" r:id="rId12"/>
    <p:sldId id="264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9346C-B196-F841-A2D4-4E5E8EF22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2FB1BE-64A5-1045-9BEE-9B6D4A7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0E50A-F91B-2E41-A197-3B1EE244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99112-202A-084B-9CC7-E06DCD7A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CA3F4-A5A2-3148-A7E0-D3B6E245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88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A2B5-C094-C24A-9E4D-CB3A0172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85CE3-22F8-0946-8931-93DC8482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89252-8A45-484B-84DF-2476B1AC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361BB-C32B-BD4F-8643-0C88AA7B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B0E0E-8AA6-3E48-8D6B-75FEE891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9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23DE5D-EADC-8149-9C5D-AC208916E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6A411-C3C4-E641-913F-245A969A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5347F-A366-D04C-B83B-3D2D2D0D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9516-69F6-F94F-AE9E-D8FFF169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F62DC-7BDA-6D46-BF76-06E32A7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6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5824-72E0-8649-A082-60FD709B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6A66E-6EF1-3E45-BB13-8729A580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7F74F-A77E-7347-9D77-633ECB17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7A316-D624-884D-BF9E-2822826D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EFDAE-BC7A-324C-A545-CF1E5D96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73330-6705-3F4C-A6D5-40107A52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B8263B-F7A5-3244-A5ED-01BB3D821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3189E-1837-D04A-BDF2-BB9869DC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7A17F-7C3D-7340-84AF-D8C10D43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9D5B9-F2D2-8948-BEC4-87C2673D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6037-0B55-4E49-82AE-A306EF48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618F3-726C-FE4B-937B-0ACFD1AB1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C1AE8-1D39-3147-B6CD-B8C71E96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4A5A1-5A90-624E-9567-EF0EB336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09508-7496-CE46-93D3-8EA5B9C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EBAF4-7766-0B44-A536-3F72C96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429C2-FAD4-3A44-93E0-466D732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D0403-1020-BB4D-8D38-B2B20FBF2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CDB86-68B3-D845-8804-1E835F4B4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BA7633-4227-7042-88DE-7050DCF51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BE7458-1125-EF4D-B883-964C61A64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09778-C8A9-B84E-8107-77E94D82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1/13/2020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110FAE-8667-A84D-A3C1-7AA20B56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259F5F-B1B7-004E-88D7-4EC98D9F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9E22B-3B33-CD4E-A309-6EB8D860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54226E-AC65-ED49-A9CC-BBD4091E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1/13/2020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43D37-163A-C545-B0E0-F8839E85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D631B0-20F1-5943-9311-FC5B844C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1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B3F67E-1CC2-8F44-B5FD-9E0EC2BC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1/13/2020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474B69-659E-9143-814E-E150722B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9E2AE-B608-FE43-86BA-E2D5331D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8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5FE87-267D-4E4D-8A7A-2E5E4F11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FA14B-618E-624F-BF4B-481603B8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7EB40A-52E1-334C-B341-D05EC6242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44D06-D1EC-3E42-AEE1-22A5345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D3DB8-20BA-1D42-AA18-78B9AE54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0594D-A28D-A141-8443-4708DF07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00B19-B1C2-C24E-A86D-D897D2D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729ECE-42F7-7E4D-809B-B3BB7000E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683DE-1614-0D46-A550-667A03EB8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BA745-EFF0-F94B-AE5A-E3D89B0A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t>1/13/2020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0B59F-8E61-7A42-B5A9-062B6FB0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0705B-C792-0B48-B372-B5CEB69E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9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3A922B-D491-5A49-87E9-487FC6FF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07190-1B2A-744C-83B3-28D7B2A2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4B95E-3150-D449-B052-B0A0071E3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/>
              <a:t>1/13/2020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60395-0AAC-8349-842E-DCA35224D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9D8B3-1A1C-B14E-9BED-6253A2DB6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92B0DE6-CE6C-D342-84A0-71BB0CBEB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85938"/>
            <a:ext cx="12192001" cy="5072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4B59BD-E0DA-8949-A2B1-D494907E8EAC}"/>
              </a:ext>
            </a:extLst>
          </p:cNvPr>
          <p:cNvSpPr txBox="1"/>
          <p:nvPr/>
        </p:nvSpPr>
        <p:spPr>
          <a:xfrm>
            <a:off x="2786064" y="442912"/>
            <a:ext cx="771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rgbClr val="FF0000"/>
                </a:solidFill>
              </a:rPr>
              <a:t>সকলকে স্বাগতম 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6D6F24D-13C7-3847-A252-06E089D4F3B6}"/>
              </a:ext>
            </a:extLst>
          </p:cNvPr>
          <p:cNvSpPr txBox="1"/>
          <p:nvPr/>
        </p:nvSpPr>
        <p:spPr>
          <a:xfrm>
            <a:off x="2455664" y="195002"/>
            <a:ext cx="788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ছবির ব্যক্তিগুলোর নাম কি ?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35948B8B-A44F-9947-AA59-32335C589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99" y="4673299"/>
            <a:ext cx="10653880" cy="1951188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5D73BB7-19CD-0444-8F8E-37DB785BE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" y="902888"/>
            <a:ext cx="12031265" cy="352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0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A21C0C-9B74-F143-915E-CE1E80C232C1}"/>
              </a:ext>
            </a:extLst>
          </p:cNvPr>
          <p:cNvSpPr txBox="1"/>
          <p:nvPr/>
        </p:nvSpPr>
        <p:spPr>
          <a:xfrm>
            <a:off x="1654969" y="-37134"/>
            <a:ext cx="788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মুজিবনগর সরকারের গঠন কাঠামো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A9FF06B-4491-8A46-A185-98539757C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83" y="572995"/>
            <a:ext cx="3790156" cy="2392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19AF4A-51FD-F444-8579-A17CE17E6EA5}"/>
              </a:ext>
            </a:extLst>
          </p:cNvPr>
          <p:cNvSpPr txBox="1"/>
          <p:nvPr/>
        </p:nvSpPr>
        <p:spPr>
          <a:xfrm>
            <a:off x="8019850" y="1113759"/>
            <a:ext cx="3790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রাষ্ট্রপতি ও মুক্তিযুদ্ধের সর্বাধিনায়ক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AF0DA-243F-4A4C-8E71-1BE4A59A97F2}"/>
              </a:ext>
            </a:extLst>
          </p:cNvPr>
          <p:cNvSpPr txBox="1"/>
          <p:nvPr/>
        </p:nvSpPr>
        <p:spPr>
          <a:xfrm>
            <a:off x="296664" y="1421536"/>
            <a:ext cx="42038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বঙ্গবন্ধু শেখ মুজিবুর রহমান 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9855D823-280C-8D46-B6A7-DAA13EC5C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54" y="3390578"/>
            <a:ext cx="10063843" cy="185290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34527A3-FCE7-2547-B917-6DDD90E43A68}"/>
              </a:ext>
            </a:extLst>
          </p:cNvPr>
          <p:cNvSpPr txBox="1"/>
          <p:nvPr/>
        </p:nvSpPr>
        <p:spPr>
          <a:xfrm>
            <a:off x="496890" y="5266039"/>
            <a:ext cx="246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উপরাষ্ট্রপতি সৈয়দ নজরুল ইসলাম </a:t>
            </a:r>
            <a:endParaRPr lang="bn-BD" sz="4000" b="1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D7230A-48F7-3740-A2B0-D83CD75AD57C}"/>
              </a:ext>
            </a:extLst>
          </p:cNvPr>
          <p:cNvSpPr txBox="1"/>
          <p:nvPr/>
        </p:nvSpPr>
        <p:spPr>
          <a:xfrm rot="10800000" flipH="1" flipV="1">
            <a:off x="2730302" y="5397486"/>
            <a:ext cx="2467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প্রধানমন্ত্র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তাজউদ্দিন 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আহমেদ </a:t>
            </a:r>
            <a:endParaRPr lang="bn-BD" sz="4000" b="1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5F54D7-81E0-B74B-BC2C-7EEA43E93B03}"/>
              </a:ext>
            </a:extLst>
          </p:cNvPr>
          <p:cNvSpPr txBox="1"/>
          <p:nvPr/>
        </p:nvSpPr>
        <p:spPr>
          <a:xfrm flipH="1">
            <a:off x="5111354" y="5306903"/>
            <a:ext cx="2032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অর্থমন্ত্রী এম. মনসুর আলী </a:t>
            </a:r>
            <a:endParaRPr lang="bn-BD" sz="4000" b="1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15B8E7-CFB2-3142-B443-D9B6DCE5A243}"/>
              </a:ext>
            </a:extLst>
          </p:cNvPr>
          <p:cNvSpPr txBox="1"/>
          <p:nvPr/>
        </p:nvSpPr>
        <p:spPr>
          <a:xfrm rot="10800000" flipH="1" flipV="1">
            <a:off x="7630858" y="5351947"/>
            <a:ext cx="2284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স্বরাষ্ট্র, ত্রান ও পুনর্বাসন মন্ত্রী 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এ.এইচ.এম.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কামারুজ্জামান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C25B4AA-F773-8A47-891B-E83990DA1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389" y="3429000"/>
            <a:ext cx="2857500" cy="1814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E3FE52-133D-9A42-B97C-56BF5EF0AE01}"/>
              </a:ext>
            </a:extLst>
          </p:cNvPr>
          <p:cNvSpPr txBox="1"/>
          <p:nvPr/>
        </p:nvSpPr>
        <p:spPr>
          <a:xfrm flipH="1">
            <a:off x="10402035" y="5397486"/>
            <a:ext cx="1407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2400" b="1">
                <a:solidFill>
                  <a:srgbClr val="FF0000"/>
                </a:solidFill>
              </a:rPr>
              <a:t>আইন ও পররাষ্ট্র </a:t>
            </a:r>
          </a:p>
          <a:p>
            <a:pPr algn="l"/>
            <a:r>
              <a:rPr lang="bn-BD" sz="2400" b="1">
                <a:solidFill>
                  <a:srgbClr val="FF0000"/>
                </a:solidFill>
              </a:rPr>
              <a:t>মন্ত্রী </a:t>
            </a:r>
          </a:p>
        </p:txBody>
      </p:sp>
    </p:spTree>
    <p:extLst>
      <p:ext uri="{BB962C8B-B14F-4D97-AF65-F5344CB8AC3E}">
        <p14:creationId xmlns:p14="http://schemas.microsoft.com/office/powerpoint/2010/main" val="209453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23" grpId="0"/>
      <p:bldP spid="27" grpId="0"/>
      <p:bldP spid="29" grpId="0"/>
      <p:bldP spid="31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664563-9C84-4141-B840-5E15E9883960}"/>
              </a:ext>
            </a:extLst>
          </p:cNvPr>
          <p:cNvSpPr txBox="1"/>
          <p:nvPr/>
        </p:nvSpPr>
        <p:spPr>
          <a:xfrm>
            <a:off x="1687711" y="784361"/>
            <a:ext cx="788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মুজিবনগর সরকার গঠনের কারণ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82135-7A2B-ED46-9335-4B28EDA84D03}"/>
              </a:ext>
            </a:extLst>
          </p:cNvPr>
          <p:cNvSpPr txBox="1"/>
          <p:nvPr/>
        </p:nvSpPr>
        <p:spPr>
          <a:xfrm>
            <a:off x="437554" y="2995284"/>
            <a:ext cx="10897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chemeClr val="accent6"/>
                </a:solidFill>
              </a:rPr>
              <a:t>মুক্তি যুদ্ধকে সঠিক ভাবে পরিচালনা, সুসংহত করা এবং মুক্তিযুদ্ধের পক্ষে বিশ্ব জনমত গঠন করা ।</a:t>
            </a:r>
          </a:p>
        </p:txBody>
      </p:sp>
    </p:spTree>
    <p:extLst>
      <p:ext uri="{BB962C8B-B14F-4D97-AF65-F5344CB8AC3E}">
        <p14:creationId xmlns:p14="http://schemas.microsoft.com/office/powerpoint/2010/main" val="10661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4626CF-AB65-B44C-8270-4D5F6EA9F5C2}"/>
              </a:ext>
            </a:extLst>
          </p:cNvPr>
          <p:cNvSpPr txBox="1"/>
          <p:nvPr/>
        </p:nvSpPr>
        <p:spPr>
          <a:xfrm flipH="1">
            <a:off x="4339827" y="196453"/>
            <a:ext cx="3893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মূল্যায়ন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8253F-6855-4849-A923-7ABD7B5D6031}"/>
              </a:ext>
            </a:extLst>
          </p:cNvPr>
          <p:cNvSpPr txBox="1"/>
          <p:nvPr/>
        </p:nvSpPr>
        <p:spPr>
          <a:xfrm rot="10800000" flipH="1" flipV="1">
            <a:off x="3428999" y="904339"/>
            <a:ext cx="453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>
                <a:solidFill>
                  <a:srgbClr val="FF0000"/>
                </a:solidFill>
              </a:rPr>
              <a:t>জোড়ায় কাজ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10C07-9D01-1040-9B2D-5DEAD35470B3}"/>
              </a:ext>
            </a:extLst>
          </p:cNvPr>
          <p:cNvSpPr txBox="1"/>
          <p:nvPr/>
        </p:nvSpPr>
        <p:spPr>
          <a:xfrm rot="10800000" flipH="1" flipV="1">
            <a:off x="0" y="2729985"/>
            <a:ext cx="11420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>
                <a:solidFill>
                  <a:srgbClr val="FF0000"/>
                </a:solidFill>
              </a:rPr>
              <a:t>১। মুজিবনগর সরকারের রাষ্ট্রপতি কে ছিলেন? </a:t>
            </a:r>
          </a:p>
          <a:p>
            <a:pPr algn="ctr"/>
            <a:r>
              <a:rPr lang="bn-BD" sz="4000" b="1">
                <a:solidFill>
                  <a:srgbClr val="FF0000"/>
                </a:solidFill>
              </a:rPr>
              <a:t>২।মুজিবনগর সরকারের অর্থমন্ত্রী কে ছিলেন? </a:t>
            </a:r>
          </a:p>
          <a:p>
            <a:pPr algn="ctr"/>
            <a:r>
              <a:rPr lang="bn-BD" sz="4000" b="1">
                <a:solidFill>
                  <a:srgbClr val="FF0000"/>
                </a:solidFill>
              </a:rPr>
              <a:t>     ৩। মুক্তিযুদ্ধে মুজিবনগর সরকারের ভূমিকা কী ছিল? </a:t>
            </a:r>
          </a:p>
        </p:txBody>
      </p:sp>
    </p:spTree>
    <p:extLst>
      <p:ext uri="{BB962C8B-B14F-4D97-AF65-F5344CB8AC3E}">
        <p14:creationId xmlns:p14="http://schemas.microsoft.com/office/powerpoint/2010/main" val="21648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E64F9C-9708-7440-BA70-A8BCF42F3FBB}"/>
              </a:ext>
            </a:extLst>
          </p:cNvPr>
          <p:cNvSpPr txBox="1"/>
          <p:nvPr/>
        </p:nvSpPr>
        <p:spPr>
          <a:xfrm rot="10800000" flipH="1" flipV="1">
            <a:off x="813196" y="3106608"/>
            <a:ext cx="100726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>
                <a:solidFill>
                  <a:srgbClr val="FF0000"/>
                </a:solidFill>
              </a:rPr>
              <a:t>মুজিবনগর সরকারের  গঠন কাঠামো ব্যাখ্যা কর 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ED32EE-446C-8C4D-B3BA-5ECC4C9DD113}"/>
              </a:ext>
            </a:extLst>
          </p:cNvPr>
          <p:cNvSpPr txBox="1"/>
          <p:nvPr/>
        </p:nvSpPr>
        <p:spPr>
          <a:xfrm rot="10800000" flipH="1" flipV="1">
            <a:off x="3581399" y="1056739"/>
            <a:ext cx="453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>
                <a:solidFill>
                  <a:srgbClr val="FF0000"/>
                </a:solidFill>
              </a:rPr>
              <a:t>বাড়ীর কাজ  </a:t>
            </a:r>
          </a:p>
        </p:txBody>
      </p:sp>
    </p:spTree>
    <p:extLst>
      <p:ext uri="{BB962C8B-B14F-4D97-AF65-F5344CB8AC3E}">
        <p14:creationId xmlns:p14="http://schemas.microsoft.com/office/powerpoint/2010/main" val="2797834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87F704B-2CF5-3A40-9375-174EC8871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CA18DD-611B-C24C-ACE1-60B14434D4A8}"/>
              </a:ext>
            </a:extLst>
          </p:cNvPr>
          <p:cNvSpPr txBox="1"/>
          <p:nvPr/>
        </p:nvSpPr>
        <p:spPr>
          <a:xfrm>
            <a:off x="4795241" y="357189"/>
            <a:ext cx="4241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8000" b="1">
                <a:solidFill>
                  <a:srgbClr val="FF0000"/>
                </a:solidFill>
              </a:rPr>
              <a:t>ধন্যবাদ</a:t>
            </a:r>
            <a:r>
              <a:rPr lang="bn-BD" sz="4000" b="1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559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88A0ACD-62E4-5B45-B914-7A728308FB49}"/>
              </a:ext>
            </a:extLst>
          </p:cNvPr>
          <p:cNvSpPr txBox="1"/>
          <p:nvPr/>
        </p:nvSpPr>
        <p:spPr>
          <a:xfrm>
            <a:off x="4476750" y="317896"/>
            <a:ext cx="7715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rgbClr val="FF0000"/>
                </a:solidFill>
              </a:rPr>
              <a:t>পরিচিতি </a:t>
            </a:r>
            <a:endParaRPr lang="en-US" sz="6000" b="1">
              <a:solidFill>
                <a:srgbClr val="FF0000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83BC114-8097-924D-AE03-FD6C4FA942A1}"/>
              </a:ext>
            </a:extLst>
          </p:cNvPr>
          <p:cNvCxnSpPr>
            <a:cxnSpLocks/>
          </p:cNvCxnSpPr>
          <p:nvPr/>
        </p:nvCxnSpPr>
        <p:spPr>
          <a:xfrm flipV="1">
            <a:off x="6096000" y="1910953"/>
            <a:ext cx="0" cy="39290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6052B47-1F47-6144-9051-518F1CA0A8E9}"/>
              </a:ext>
            </a:extLst>
          </p:cNvPr>
          <p:cNvCxnSpPr>
            <a:cxnSpLocks/>
          </p:cNvCxnSpPr>
          <p:nvPr/>
        </p:nvCxnSpPr>
        <p:spPr>
          <a:xfrm flipV="1">
            <a:off x="6248400" y="2063353"/>
            <a:ext cx="0" cy="39290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55551DB-FAD7-5944-A777-ACC0A616EF55}"/>
              </a:ext>
            </a:extLst>
          </p:cNvPr>
          <p:cNvCxnSpPr>
            <a:cxnSpLocks/>
          </p:cNvCxnSpPr>
          <p:nvPr/>
        </p:nvCxnSpPr>
        <p:spPr>
          <a:xfrm flipV="1">
            <a:off x="6400800" y="2215753"/>
            <a:ext cx="0" cy="392906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>
            <a:extLst>
              <a:ext uri="{FF2B5EF4-FFF2-40B4-BE49-F238E27FC236}">
                <a16:creationId xmlns:a16="http://schemas.microsoft.com/office/drawing/2014/main" id="{0669D5AC-3CCD-8A4D-89A5-AC54D5FFB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80" y="1054329"/>
            <a:ext cx="3713547" cy="282115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D57D055-C84F-F54D-8927-489B14280265}"/>
              </a:ext>
            </a:extLst>
          </p:cNvPr>
          <p:cNvSpPr txBox="1"/>
          <p:nvPr/>
        </p:nvSpPr>
        <p:spPr>
          <a:xfrm>
            <a:off x="0" y="4027884"/>
            <a:ext cx="5965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মো:নজরুল ইসলাম </a:t>
            </a:r>
          </a:p>
          <a:p>
            <a:pPr algn="l"/>
            <a:r>
              <a:rPr lang="bn-BD" sz="4000" b="1"/>
              <a:t>সহকারী শিক্ষক </a:t>
            </a:r>
          </a:p>
          <a:p>
            <a:pPr algn="l"/>
            <a:r>
              <a:rPr lang="bn-BD" sz="4000" b="1"/>
              <a:t>কাতিপুর কালিনগর উচ্চ বিদ্যালয়,পোরশা, নওগাঁ</a:t>
            </a:r>
            <a:endParaRPr lang="en-US" sz="4000" b="1"/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E06545DE-A133-DC49-9209-A86ECB575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524" y="1166150"/>
            <a:ext cx="4093146" cy="27093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65C77FE-F3EE-9146-B489-8BDEEC2935CB}"/>
              </a:ext>
            </a:extLst>
          </p:cNvPr>
          <p:cNvSpPr txBox="1"/>
          <p:nvPr/>
        </p:nvSpPr>
        <p:spPr>
          <a:xfrm>
            <a:off x="6457950" y="3985559"/>
            <a:ext cx="5965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বাংলাদেশ ও বিশ্বপরিচয়</a:t>
            </a:r>
          </a:p>
          <a:p>
            <a:pPr algn="l"/>
            <a:r>
              <a:rPr lang="bn-BD" sz="4000" b="1"/>
              <a:t>শ্রেণি – ৯ম</a:t>
            </a:r>
          </a:p>
          <a:p>
            <a:pPr algn="l"/>
            <a:r>
              <a:rPr lang="bn-BD" sz="4000" b="1"/>
              <a:t>শিরোনাম –মুজিবনগর</a:t>
            </a:r>
          </a:p>
          <a:p>
            <a:pPr algn="l"/>
            <a:r>
              <a:rPr lang="bn-BD" sz="4000" b="1"/>
              <a:t>       সরকার গঠন 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86535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8B7402-B6E1-6F42-9EF6-7F04A24AA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031" y="178594"/>
            <a:ext cx="9763125" cy="47505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B97E94-4702-F94C-9AE0-0259DFB1D080}"/>
              </a:ext>
            </a:extLst>
          </p:cNvPr>
          <p:cNvSpPr txBox="1"/>
          <p:nvPr/>
        </p:nvSpPr>
        <p:spPr>
          <a:xfrm>
            <a:off x="2482451" y="5842337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>
                <a:solidFill>
                  <a:schemeClr val="accent6"/>
                </a:solidFill>
              </a:rPr>
              <a:t>মুক্তি যুদ্ধের সময়কালের</a:t>
            </a:r>
            <a:endParaRPr lang="en-US" sz="6000" b="1">
              <a:solidFill>
                <a:schemeClr val="accent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CED09-19AC-3B42-B085-923C83816014}"/>
              </a:ext>
            </a:extLst>
          </p:cNvPr>
          <p:cNvSpPr txBox="1"/>
          <p:nvPr/>
        </p:nvSpPr>
        <p:spPr>
          <a:xfrm>
            <a:off x="2857498" y="5098733"/>
            <a:ext cx="7972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ছবিটি কোন সময়ের মনে হচ্ছে? </a:t>
            </a:r>
          </a:p>
        </p:txBody>
      </p:sp>
    </p:spTree>
    <p:extLst>
      <p:ext uri="{BB962C8B-B14F-4D97-AF65-F5344CB8AC3E}">
        <p14:creationId xmlns:p14="http://schemas.microsoft.com/office/powerpoint/2010/main" val="2220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1648C3-7D9B-8A44-B6F1-7C31617A1BD1}"/>
              </a:ext>
            </a:extLst>
          </p:cNvPr>
          <p:cNvSpPr txBox="1"/>
          <p:nvPr/>
        </p:nvSpPr>
        <p:spPr>
          <a:xfrm>
            <a:off x="2671762" y="163652"/>
            <a:ext cx="596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ছবিগুলোর দিকে তাকাও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7143EDC-6540-F04B-8327-19C317773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16" y="841831"/>
            <a:ext cx="4725586" cy="3857625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CFE11670-E633-C74C-8BED-953ECF218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789" y="782239"/>
            <a:ext cx="3762375" cy="3857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051A12-B705-B241-97FC-0B626F0CADE8}"/>
              </a:ext>
            </a:extLst>
          </p:cNvPr>
          <p:cNvSpPr txBox="1"/>
          <p:nvPr/>
        </p:nvSpPr>
        <p:spPr>
          <a:xfrm rot="10800000" flipH="1" flipV="1">
            <a:off x="2747367" y="4904508"/>
            <a:ext cx="6697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ছবিগুলো কোন জায়গার?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54CB97-A4AB-4A48-A7EE-A93FD1F0CC1D}"/>
              </a:ext>
            </a:extLst>
          </p:cNvPr>
          <p:cNvSpPr txBox="1"/>
          <p:nvPr/>
        </p:nvSpPr>
        <p:spPr>
          <a:xfrm>
            <a:off x="3911203" y="5877039"/>
            <a:ext cx="5965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মুজিবনগরের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B5340B8-F32F-2F47-A83C-642B3972FE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0" y="815040"/>
            <a:ext cx="3911203" cy="38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7F15D-E9FF-E546-8019-9DE2365A693C}"/>
              </a:ext>
            </a:extLst>
          </p:cNvPr>
          <p:cNvSpPr txBox="1"/>
          <p:nvPr/>
        </p:nvSpPr>
        <p:spPr>
          <a:xfrm>
            <a:off x="2047279" y="788730"/>
            <a:ext cx="9007674" cy="71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আজকে আমাদের আলোচনার বিষয়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F82E1B-0F6C-CC42-88CE-F6C9D9D0FB17}"/>
              </a:ext>
            </a:extLst>
          </p:cNvPr>
          <p:cNvSpPr txBox="1"/>
          <p:nvPr/>
        </p:nvSpPr>
        <p:spPr>
          <a:xfrm>
            <a:off x="3807023" y="5713540"/>
            <a:ext cx="9007674" cy="71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মুজিবনগর সরকার গঠন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3EC09C18-BCD7-C644-9811-25CCD456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1500187"/>
            <a:ext cx="9965531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158A7A-F9F1-9747-94C1-A40B6BF6F675}"/>
              </a:ext>
            </a:extLst>
          </p:cNvPr>
          <p:cNvSpPr txBox="1"/>
          <p:nvPr/>
        </p:nvSpPr>
        <p:spPr>
          <a:xfrm>
            <a:off x="3932039" y="516462"/>
            <a:ext cx="3997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শিখন ফল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49CC88-3501-1043-BAC4-6E75C2061522}"/>
              </a:ext>
            </a:extLst>
          </p:cNvPr>
          <p:cNvSpPr txBox="1"/>
          <p:nvPr/>
        </p:nvSpPr>
        <p:spPr>
          <a:xfrm rot="10800000" flipV="1">
            <a:off x="478185" y="2895214"/>
            <a:ext cx="112356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*মুজিবনগর সরকার গঠনের তারিখ ও  শপথ গ্রহণের তারিখ বলতে পারবে।</a:t>
            </a:r>
          </a:p>
          <a:p>
            <a:pPr algn="l"/>
            <a:r>
              <a:rPr lang="bn-BD" sz="4000" b="1">
                <a:solidFill>
                  <a:srgbClr val="FF0000"/>
                </a:solidFill>
              </a:rPr>
              <a:t>*মুজিবনগর সরকার গঠনের কারন ব্যাখ্যা করতে পারবে ।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bn-BD" sz="4000" b="1">
                <a:solidFill>
                  <a:srgbClr val="FF0000"/>
                </a:solidFill>
              </a:rPr>
              <a:t>মুজিবনগর সরকারের গঠন কাঠামো বলতে</a:t>
            </a:r>
            <a:r>
              <a:rPr lang="bn-BD" sz="4000" b="1">
                <a:solidFill>
                  <a:schemeClr val="accent6"/>
                </a:solidFill>
              </a:rPr>
              <a:t> </a:t>
            </a:r>
            <a:r>
              <a:rPr lang="bn-BD" sz="4000" b="1">
                <a:solidFill>
                  <a:srgbClr val="FF0000"/>
                </a:solidFill>
              </a:rPr>
              <a:t>পারবে।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bn-BD" sz="4000" b="1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C8491C-7289-D141-936B-F06F945490AA}"/>
              </a:ext>
            </a:extLst>
          </p:cNvPr>
          <p:cNvSpPr txBox="1"/>
          <p:nvPr/>
        </p:nvSpPr>
        <p:spPr>
          <a:xfrm rot="10800000" flipV="1">
            <a:off x="2160389" y="1768673"/>
            <a:ext cx="784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chemeClr val="accent6"/>
                </a:solidFill>
              </a:rPr>
              <a:t>এই পাঠ শেষে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bn-BD" sz="4000" b="1">
                <a:solidFill>
                  <a:schemeClr val="accent6"/>
                </a:solidFill>
              </a:rPr>
              <a:t>শিক্ষার্থীরা</a:t>
            </a:r>
            <a:r>
              <a:rPr lang="bn-BD" sz="4000" b="1">
                <a:solidFill>
                  <a:srgbClr val="FF0000"/>
                </a:solidFill>
              </a:rPr>
              <a:t> </a:t>
            </a:r>
            <a:r>
              <a:rPr lang="bn-BD" sz="4000" b="1">
                <a:solidFill>
                  <a:schemeClr val="accent6"/>
                </a:solidFill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val="10101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7704AD-F880-7440-AC22-5A2E2C44AC6D}"/>
              </a:ext>
            </a:extLst>
          </p:cNvPr>
          <p:cNvSpPr txBox="1"/>
          <p:nvPr/>
        </p:nvSpPr>
        <p:spPr>
          <a:xfrm>
            <a:off x="959444" y="5208270"/>
            <a:ext cx="1087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মেহেরপুর জেলার বৈদ্যনাথ তলার আম্রকাননে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F95DC95-AF53-2B4F-8540-8AE32C230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44" y="1295787"/>
            <a:ext cx="10273111" cy="34468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62B2349-9D12-B442-A8A0-33DCCF3D8F4C}"/>
              </a:ext>
            </a:extLst>
          </p:cNvPr>
          <p:cNvSpPr txBox="1"/>
          <p:nvPr/>
        </p:nvSpPr>
        <p:spPr>
          <a:xfrm>
            <a:off x="1468040" y="525988"/>
            <a:ext cx="1087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মুজিবনগর সরকার কোথায় গঠিত হয়েছিল? </a:t>
            </a:r>
          </a:p>
        </p:txBody>
      </p:sp>
    </p:spTree>
    <p:extLst>
      <p:ext uri="{BB962C8B-B14F-4D97-AF65-F5344CB8AC3E}">
        <p14:creationId xmlns:p14="http://schemas.microsoft.com/office/powerpoint/2010/main" val="36011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E8E65B-59DE-E84F-96D3-ED537BCBB63C}"/>
              </a:ext>
            </a:extLst>
          </p:cNvPr>
          <p:cNvSpPr txBox="1"/>
          <p:nvPr/>
        </p:nvSpPr>
        <p:spPr>
          <a:xfrm>
            <a:off x="1107282" y="5159901"/>
            <a:ext cx="11959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কত তারিখে মুজিবনগর সরকার গঠিত হয়েছিল?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14CDEE-424D-AC48-8AC8-95038EC7E9C0}"/>
              </a:ext>
            </a:extLst>
          </p:cNvPr>
          <p:cNvSpPr txBox="1"/>
          <p:nvPr/>
        </p:nvSpPr>
        <p:spPr>
          <a:xfrm>
            <a:off x="4006454" y="5949136"/>
            <a:ext cx="6840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00B050"/>
                </a:solidFill>
              </a:rPr>
              <a:t>১০ এপ্রিল /১৯৭১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325105CF-03C7-794A-BFDE-6C2FCA77D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10" y="200978"/>
            <a:ext cx="10161984" cy="44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1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A76D5-9E1A-044F-9D5B-0E9318EEF674}"/>
              </a:ext>
            </a:extLst>
          </p:cNvPr>
          <p:cNvSpPr txBox="1"/>
          <p:nvPr/>
        </p:nvSpPr>
        <p:spPr>
          <a:xfrm>
            <a:off x="1107282" y="5159901"/>
            <a:ext cx="11959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>
                <a:solidFill>
                  <a:srgbClr val="FF0000"/>
                </a:solidFill>
              </a:rPr>
              <a:t>কত তারিখে মুজিবনগর সরকার শপথ গ্রহণ করে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92A03-DC5C-8D4E-9CEC-2062E2C0BD6F}"/>
              </a:ext>
            </a:extLst>
          </p:cNvPr>
          <p:cNvSpPr txBox="1"/>
          <p:nvPr/>
        </p:nvSpPr>
        <p:spPr>
          <a:xfrm>
            <a:off x="4006454" y="5949136"/>
            <a:ext cx="511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/>
              <a:t>১৭</a:t>
            </a:r>
            <a:r>
              <a:rPr lang="bn-BD" sz="4000" b="1">
                <a:solidFill>
                  <a:srgbClr val="00B050"/>
                </a:solidFill>
              </a:rPr>
              <a:t> </a:t>
            </a:r>
            <a:r>
              <a:rPr lang="bn-BD" sz="4000" b="1"/>
              <a:t>এপ্রিল</a:t>
            </a:r>
            <a:r>
              <a:rPr lang="bn-BD" sz="4000" b="1">
                <a:solidFill>
                  <a:srgbClr val="00B050"/>
                </a:solidFill>
              </a:rPr>
              <a:t> </a:t>
            </a:r>
            <a:r>
              <a:rPr lang="bn-BD" sz="4000" b="1"/>
              <a:t>/১৯৭১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1FB53F9-B2C0-0B4A-A340-769DA941B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0" y="119628"/>
            <a:ext cx="10626328" cy="464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nazrul.kkhs@gmail.com</dc:creator>
  <cp:lastModifiedBy>nazrul.kkhs@gmail.com</cp:lastModifiedBy>
  <cp:revision>8</cp:revision>
  <dcterms:created xsi:type="dcterms:W3CDTF">2020-01-13T03:23:51Z</dcterms:created>
  <dcterms:modified xsi:type="dcterms:W3CDTF">2020-01-13T10:41:18Z</dcterms:modified>
</cp:coreProperties>
</file>