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  <p:sldMasterId id="2147483784" r:id="rId2"/>
    <p:sldMasterId id="2147483796" r:id="rId3"/>
  </p:sldMasterIdLst>
  <p:sldIdLst>
    <p:sldId id="256" r:id="rId4"/>
    <p:sldId id="28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6" r:id="rId14"/>
    <p:sldId id="266" r:id="rId15"/>
    <p:sldId id="271" r:id="rId16"/>
    <p:sldId id="272" r:id="rId17"/>
    <p:sldId id="278" r:id="rId18"/>
    <p:sldId id="277" r:id="rId19"/>
    <p:sldId id="268" r:id="rId20"/>
    <p:sldId id="279" r:id="rId21"/>
    <p:sldId id="274" r:id="rId22"/>
    <p:sldId id="273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9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855" autoAdjust="0"/>
    <p:restoredTop sz="94660"/>
  </p:normalViewPr>
  <p:slideViewPr>
    <p:cSldViewPr>
      <p:cViewPr>
        <p:scale>
          <a:sx n="76" d="100"/>
          <a:sy n="76" d="100"/>
        </p:scale>
        <p:origin x="-11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316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24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97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2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5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4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1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447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6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3557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340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2868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43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44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250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3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97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7093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09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062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464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9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086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546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380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3255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8687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455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541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563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0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06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653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42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058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0989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443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5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29422-50A0-4550-9B90-8431FFE70D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8002B-9351-4FE2-9C2A-B45833F83B2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9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F4AD8-C55A-495D-B2F4-C84F6BA20B7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1/12/2020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8C911-2E4B-40E6-99F7-EF002A59C4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57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10" Type="http://schemas.openxmlformats.org/officeDocument/2006/relationships/image" Target="../media/image20.jpg"/><Relationship Id="rId4" Type="http://schemas.openxmlformats.org/officeDocument/2006/relationships/image" Target="../media/image14.wmf"/><Relationship Id="rId9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97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10551"/>
            <a:ext cx="9067800" cy="3810000"/>
          </a:xfrm>
          <a:prstGeom prst="rect">
            <a:avLst/>
          </a:prstGeom>
          <a:noFill/>
        </p:spPr>
        <p:txBody>
          <a:bodyPr wrap="none" rtlCol="0">
            <a:prstTxWarp prst="textChevron">
              <a:avLst/>
            </a:prstTxWarp>
            <a:spAutoFit/>
          </a:bodyPr>
          <a:lstStyle/>
          <a:p>
            <a:r>
              <a:rPr lang="en-US" sz="85700" b="1" dirty="0" smtClean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sz="85700" b="1" dirty="0">
              <a:ln w="28575">
                <a:solidFill>
                  <a:schemeClr val="tx1"/>
                </a:solidFill>
              </a:ln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78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শিক্ষক</a:t>
            </a:r>
            <a:r>
              <a:rPr lang="en-US" dirty="0" smtClean="0"/>
              <a:t> </a:t>
            </a:r>
            <a:r>
              <a:rPr lang="en-US" dirty="0" err="1" smtClean="0"/>
              <a:t>পরিচিতি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86001"/>
            <a:ext cx="4038600" cy="26670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err="1" smtClean="0">
                <a:latin typeface="Nirmala UI" pitchFamily="34" charset="0"/>
                <a:cs typeface="Nirmala UI" pitchFamily="34" charset="0"/>
              </a:rPr>
              <a:t>মোঃ</a:t>
            </a:r>
            <a:r>
              <a:rPr lang="en-US" sz="32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3200" dirty="0" err="1" smtClean="0">
                <a:latin typeface="Nirmala UI" pitchFamily="34" charset="0"/>
                <a:cs typeface="Nirmala UI" pitchFamily="34" charset="0"/>
              </a:rPr>
              <a:t>গোলাম</a:t>
            </a:r>
            <a:r>
              <a:rPr lang="en-US" sz="32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3200" dirty="0" err="1" smtClean="0">
                <a:latin typeface="Nirmala UI" pitchFamily="34" charset="0"/>
                <a:cs typeface="Nirmala UI" pitchFamily="34" charset="0"/>
              </a:rPr>
              <a:t>রব্বানী</a:t>
            </a:r>
            <a:endParaRPr lang="en-US" sz="3200" dirty="0" smtClean="0">
              <a:latin typeface="Nirmala UI" pitchFamily="34" charset="0"/>
              <a:cs typeface="Nirmala UI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বিএসসি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 (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অনার্স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)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এমএসসি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,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বিএড</a:t>
            </a:r>
            <a:endParaRPr lang="en-US" sz="2400" dirty="0" smtClean="0">
              <a:latin typeface="Nirmala UI" pitchFamily="34" charset="0"/>
              <a:cs typeface="Nirmala UI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সহকারী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শিক্ষক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বামুনিয়া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সমবায়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ফাযিল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ডিগ্রী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মাদ্রাসা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,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শাজাহানপুর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 </a:t>
            </a:r>
            <a:r>
              <a:rPr lang="en-US" sz="2400" dirty="0" err="1" smtClean="0">
                <a:latin typeface="Nirmala UI" pitchFamily="34" charset="0"/>
                <a:cs typeface="Nirmala UI" pitchFamily="34" charset="0"/>
              </a:rPr>
              <a:t>বগুড়া</a:t>
            </a:r>
            <a:r>
              <a:rPr lang="en-US" sz="2400" dirty="0" smtClean="0">
                <a:latin typeface="Nirmala UI" pitchFamily="34" charset="0"/>
                <a:cs typeface="Nirmala UI" pitchFamily="34" charset="0"/>
              </a:rPr>
              <a:t>।</a:t>
            </a:r>
            <a:endParaRPr lang="en-US" sz="2400" dirty="0">
              <a:latin typeface="Nirmala UI" pitchFamily="34" charset="0"/>
              <a:cs typeface="Nirmala UI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00200"/>
            <a:ext cx="3423620" cy="4525963"/>
          </a:xfrm>
        </p:spPr>
      </p:pic>
      <p:sp>
        <p:nvSpPr>
          <p:cNvPr id="8" name="TextBox 7"/>
          <p:cNvSpPr txBox="1"/>
          <p:nvPr/>
        </p:nvSpPr>
        <p:spPr>
          <a:xfrm>
            <a:off x="553357" y="6396426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</a:rPr>
              <a:t>Md.Golam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err="1" smtClean="0">
                <a:solidFill>
                  <a:prstClr val="black"/>
                </a:solidFill>
              </a:rPr>
              <a:t>Rabbani</a:t>
            </a:r>
            <a:r>
              <a:rPr lang="en-US" dirty="0" smtClean="0">
                <a:solidFill>
                  <a:prstClr val="black"/>
                </a:solidFill>
              </a:rPr>
              <a:t>   Mobile   01737009637  01772216190  01811887724  01811886963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Flowchart: Delay 8"/>
          <p:cNvSpPr/>
          <p:nvPr/>
        </p:nvSpPr>
        <p:spPr>
          <a:xfrm>
            <a:off x="0" y="6488668"/>
            <a:ext cx="381000" cy="369332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Delay 9"/>
          <p:cNvSpPr/>
          <p:nvPr/>
        </p:nvSpPr>
        <p:spPr>
          <a:xfrm flipH="1">
            <a:off x="8763000" y="6488668"/>
            <a:ext cx="381000" cy="369332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333 0.02778 L -0.25 0.025 " pathEditMode="relative" rAng="0" ptsTypes="AA">
                                      <p:cBhvr>
                                        <p:cTn id="6" dur="10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819400" y="415636"/>
            <a:ext cx="2667000" cy="1336964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10069" y="483605"/>
            <a:ext cx="2247731" cy="70788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পাঠ পরিচিতি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124200"/>
            <a:ext cx="4343400" cy="270099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শ্রেণিঃ    অষ্টম</a:t>
            </a:r>
          </a:p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বিষয়ঃ   বিজ্ঞান</a:t>
            </a:r>
          </a:p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অধ্যায়ঃ  চতুর্থ, (উদ্ভিদে বংশ বৃদ্ধি)</a:t>
            </a:r>
          </a:p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শিক্ষার্থী সংখ্যাঃ ৪৫ জন</a:t>
            </a:r>
          </a:p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সময়ঃ    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৫০</a:t>
            </a:r>
            <a:r>
              <a:rPr lang="bn-BD" sz="2400" dirty="0" smtClean="0">
                <a:latin typeface="Nikosh" pitchFamily="2" charset="0"/>
                <a:cs typeface="Nikosh" pitchFamily="2" charset="0"/>
              </a:rPr>
              <a:t> মিনিট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514600"/>
            <a:ext cx="35814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4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52400" y="114300"/>
            <a:ext cx="3352800" cy="26289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410200" y="152400"/>
            <a:ext cx="3429000" cy="25908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58794" y="3200400"/>
            <a:ext cx="3307080" cy="28956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733800" y="1143000"/>
            <a:ext cx="137160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019800" y="2819400"/>
            <a:ext cx="685800" cy="7620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2209800" y="2743200"/>
            <a:ext cx="448994" cy="8382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10800000" flipV="1">
            <a:off x="1295400" y="6300373"/>
            <a:ext cx="560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" pitchFamily="2" charset="0"/>
                <a:cs typeface="Nikosh" pitchFamily="2" charset="0"/>
              </a:rPr>
              <a:t>                       উপরের চিত্রে আমরা কি দেখতে পাচ্ছি?</a:t>
            </a:r>
            <a:endParaRPr lang="en-US" sz="24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2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2996418" y="609600"/>
            <a:ext cx="2590800" cy="990600"/>
          </a:xfrm>
          <a:prstGeom prst="wedgeRoundRect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 ঘোষণা</a:t>
            </a:r>
            <a:endParaRPr lang="en-US" sz="3600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9418" y="3048000"/>
            <a:ext cx="7924800" cy="221599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latin typeface="Nikosh" pitchFamily="2" charset="0"/>
                <a:cs typeface="Nikosh" pitchFamily="2" charset="0"/>
              </a:rPr>
              <a:t>   পরাগায়ন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2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381000"/>
            <a:ext cx="26670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b="1" u="sng" dirty="0" smtClean="0">
                <a:latin typeface="Nikosh" pitchFamily="2" charset="0"/>
                <a:cs typeface="Nikosh" pitchFamily="2" charset="0"/>
              </a:rPr>
              <a:t>শিখনফল</a:t>
            </a:r>
            <a:endParaRPr lang="en-US" sz="6000" b="1" u="sng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68" y="2514600"/>
            <a:ext cx="7899009" cy="224676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itchFamily="2" charset="0"/>
                <a:cs typeface="Nikosh" pitchFamily="2" charset="0"/>
              </a:rPr>
              <a:t>এই পাঠ থেকে </a:t>
            </a:r>
            <a:r>
              <a:rPr lang="bn-BD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" pitchFamily="2" charset="0"/>
                <a:cs typeface="Nikosh" pitchFamily="2" charset="0"/>
              </a:rPr>
              <a:t>শিক্ষার্থীরা</a:t>
            </a:r>
          </a:p>
          <a:p>
            <a:endParaRPr lang="bn-BD" sz="2800" dirty="0">
              <a:solidFill>
                <a:schemeClr val="tx1">
                  <a:lumMod val="85000"/>
                  <a:lumOff val="15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itchFamily="2" charset="0"/>
                <a:cs typeface="Nikosh" pitchFamily="2" charset="0"/>
              </a:rPr>
              <a:t>১। পরাগায়ন কি তা বলতে পারবে।</a:t>
            </a:r>
          </a:p>
          <a:p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itchFamily="2" charset="0"/>
                <a:cs typeface="Nikosh" pitchFamily="2" charset="0"/>
              </a:rPr>
              <a:t>২। পরাগায়নের প্রকারভেদ লিখতে পারবে।</a:t>
            </a:r>
          </a:p>
          <a:p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itchFamily="2" charset="0"/>
                <a:cs typeface="Nikosh" pitchFamily="2" charset="0"/>
              </a:rPr>
              <a:t>৩। স্ব-পরাগায়ন ও পর-পরাগায়</a:t>
            </a:r>
            <a:r>
              <a:rPr lang="bn-I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itchFamily="2" charset="0"/>
                <a:cs typeface="Nikosh" pitchFamily="2" charset="0"/>
              </a:rPr>
              <a:t>নে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itchFamily="2" charset="0"/>
                <a:cs typeface="Nikosh" pitchFamily="2" charset="0"/>
              </a:rPr>
              <a:t> পার্থক্য ব্যাখ্যা করতে পারবে।</a:t>
            </a:r>
            <a:r>
              <a:rPr lang="bn-IN" sz="280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338" y="0"/>
            <a:ext cx="1356662" cy="670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94" y="5410200"/>
            <a:ext cx="1611016" cy="1295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8" y="0"/>
            <a:ext cx="1611016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8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743505"/>
              </p:ext>
            </p:extLst>
          </p:nvPr>
        </p:nvGraphicFramePr>
        <p:xfrm>
          <a:off x="3094120" y="2840121"/>
          <a:ext cx="2819516" cy="699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" name="Packager Shell Object" showAsIcon="1" r:id="rId3" imgW="1976400" imgH="491040" progId="Package">
                  <p:embed/>
                </p:oleObj>
              </mc:Choice>
              <mc:Fallback>
                <p:oleObj name="Packager Shell Object" showAsIcon="1" r:id="rId3" imgW="197640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94120" y="2840121"/>
                        <a:ext cx="2819516" cy="699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/>
          <p:nvPr/>
        </p:nvSpPr>
        <p:spPr>
          <a:xfrm>
            <a:off x="5943600" y="3066644"/>
            <a:ext cx="2971800" cy="26670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096000" y="76201"/>
            <a:ext cx="2819400" cy="274320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124200" y="119063"/>
            <a:ext cx="2681654" cy="2657475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66700" y="304800"/>
            <a:ext cx="2743200" cy="2697040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2888273" y="4114800"/>
            <a:ext cx="3124200" cy="2533357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52401" y="3200287"/>
            <a:ext cx="2735872" cy="2743313"/>
          </a:xfrm>
          <a:prstGeom prst="ellipse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752600" y="762000"/>
            <a:ext cx="5753100" cy="502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657600" y="3493477"/>
            <a:ext cx="1423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পরাগায়ন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2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4" grpId="0" animBg="1"/>
      <p:bldP spid="15" grpId="0" animBg="1"/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0" y="5867400"/>
            <a:ext cx="1819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চিত্রঃ পরাগায়ন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" y="81474"/>
            <a:ext cx="4419600" cy="525252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1404"/>
            <a:ext cx="4495800" cy="523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8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71800" y="609600"/>
            <a:ext cx="3062654" cy="14478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91254" y="977203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" pitchFamily="2" charset="0"/>
                <a:cs typeface="Nikosh" pitchFamily="2" charset="0"/>
              </a:rPr>
              <a:t> একক </a:t>
            </a:r>
            <a:r>
              <a:rPr lang="bn-BD" sz="4800" b="1" dirty="0">
                <a:latin typeface="Nikosh" pitchFamily="2" charset="0"/>
                <a:cs typeface="Nikosh" pitchFamily="2" charset="0"/>
              </a:rPr>
              <a:t>কাজ</a:t>
            </a:r>
            <a:endParaRPr lang="en-US" sz="4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0207" y="3269159"/>
            <a:ext cx="452584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  পরাগায়ন কাকে বলে?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Folded Corner 6"/>
          <p:cNvSpPr/>
          <p:nvPr/>
        </p:nvSpPr>
        <p:spPr>
          <a:xfrm>
            <a:off x="57151" y="4572000"/>
            <a:ext cx="9054024" cy="1600200"/>
          </a:xfrm>
          <a:prstGeom prst="folded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95754" y="4597021"/>
            <a:ext cx="693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পরাগায়নঃ ফুলের পরাগধানী হতে পরাগরেণুর একই ফুলে অথবা একই জাতের অন্য ফুলের গর্ভমুন্ডে স্থানান্তরিত  হওয়াকে পরাগায়ন বলে।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55978"/>
            <a:ext cx="1009650" cy="15102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25" y="55978"/>
            <a:ext cx="1009650" cy="151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97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7"/>
            <a:ext cx="4266297" cy="50209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148" y="5528602"/>
            <a:ext cx="5248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চিত্রঃ একই গাছের ফুলের মধ্যে পরাগায়ন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438400" y="4800600"/>
            <a:ext cx="0" cy="457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848600" y="4572000"/>
            <a:ext cx="0" cy="685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438400" y="5257800"/>
            <a:ext cx="54102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143500" y="5257800"/>
            <a:ext cx="0" cy="3810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2400"/>
            <a:ext cx="4572000" cy="431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0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8" y="0"/>
            <a:ext cx="4161692" cy="563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1" y="0"/>
            <a:ext cx="4814886" cy="5638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3600" y="6096000"/>
            <a:ext cx="4727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চিত্রঃ ভিন্ন প্রজাতির ফুলের মধ্যে পরাগায়ন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12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533400"/>
            <a:ext cx="2981907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" pitchFamily="2" charset="0"/>
                <a:cs typeface="Nikosh" pitchFamily="2" charset="0"/>
              </a:rPr>
              <a:t>দলীয় 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3581400"/>
            <a:ext cx="5943600" cy="914400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পরাগায়ন কত প্রকার কি কি লিখ।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72796" y="39366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486400"/>
            <a:ext cx="69342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1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914400"/>
            <a:ext cx="8534400" cy="480131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" pitchFamily="2" charset="0"/>
                <a:cs typeface="Nikosh" pitchFamily="2" charset="0"/>
              </a:rPr>
              <a:t>     </a:t>
            </a:r>
            <a:r>
              <a:rPr lang="bn-BD" sz="6000" dirty="0" smtClean="0">
                <a:latin typeface="Nikosh" pitchFamily="2" charset="0"/>
                <a:cs typeface="Nikosh" pitchFamily="2" charset="0"/>
              </a:rPr>
              <a:t>পরাগায়ন দুই প্রকার</a:t>
            </a:r>
          </a:p>
          <a:p>
            <a:endParaRPr lang="bn-BD" sz="6000" dirty="0" smtClean="0">
              <a:latin typeface="Nikosh" pitchFamily="2" charset="0"/>
              <a:cs typeface="Nikosh" pitchFamily="2" charset="0"/>
            </a:endParaRPr>
          </a:p>
          <a:p>
            <a:r>
              <a:rPr lang="bn-BD" sz="6000" dirty="0" smtClean="0">
                <a:latin typeface="Nikosh" pitchFamily="2" charset="0"/>
                <a:cs typeface="Nikosh" pitchFamily="2" charset="0"/>
              </a:rPr>
              <a:t>যথা-</a:t>
            </a:r>
          </a:p>
          <a:p>
            <a:r>
              <a:rPr lang="bn-BD" sz="6000" dirty="0" smtClean="0">
                <a:latin typeface="Nikosh" pitchFamily="2" charset="0"/>
                <a:cs typeface="Nikosh" pitchFamily="2" charset="0"/>
              </a:rPr>
              <a:t>(ক) স্ব-পরাগায়ন</a:t>
            </a:r>
          </a:p>
          <a:p>
            <a:r>
              <a:rPr lang="bn-BD" sz="6000" dirty="0" smtClean="0">
                <a:latin typeface="Nikosh" pitchFamily="2" charset="0"/>
                <a:cs typeface="Nikosh" pitchFamily="2" charset="0"/>
              </a:rPr>
              <a:t>(খ) পর-পরাগায়ন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735" y="5774748"/>
            <a:ext cx="1089804" cy="8762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2" y="5892272"/>
            <a:ext cx="1089804" cy="8762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" y="0"/>
            <a:ext cx="1089804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071" y="0"/>
            <a:ext cx="1089804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7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47757" y="6077242"/>
            <a:ext cx="2678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চিত্রঃ 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স্ব-পরাগায়ন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6200" y="130126"/>
            <a:ext cx="4191000" cy="4572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029200" y="130126"/>
            <a:ext cx="3962400" cy="447860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stCxn id="6" idx="4"/>
          </p:cNvCxnSpPr>
          <p:nvPr/>
        </p:nvCxnSpPr>
        <p:spPr>
          <a:xfrm>
            <a:off x="2171700" y="4702126"/>
            <a:ext cx="0" cy="55567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7" idx="4"/>
          </p:cNvCxnSpPr>
          <p:nvPr/>
        </p:nvCxnSpPr>
        <p:spPr>
          <a:xfrm>
            <a:off x="7010400" y="4608732"/>
            <a:ext cx="0" cy="64906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171700" y="5257800"/>
            <a:ext cx="48387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591050" y="5257800"/>
            <a:ext cx="0" cy="66704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80356" y="4148128"/>
            <a:ext cx="5822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ধান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44633" y="4377899"/>
            <a:ext cx="119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মিষ্ট কুমড়া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63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41849" y="77372"/>
            <a:ext cx="3886200" cy="28956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134708" y="77372"/>
            <a:ext cx="3962400" cy="27432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52400" y="3200400"/>
            <a:ext cx="3810000" cy="25908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105400" y="3200400"/>
            <a:ext cx="3810000" cy="274320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00" y="6172200"/>
            <a:ext cx="2573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চিত্রঃ পর-পরাগায়ন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170485" y="1520483"/>
            <a:ext cx="838200" cy="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114800" y="4572000"/>
            <a:ext cx="762000" cy="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7200" y="1828800"/>
            <a:ext cx="760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পেঁপে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14800" y="4819469"/>
            <a:ext cx="72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শিমুল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13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0"/>
            <a:ext cx="5562600" cy="639762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5400" b="1" dirty="0" smtClean="0">
                <a:latin typeface="Nikosh" pitchFamily="2" charset="0"/>
                <a:cs typeface="Nikosh" pitchFamily="2" charset="0"/>
              </a:rPr>
              <a:t>জোড়ায় কাজ</a:t>
            </a:r>
            <a:endParaRPr lang="en-US" sz="5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57600"/>
            <a:ext cx="7438621" cy="685800"/>
          </a:xfr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  <a:noAutofit/>
          </a:bodyPr>
          <a:lstStyle/>
          <a:p>
            <a:r>
              <a:rPr lang="bn-BD" sz="2800" b="1" dirty="0" smtClean="0">
                <a:latin typeface="Nikosh" pitchFamily="2" charset="0"/>
                <a:cs typeface="Nikosh" pitchFamily="2" charset="0"/>
              </a:rPr>
              <a:t>স্ব-পরাগায়ন ও পর-পরাগায়ন এর পার্থক্য লিখবে।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22" y="6096295"/>
            <a:ext cx="600807" cy="7038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421" y="6034012"/>
            <a:ext cx="935832" cy="795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096295"/>
            <a:ext cx="740165" cy="7953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85" y="6034012"/>
            <a:ext cx="600807" cy="7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3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  <a:ln w="76200">
            <a:noFill/>
          </a:ln>
        </p:spPr>
        <p:txBody>
          <a:bodyPr>
            <a:normAutofit/>
          </a:bodyPr>
          <a:lstStyle/>
          <a:p>
            <a:r>
              <a:rPr lang="bn-BD" sz="4000" b="1" dirty="0">
                <a:latin typeface="Nikosh" pitchFamily="2" charset="0"/>
                <a:cs typeface="Nikosh" pitchFamily="2" charset="0"/>
              </a:rPr>
              <a:t>স্ব-পরাগায়ন ও পর-পরাগায়ন এর পার্থক্য</a:t>
            </a:r>
            <a:endParaRPr lang="en-US" sz="4000" b="1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676400"/>
            <a:ext cx="2819400" cy="639762"/>
          </a:xfrm>
        </p:spPr>
        <p:txBody>
          <a:bodyPr/>
          <a:lstStyle/>
          <a:p>
            <a:r>
              <a:rPr lang="bn-BD" dirty="0" smtClean="0"/>
              <a:t>স্ব -পরাগায়ন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48000"/>
            <a:ext cx="3886200" cy="2244725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একই ফুলে বা একই গাছের ভিন্ন দুটি ফুলের  মধ্যে 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যখন পরাগায়ন ঘটে তখন তাকে স্ব -পরাগায়ন বলে।</a:t>
            </a:r>
          </a:p>
          <a:p>
            <a:pPr marL="0" indent="0">
              <a:buNone/>
            </a:pP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itchFamily="2" charset="0"/>
                <a:cs typeface="Nikosh" pitchFamily="2" charset="0"/>
              </a:rPr>
              <a:t>যেমনঃ সরিষা, কুমড়া, ধুতুরা ইত্যাদি।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6400" y="1676400"/>
            <a:ext cx="2441575" cy="639762"/>
          </a:xfrm>
        </p:spPr>
        <p:txBody>
          <a:bodyPr/>
          <a:lstStyle/>
          <a:p>
            <a:r>
              <a:rPr lang="bn-BD" dirty="0" smtClean="0"/>
              <a:t>পর-পরাগায়ন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971800"/>
            <a:ext cx="3813175" cy="2320925"/>
          </a:xfrm>
        </p:spPr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একই প্রজাতির দুটি ভিন্ন উদ্ভিদের ফুলের মধ্যে যখন পরাগ সংযোগ ঘটে তখন তাকে পর-পরাগায়ন বলে।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যেমনঃ শিমুল, পেঁপে ইত্যাদি।</a:t>
            </a:r>
          </a:p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418" y="5758062"/>
            <a:ext cx="6324600" cy="77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31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1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514600" y="304800"/>
            <a:ext cx="3581400" cy="12954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117314" y="352335"/>
            <a:ext cx="23759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b="1" dirty="0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72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4038600"/>
            <a:ext cx="7088800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১। পরাগায়নের মাধ্যমে উদ্ভিদের কি করা হয়?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২। পরাগায়নের দুটি মাধ্যমের নাম লিখ।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৩। সরিষা ফুলের পরাগায়ন কি ধরণের পরাগায়ন?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877" y="1676400"/>
            <a:ext cx="286676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26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985" y="2895600"/>
            <a:ext cx="1279027" cy="11137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75"/>
            <a:ext cx="9143999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828800" y="4495800"/>
            <a:ext cx="5943600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১। কি কি মাধ্যমে ফুলের পরাগায়ন ঘটে তা লিখে আনবে।</a:t>
            </a:r>
            <a:endParaRPr lang="en-US" sz="3600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38400" y="1600201"/>
            <a:ext cx="4114800" cy="855940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bn-BD" sz="3200" b="1" dirty="0" smtClean="0">
                <a:latin typeface="Nikosh" pitchFamily="2" charset="0"/>
                <a:cs typeface="Nikosh" pitchFamily="2" charset="0"/>
              </a:rPr>
              <a:t>বাড়ীর কাজ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68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533400"/>
            <a:ext cx="4191000" cy="83099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157428_528819837198625_139168731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44780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2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572</TotalTime>
  <Words>277</Words>
  <Application>Microsoft Office PowerPoint</Application>
  <PresentationFormat>On-screen Show (4:3)</PresentationFormat>
  <Paragraphs>57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Facet</vt:lpstr>
      <vt:lpstr>Office Theme</vt:lpstr>
      <vt:lpstr>1_Office Theme</vt:lpstr>
      <vt:lpstr>Packager Shell Object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জোড়ায় কাজ</vt:lpstr>
      <vt:lpstr>স্ব-পরাগায়ন ও পর-পরাগায়ন এর পার্থক্য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abdus salam</dc:creator>
  <cp:lastModifiedBy>ASUS</cp:lastModifiedBy>
  <cp:revision>151</cp:revision>
  <dcterms:created xsi:type="dcterms:W3CDTF">2006-08-16T00:00:00Z</dcterms:created>
  <dcterms:modified xsi:type="dcterms:W3CDTF">2020-01-12T17:01:55Z</dcterms:modified>
</cp:coreProperties>
</file>