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84" r:id="rId3"/>
    <p:sldId id="277" r:id="rId4"/>
    <p:sldId id="271" r:id="rId5"/>
    <p:sldId id="258" r:id="rId6"/>
    <p:sldId id="260" r:id="rId7"/>
    <p:sldId id="285" r:id="rId8"/>
    <p:sldId id="259" r:id="rId9"/>
    <p:sldId id="263" r:id="rId10"/>
    <p:sldId id="266" r:id="rId11"/>
    <p:sldId id="280" r:id="rId12"/>
    <p:sldId id="279" r:id="rId13"/>
    <p:sldId id="281" r:id="rId14"/>
    <p:sldId id="282" r:id="rId15"/>
    <p:sldId id="283" r:id="rId16"/>
    <p:sldId id="267" r:id="rId17"/>
    <p:sldId id="268" r:id="rId18"/>
    <p:sldId id="273" r:id="rId19"/>
    <p:sldId id="275" r:id="rId20"/>
    <p:sldId id="274" r:id="rId21"/>
    <p:sldId id="287" r:id="rId22"/>
    <p:sldId id="286" r:id="rId23"/>
    <p:sldId id="288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37" autoAdjust="0"/>
  </p:normalViewPr>
  <p:slideViewPr>
    <p:cSldViewPr showGuides="1">
      <p:cViewPr>
        <p:scale>
          <a:sx n="112" d="100"/>
          <a:sy n="112" d="100"/>
        </p:scale>
        <p:origin x="186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B695-4DB8-483A-845A-1219652FEE8A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B987-A16D-43EE-893B-ED42ED247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B987-A16D-43EE-893B-ED42ED2478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707E-7085-4853-A8FA-57F68FF3043C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7771E-EB6F-40A3-93CC-BDEE2A92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343280">
            <a:off x="2576237" y="1004559"/>
            <a:ext cx="6539601" cy="999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143000"/>
            <a:ext cx="6046046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1509" y="1143000"/>
            <a:ext cx="5552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শাহাদাত হুসেন (সহকারী শিক্ষক)</a:t>
            </a:r>
          </a:p>
          <a:p>
            <a:r>
              <a:rPr lang="bn-BD" dirty="0" smtClean="0"/>
              <a:t>ফরিজা খাতুন বালিকা উচ্চ বিদ্যালয় </a:t>
            </a:r>
          </a:p>
          <a:p>
            <a:r>
              <a:rPr lang="bn-BD" dirty="0" smtClean="0"/>
              <a:t>ফেঞ্চুগঞ্জ, সিলেট </a:t>
            </a:r>
            <a:endParaRPr lang="en-US" dirty="0"/>
          </a:p>
        </p:txBody>
      </p:sp>
      <p:pic>
        <p:nvPicPr>
          <p:cNvPr id="4" name="Picture 3" descr="31369526_221376981951784_6612655330551416253_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35039" y="304800"/>
            <a:ext cx="2336961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971800"/>
            <a:ext cx="2133600" cy="276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52600" y="3962400"/>
            <a:ext cx="4648200" cy="1371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শ্রেনিঃ         নবম                      </a:t>
            </a:r>
          </a:p>
          <a:p>
            <a:pPr algn="ctr"/>
            <a:r>
              <a:rPr lang="bn-BD" dirty="0" smtClean="0"/>
              <a:t>বিষয়ঃ    জীব বিজ্ঞান </a:t>
            </a:r>
          </a:p>
          <a:p>
            <a:pPr algn="ctr"/>
            <a:r>
              <a:rPr lang="bn-BD" dirty="0" smtClean="0"/>
              <a:t>অধ্যায়ঃ   প্রথম </a:t>
            </a:r>
          </a:p>
          <a:p>
            <a:pPr algn="ctr"/>
            <a:r>
              <a:rPr lang="bn-BD" dirty="0" smtClean="0"/>
              <a:t>পাঠ –জীবন পাঠ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21389 0.0055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762000"/>
            <a:ext cx="64008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448800" y="838200"/>
            <a:ext cx="57150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এবার আমরা ৫ টি রাজ্যের ২টি করে জীবের নাম জানব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8194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</a:t>
            </a:r>
          </a:p>
          <a:p>
            <a:pPr algn="ctr"/>
            <a:r>
              <a:rPr lang="bn-BD" dirty="0" smtClean="0"/>
              <a:t>মনেরা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২</a:t>
            </a:r>
          </a:p>
          <a:p>
            <a:pPr algn="ctr"/>
            <a:r>
              <a:rPr lang="bn-BD" dirty="0" smtClean="0"/>
              <a:t>প্রোটিস্টা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4495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৩</a:t>
            </a:r>
          </a:p>
          <a:p>
            <a:pPr algn="ctr"/>
            <a:r>
              <a:rPr lang="bn-BD" dirty="0" smtClean="0"/>
              <a:t>ফানজাই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5257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৪ </a:t>
            </a:r>
          </a:p>
          <a:p>
            <a:pPr algn="ctr"/>
            <a:r>
              <a:rPr lang="bn-BD" dirty="0" smtClean="0"/>
              <a:t>প্লান্টি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60960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৫</a:t>
            </a:r>
          </a:p>
          <a:p>
            <a:pPr algn="ctr"/>
            <a:r>
              <a:rPr lang="bn-BD" dirty="0" smtClean="0"/>
              <a:t>এয়ানিমিলিয়া</a:t>
            </a:r>
            <a:endParaRPr lang="en-US" dirty="0"/>
          </a:p>
        </p:txBody>
      </p:sp>
      <p:pic>
        <p:nvPicPr>
          <p:cNvPr id="11" name="Picture 10" descr="bacteria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0400" y="4210050"/>
            <a:ext cx="4876800" cy="2266950"/>
          </a:xfrm>
          <a:prstGeom prst="rect">
            <a:avLst/>
          </a:prstGeom>
        </p:spPr>
      </p:pic>
      <p:pic>
        <p:nvPicPr>
          <p:cNvPr id="12" name="Picture 11" descr="nostoc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28800"/>
            <a:ext cx="4800600" cy="22497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43400" y="14478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নিলাভ সবুজ  শৈবাল</a:t>
            </a:r>
          </a:p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6553200"/>
            <a:ext cx="3048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ব্যাক্টেরিয়া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375 -0.01667 L -0.9625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177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allAtOnce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7526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</a:t>
            </a:r>
          </a:p>
          <a:p>
            <a:pPr algn="ctr"/>
            <a:r>
              <a:rPr lang="bn-BD" dirty="0" smtClean="0"/>
              <a:t>মনেরা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590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২</a:t>
            </a:r>
          </a:p>
          <a:p>
            <a:pPr algn="ctr"/>
            <a:r>
              <a:rPr lang="bn-BD" dirty="0" smtClean="0"/>
              <a:t>প্রোটিস্টা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4290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৩</a:t>
            </a:r>
          </a:p>
          <a:p>
            <a:pPr algn="ctr"/>
            <a:r>
              <a:rPr lang="bn-BD" dirty="0" smtClean="0"/>
              <a:t>ফানজাই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1910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৪ </a:t>
            </a:r>
          </a:p>
          <a:p>
            <a:pPr algn="ctr"/>
            <a:r>
              <a:rPr lang="bn-BD" dirty="0" smtClean="0"/>
              <a:t>প্লান্টি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292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৫</a:t>
            </a:r>
          </a:p>
          <a:p>
            <a:pPr algn="ctr"/>
            <a:r>
              <a:rPr lang="bn-BD" dirty="0" smtClean="0"/>
              <a:t>এয়ানিমিলিয়া</a:t>
            </a:r>
            <a:endParaRPr lang="en-US" dirty="0"/>
          </a:p>
        </p:txBody>
      </p:sp>
      <p:pic>
        <p:nvPicPr>
          <p:cNvPr id="11" name="Picture 10" descr="bacteria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5400" y="3657600"/>
            <a:ext cx="1905000" cy="1676400"/>
          </a:xfrm>
          <a:prstGeom prst="rect">
            <a:avLst/>
          </a:prstGeom>
        </p:spPr>
      </p:pic>
      <p:pic>
        <p:nvPicPr>
          <p:cNvPr id="12" name="Picture 11" descr="nostoc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81" y="1828800"/>
            <a:ext cx="3301199" cy="160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43400" y="14478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ডায়াটম</a:t>
            </a:r>
            <a:endParaRPr lang="bn-BD" dirty="0" smtClean="0">
              <a:solidFill>
                <a:schemeClr val="tx1"/>
              </a:solidFill>
            </a:endParaRPr>
          </a:p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0" y="5486400"/>
            <a:ext cx="3048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এমিবা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81000" y="28194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</a:t>
            </a:r>
          </a:p>
          <a:p>
            <a:pPr algn="ctr"/>
            <a:r>
              <a:rPr lang="bn-BD" dirty="0" smtClean="0"/>
              <a:t>মনেরা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২</a:t>
            </a:r>
          </a:p>
          <a:p>
            <a:pPr algn="ctr"/>
            <a:r>
              <a:rPr lang="bn-BD" dirty="0" smtClean="0"/>
              <a:t>প্রোটিস্টা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4495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৩</a:t>
            </a:r>
          </a:p>
          <a:p>
            <a:pPr algn="ctr"/>
            <a:r>
              <a:rPr lang="bn-BD" dirty="0" smtClean="0"/>
              <a:t>ফানজাই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5257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৪ </a:t>
            </a:r>
          </a:p>
          <a:p>
            <a:pPr algn="ctr"/>
            <a:r>
              <a:rPr lang="bn-BD" dirty="0" smtClean="0"/>
              <a:t>প্লান্টি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60960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৫</a:t>
            </a:r>
          </a:p>
          <a:p>
            <a:pPr algn="ctr"/>
            <a:r>
              <a:rPr lang="bn-BD" dirty="0" smtClean="0"/>
              <a:t>এয়ানিমিলিয়া</a:t>
            </a:r>
            <a:endParaRPr lang="en-US" dirty="0"/>
          </a:p>
        </p:txBody>
      </p:sp>
      <p:pic>
        <p:nvPicPr>
          <p:cNvPr id="11" name="Picture 10" descr="bacteri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10000"/>
            <a:ext cx="2101550" cy="2266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43400" y="14478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penicillium</a:t>
            </a:r>
          </a:p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91000" y="6096000"/>
            <a:ext cx="3048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মাশরুম</a:t>
            </a:r>
          </a:p>
          <a:p>
            <a:pPr algn="ctr"/>
            <a:endParaRPr lang="en-US" dirty="0"/>
          </a:p>
        </p:txBody>
      </p:sp>
      <p:pic>
        <p:nvPicPr>
          <p:cNvPr id="12" name="Picture 11" descr="nostoc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43400" y="1981200"/>
            <a:ext cx="2574485" cy="17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8194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</a:t>
            </a:r>
          </a:p>
          <a:p>
            <a:pPr algn="ctr"/>
            <a:r>
              <a:rPr lang="bn-BD" dirty="0" smtClean="0"/>
              <a:t>মনেরা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২</a:t>
            </a:r>
          </a:p>
          <a:p>
            <a:pPr algn="ctr"/>
            <a:r>
              <a:rPr lang="bn-BD" dirty="0" smtClean="0"/>
              <a:t>প্রোটিস্টা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4495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৩</a:t>
            </a:r>
          </a:p>
          <a:p>
            <a:pPr algn="ctr"/>
            <a:r>
              <a:rPr lang="bn-BD" dirty="0" smtClean="0"/>
              <a:t>ফানজাই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5257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৪ </a:t>
            </a:r>
          </a:p>
          <a:p>
            <a:pPr algn="ctr"/>
            <a:r>
              <a:rPr lang="bn-BD" dirty="0" smtClean="0"/>
              <a:t>প্লান্টি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60960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৫</a:t>
            </a:r>
          </a:p>
          <a:p>
            <a:pPr algn="ctr"/>
            <a:r>
              <a:rPr lang="bn-BD" dirty="0" smtClean="0"/>
              <a:t>এয়ানিমিলিয়া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4478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নিলাভ সবুজ  শৈবাল</a:t>
            </a:r>
          </a:p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pic>
        <p:nvPicPr>
          <p:cNvPr id="15" name="Picture 14" descr="images (3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84313"/>
            <a:ext cx="3200400" cy="1944687"/>
          </a:xfrm>
          <a:prstGeom prst="rect">
            <a:avLst/>
          </a:prstGeom>
        </p:spPr>
      </p:pic>
      <p:pic>
        <p:nvPicPr>
          <p:cNvPr id="16" name="Picture 15" descr="images (3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57600"/>
            <a:ext cx="2449285" cy="2438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0" y="990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নগ্ন বীজী উদ্ভীদ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6172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আবৃত বীজী উদ্ভীদ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8194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</a:t>
            </a:r>
          </a:p>
          <a:p>
            <a:pPr algn="ctr"/>
            <a:r>
              <a:rPr lang="bn-BD" dirty="0" smtClean="0"/>
              <a:t>মনেরা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২</a:t>
            </a:r>
          </a:p>
          <a:p>
            <a:pPr algn="ctr"/>
            <a:r>
              <a:rPr lang="bn-BD" dirty="0" smtClean="0"/>
              <a:t>প্রোটিস্টা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4495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৩</a:t>
            </a:r>
          </a:p>
          <a:p>
            <a:pPr algn="ctr"/>
            <a:r>
              <a:rPr lang="bn-BD" dirty="0" smtClean="0"/>
              <a:t>ফানজাই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5257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৪ </a:t>
            </a:r>
          </a:p>
          <a:p>
            <a:pPr algn="ctr"/>
            <a:r>
              <a:rPr lang="bn-BD" dirty="0" smtClean="0"/>
              <a:t>প্লান্টি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60960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৫</a:t>
            </a:r>
          </a:p>
          <a:p>
            <a:pPr algn="ctr"/>
            <a:r>
              <a:rPr lang="bn-BD" dirty="0" smtClean="0"/>
              <a:t>এয়ানিমিলিয়া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4478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নিলাভ সবুজ  শৈবাল</a:t>
            </a:r>
          </a:p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pic>
        <p:nvPicPr>
          <p:cNvPr id="16" name="Picture 15" descr="images (3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462" y="3657600"/>
            <a:ext cx="1948761" cy="2438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0" y="990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ব্যাঙ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6172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রয়েল বেঙ্গল টাইগার </a:t>
            </a:r>
            <a:endParaRPr lang="en-US" sz="2400" dirty="0"/>
          </a:p>
        </p:txBody>
      </p:sp>
      <p:pic>
        <p:nvPicPr>
          <p:cNvPr id="12" name="Picture 11" descr="61RhshsbwDL._SY355_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9200" y="1447800"/>
            <a:ext cx="2667000" cy="175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5555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</a:rPr>
              <a:t>আমরা এবার মনেরা রাজ্যের জীব এর বৈশিষ্ট্য সম্পর্কে জানব </a:t>
            </a:r>
          </a:p>
          <a:p>
            <a:r>
              <a:rPr lang="bn-BD" sz="4000" dirty="0" smtClean="0">
                <a:solidFill>
                  <a:schemeClr val="bg1"/>
                </a:solidFill>
              </a:rPr>
              <a:t>এবং পরবর্তি ক্লাশে বাকী চারটি রাজ্যের জীব সম্পের্কে জানার চেষ্টা করব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20440" y="76200"/>
            <a:ext cx="2194560" cy="64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  মনেরা </a:t>
            </a:r>
            <a:endParaRPr lang="en-US" dirty="0"/>
          </a:p>
        </p:txBody>
      </p:sp>
      <p:pic>
        <p:nvPicPr>
          <p:cNvPr id="12" name="Picture 11" descr="filament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58600" y="838200"/>
            <a:ext cx="5026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495800"/>
            <a:ext cx="9144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04800" y="6991290"/>
            <a:ext cx="1029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</a:rPr>
              <a:t>এরা ফিলামেন্টাস অর্থাৎ একটির সাথে আরেকটি যুক্ত হয়ে  সুতা বা ফিলামেন্ট গঠন করে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192 -0.34606 L 0.02308 -0.34167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00" y="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20440" y="76200"/>
            <a:ext cx="2194560" cy="64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  মনেরা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495800"/>
            <a:ext cx="9144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04800" y="6991290"/>
            <a:ext cx="1029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</a:rPr>
              <a:t>প্রোকারিওটিক কোষে ইউক্যারিওটিক কোষের মত নিউক্লিয়াস থাকেনা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cell1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75200" y="762000"/>
            <a:ext cx="4368800" cy="3276600"/>
          </a:xfrm>
          <a:prstGeom prst="rect">
            <a:avLst/>
          </a:prstGeom>
        </p:spPr>
      </p:pic>
      <p:pic>
        <p:nvPicPr>
          <p:cNvPr id="10" name="Picture 9" descr="cell1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81800" y="1600200"/>
            <a:ext cx="1219200" cy="914400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15240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নিউক্লিয়াস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1066800" y="1905000"/>
            <a:ext cx="381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rocarutic cell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838200"/>
            <a:ext cx="6362166" cy="29194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10200" y="914400"/>
            <a:ext cx="2971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57800" y="838200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নিউক্লিয়াস যুক্ত ইউক্যারিউটিক কোষ</a:t>
            </a:r>
            <a:endParaRPr lang="en-US" dirty="0"/>
          </a:p>
        </p:txBody>
      </p:sp>
      <p:pic>
        <p:nvPicPr>
          <p:cNvPr id="19" name="Picture 18" descr="procarutic cell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981200" y="1752600"/>
            <a:ext cx="1600200" cy="1219200"/>
          </a:xfrm>
          <a:prstGeom prst="ellipse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47113" y="2145268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ক্রোমাটিন তন্তু</a:t>
            </a:r>
            <a:r>
              <a:rPr lang="en-US" dirty="0" smtClean="0">
                <a:solidFill>
                  <a:schemeClr val="bg1"/>
                </a:solidFill>
              </a:rPr>
              <a:t>RNA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991290"/>
            <a:ext cx="1029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</a:rPr>
              <a:t>কিন্তু ক্রোমাটিন তন্তু থাকে 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19 -0.34606 L 0.1231 -0.34167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00" y="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417 0.222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819 -0.34606 L 0.36681 -0.3416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20440" y="76200"/>
            <a:ext cx="2194560" cy="64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  মনেরা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495800"/>
            <a:ext cx="9144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04800" y="6991290"/>
            <a:ext cx="1029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cell1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75200" y="762000"/>
            <a:ext cx="4368800" cy="3276600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1066800" y="1905000"/>
            <a:ext cx="381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914400"/>
            <a:ext cx="2971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57800" y="838200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একটি  ইউক্যারিউটিক কোষ</a:t>
            </a:r>
            <a:endParaRPr lang="en-US" dirty="0"/>
          </a:p>
        </p:txBody>
      </p:sp>
      <p:pic>
        <p:nvPicPr>
          <p:cNvPr id="19" name="Picture 18" descr="procarutic cell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81200" y="1752600"/>
            <a:ext cx="1600200" cy="1219200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4968" y="4648200"/>
            <a:ext cx="1029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</a:rPr>
              <a:t>এই কোষে মাইটোকন্ড্রিয়া 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  <a:r>
              <a:rPr lang="bn-BD" sz="2000" dirty="0" smtClean="0">
                <a:solidFill>
                  <a:schemeClr val="bg1"/>
                </a:solidFill>
              </a:rPr>
              <a:t>প্লাস্টিড,এন্ডোপ্লাজমিক জালিকা ইত্যাদি থাকেনা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2" name="Picture 21" descr="cell1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53200" y="2971800"/>
            <a:ext cx="609600" cy="533400"/>
          </a:xfrm>
          <a:prstGeom prst="ellipse">
            <a:avLst/>
          </a:prstGeom>
        </p:spPr>
      </p:pic>
      <p:pic>
        <p:nvPicPr>
          <p:cNvPr id="23" name="Picture 22" descr="cell1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96000" y="2438400"/>
            <a:ext cx="533400" cy="711200"/>
          </a:xfrm>
          <a:prstGeom prst="ellipse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876800" y="1981200"/>
            <a:ext cx="11887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মাইটোকন্ড্রিয়ন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086600" y="716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2286000" y="3124200"/>
            <a:ext cx="304800" cy="1295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rocarutic cell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838200"/>
            <a:ext cx="6362166" cy="291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0.49653 -0.34838 L 0.52847 -0.341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00" y="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6" grpId="0" animBg="1"/>
      <p:bldP spid="26" grpId="1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77000" y="525780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রাইবোসোম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rocarutic cell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6200" y="304800"/>
            <a:ext cx="6069940" cy="3460627"/>
          </a:xfrm>
          <a:prstGeom prst="rect">
            <a:avLst/>
          </a:prstGeom>
        </p:spPr>
      </p:pic>
      <p:pic>
        <p:nvPicPr>
          <p:cNvPr id="8" name="Picture 7" descr="procarutic cell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6800" y="533400"/>
            <a:ext cx="8001000" cy="5791200"/>
          </a:xfrm>
          <a:prstGeom prst="ellipse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 flipH="1" flipV="1">
            <a:off x="3200400" y="1066800"/>
            <a:ext cx="1600200" cy="1143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857500" y="3162300"/>
            <a:ext cx="2286000" cy="1143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0" y="762000"/>
            <a:ext cx="4572000" cy="411480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76600" y="2209800"/>
            <a:ext cx="533400" cy="533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3200" y="2667000"/>
            <a:ext cx="685800" cy="762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5257800"/>
            <a:ext cx="9144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5410200"/>
            <a:ext cx="1029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</a:rPr>
              <a:t>     এদের কোষে                        থাকে    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4600" y="3429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রাইবোসোম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-0.02685 L -0.45416 0.29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  <p:bldP spid="33" grpId="1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bca0b9ee573aa6fa2fa3cec71f1b4-5ab0f28060f7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3400" y="457200"/>
            <a:ext cx="2819400" cy="2400689"/>
          </a:xfrm>
          <a:prstGeom prst="rect">
            <a:avLst/>
          </a:prstGeom>
        </p:spPr>
      </p:pic>
      <p:pic>
        <p:nvPicPr>
          <p:cNvPr id="3" name="Picture 2" descr="images (29)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24200"/>
            <a:ext cx="3098413" cy="1879365"/>
          </a:xfrm>
          <a:prstGeom prst="rect">
            <a:avLst/>
          </a:prstGeom>
        </p:spPr>
      </p:pic>
      <p:pic>
        <p:nvPicPr>
          <p:cNvPr id="4" name="Picture 3" descr="nak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06403" y="0"/>
            <a:ext cx="2437597" cy="2895600"/>
          </a:xfrm>
          <a:prstGeom prst="rect">
            <a:avLst/>
          </a:prstGeom>
        </p:spPr>
      </p:pic>
      <p:pic>
        <p:nvPicPr>
          <p:cNvPr id="5" name="Picture 4" descr="images (3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143" y="3429000"/>
            <a:ext cx="2742857" cy="2958730"/>
          </a:xfrm>
          <a:prstGeom prst="rect">
            <a:avLst/>
          </a:prstGeom>
        </p:spPr>
      </p:pic>
      <p:pic>
        <p:nvPicPr>
          <p:cNvPr id="6" name="Picture 5" descr="61RhshsbwDL._SY355_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76800" y="4876800"/>
            <a:ext cx="2253969" cy="1479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457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আমরা কী জানি আমরা যে দই খাই তার মধ্যে রয়েছে ব্যাক্টেরিয়া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105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অথবা পাউরুটি নষ্ট হয়ে গেলে </a:t>
            </a:r>
          </a:p>
          <a:p>
            <a:r>
              <a:rPr lang="bn-BD" smtClean="0"/>
              <a:t>তাতে তুলার </a:t>
            </a:r>
            <a:r>
              <a:rPr lang="bn-BD" dirty="0" smtClean="0"/>
              <a:t>মত যা  জন্মে তা এক ধরনের ছত্রাক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971800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অথবা যা আমরা ব্যাঙ্গের ছাতা বলে জানি তার সাথে ব্যাঙ্গের কোন সম্পর্ক নেই, তা আসলে এক ধরনের জীব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1219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অথবা আমরা যখন হাঁচি দেই তখন তার সাথে বেরিয়ে আসে ভাইরাস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আর  এই ব্যকটেরিয়া ,ভাইরাস ,ছত্রাক অথবা এর থেকে উন্নত গাছ কিংবা যেকোন প্রানী ,এদের  সবাই জীব আর সহজে এদের সনাক্ত করনের জন্য করা হয়েছে জীবের শ্রেনি বিন্যাস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629400" y="4610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078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    এছাড়া কোষ বিভাজন দ্বীবিভাজন প্রক্রিয়ায় হয়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736563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প্রধানত  শোষন প্রক্রিয়ায় খাদ্য প্রস্তুত করে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261366"/>
            <a:ext cx="85344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তবে কেউ কেউ ফটোসিনথেসিস  বা সালোক সংশ্লেষন  প্রক্রিয়ায়  খাদ্য প্রস্তুত করে 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460772" y="1100138"/>
            <a:ext cx="800100" cy="8001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5782" y="1175148"/>
            <a:ext cx="650081" cy="65008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0791" y="1275160"/>
            <a:ext cx="500063" cy="45005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00" y="1350169"/>
            <a:ext cx="350044" cy="3000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0772" y="2628900"/>
            <a:ext cx="800100" cy="8001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5782" y="2703910"/>
            <a:ext cx="650081" cy="65008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0791" y="2803922"/>
            <a:ext cx="500063" cy="45005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800" y="2878931"/>
            <a:ext cx="350044" cy="30003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0772" y="4394716"/>
            <a:ext cx="800100" cy="8001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5782" y="4469726"/>
            <a:ext cx="650081" cy="65008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0791" y="4569738"/>
            <a:ext cx="500063" cy="45005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5800" y="4644747"/>
            <a:ext cx="350044" cy="300038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5" grpId="1"/>
      <p:bldP spid="7" grpId="0"/>
      <p:bldP spid="7" grpId="1"/>
      <p:bldP spid="8" grpId="0"/>
      <p:bldP spid="8" grpId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দলীয়</a:t>
            </a:r>
            <a:r>
              <a:rPr lang="bn-BD" dirty="0" smtClean="0"/>
              <a:t> </a:t>
            </a:r>
            <a:r>
              <a:rPr lang="bn-BD" sz="3200" dirty="0" smtClean="0"/>
              <a:t>কাজঃ</a:t>
            </a:r>
            <a:r>
              <a:rPr lang="bn-BD" dirty="0" smtClean="0"/>
              <a:t>  ৮ মিনিট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1524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5428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ইস্ট ,ব্যাকটেরিয়া ,মাশরুম ,এমিবা , আমগাছ ,পেনেসিলিয়াম, মাকরসা,নীলাভ সবুজ শৈবাল ইত্যাদিকে তাদের সুপার কিংডম ও কিংডমের আওতা ভূক্ত কর 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36118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সুপার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</a:rPr>
                        <a:t> কিংডম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কিংডম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জীব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381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মূল্যায়ন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676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১)নিচের কোনটি সুপার কিংডম ১ এর অন্তর্ভূক্ত?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60395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(ক)মাশরুম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598122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(খ) বাঘ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2598122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(গ) ব্যকটেরিয়া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598122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(ঘ) ধান গাছ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45829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২)সর্ব প্রথম কে জীব জগতকে পাঁচটি রাজ্যে ভাগ করেন 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3492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(ক)মারগুলিস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4343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(খ) লিনিয়াস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4343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(গ) মেন্ডেল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343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(ঘ) হুইট্টেকার  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86200" y="2514600"/>
            <a:ext cx="1676400" cy="5334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800" y="4267200"/>
            <a:ext cx="1676400" cy="53340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বাড়ীর কাজ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429000"/>
            <a:ext cx="8839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১)মারগুলিস ও হুইট্টেকার এর শ্রেনি বিন্যাস লিখে আনবে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278868"/>
            <a:ext cx="8763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২)ব্যাক্টেরিয়া  কেন মনেরা রাজ্যের জীব? কারন সহ </a:t>
            </a:r>
            <a:r>
              <a:rPr lang="bn-BD" sz="2800" dirty="0"/>
              <a:t>লিখে আনবে </a:t>
            </a:r>
            <a:r>
              <a:rPr lang="bn-BD" sz="2800" dirty="0" smtClean="0"/>
              <a:t>। </a:t>
            </a:r>
            <a:endParaRPr lang="en-US" sz="2800" dirty="0"/>
          </a:p>
        </p:txBody>
      </p:sp>
      <p:sp>
        <p:nvSpPr>
          <p:cNvPr id="5" name="Isosceles Triangle 4"/>
          <p:cNvSpPr/>
          <p:nvPr/>
        </p:nvSpPr>
        <p:spPr>
          <a:xfrm>
            <a:off x="4343400" y="457200"/>
            <a:ext cx="2286000" cy="12192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0" y="1676400"/>
            <a:ext cx="2209800" cy="1219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 flipH="1">
            <a:off x="5486400" y="487680"/>
            <a:ext cx="3383280" cy="1188720"/>
          </a:xfrm>
          <a:prstGeom prst="parallelogram">
            <a:avLst>
              <a:gd name="adj" fmla="val 89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1676400"/>
            <a:ext cx="2209800" cy="1219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286000"/>
            <a:ext cx="457200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2057400"/>
            <a:ext cx="457200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29600" y="2286000"/>
            <a:ext cx="457200" cy="381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1638" y="1447800"/>
            <a:ext cx="8989962" cy="31700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20000" b="1" cap="all" spc="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2438400" y="71628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8001000" y="81534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6324600" y="685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1600200" y="99822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4800600" y="9448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3962400" y="7086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6781800" y="92202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2286000" y="8686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5715000" y="7848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3048000" y="1066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5-Point Star 200"/>
          <p:cNvSpPr/>
          <p:nvPr/>
        </p:nvSpPr>
        <p:spPr>
          <a:xfrm>
            <a:off x="2209800" y="2895600"/>
            <a:ext cx="381000" cy="457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5-Point Star 201"/>
          <p:cNvSpPr/>
          <p:nvPr/>
        </p:nvSpPr>
        <p:spPr>
          <a:xfrm>
            <a:off x="7772400" y="38862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5-Point Star 202"/>
          <p:cNvSpPr/>
          <p:nvPr/>
        </p:nvSpPr>
        <p:spPr>
          <a:xfrm>
            <a:off x="6096000" y="25908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5-Point Star 203"/>
          <p:cNvSpPr/>
          <p:nvPr/>
        </p:nvSpPr>
        <p:spPr>
          <a:xfrm>
            <a:off x="1371600" y="57150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5-Point Star 204"/>
          <p:cNvSpPr/>
          <p:nvPr/>
        </p:nvSpPr>
        <p:spPr>
          <a:xfrm>
            <a:off x="4572000" y="51816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/>
          <p:nvPr/>
        </p:nvSpPr>
        <p:spPr>
          <a:xfrm>
            <a:off x="3733800" y="28194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/>
          <p:nvPr/>
        </p:nvSpPr>
        <p:spPr>
          <a:xfrm>
            <a:off x="6553200" y="49530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2057400" y="44196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/>
          <p:nvPr/>
        </p:nvSpPr>
        <p:spPr>
          <a:xfrm>
            <a:off x="5486400" y="35814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2819400" y="6400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97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4" grpId="0" animBg="1"/>
      <p:bldP spid="13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1676400"/>
            <a:ext cx="51816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752600"/>
            <a:ext cx="5029200" cy="7315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এই পাঠ শেষে শিক্ষার্থীরা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4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0" y="3276600"/>
            <a:ext cx="68580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ইউক্যারিউটিক বা প্রকৃত কোষী এবং প্রকারিউটিক বা আদি কোষ কী তা বলতে পারবে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2500" y="4419600"/>
            <a:ext cx="68580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হুইট্টেকার ও মারগুলিসের জীব জগতের শ্রেনি বিভাগ  বলতে পারবে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52500" y="5562600"/>
            <a:ext cx="68580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3866" y="5715000"/>
            <a:ext cx="616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মনেরা রাজ্যের জীব ব্যক্টেরিয়ার বৈশিষ্ট্য সম্পর্কে বলতে পারবে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3276600"/>
            <a:ext cx="4572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4419600"/>
            <a:ext cx="4572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5562600"/>
            <a:ext cx="457200" cy="6858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7005D4"/>
              </a:gs>
              <a:gs pos="88000">
                <a:srgbClr val="0070C0">
                  <a:alpha val="56000"/>
                </a:srgbClr>
              </a:gs>
              <a:gs pos="100000">
                <a:srgbClr val="8C3D91"/>
              </a:gs>
            </a:gsLst>
            <a:lin ang="4200000" scaled="0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79248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" y="533400"/>
            <a:ext cx="7691718" cy="7315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সুতরাং আজকের পাঠঃ জীবের শ্রেনি বিন্যাস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/>
      <p:bldP spid="13" grpId="0" animBg="1"/>
      <p:bldP spid="15" grpId="0" animBg="1"/>
      <p:bldP spid="16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ell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67600" y="1600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67600" y="1905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২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72400" y="2286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৩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16002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৪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71800" y="17526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৫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28800" y="28956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৬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47800" y="33644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৭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0" y="47360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৮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752600" y="57266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৯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6019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62200" y="64770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১১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91200" y="64124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১২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77000" y="572666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১৩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69236" y="519326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১৪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486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5438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16680" y="1600200"/>
            <a:ext cx="118872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অমসৃন এন্ডোপ্লাজমিক জালিকা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514600" y="1752600"/>
            <a:ext cx="118872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মসৃন এন্ডোপ্লাজমিক জালিকা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615440" y="3002280"/>
            <a:ext cx="82296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সেন্ট্রিওল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508760" y="3429000"/>
            <a:ext cx="100584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লাইসোসোম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280160" y="4846320"/>
            <a:ext cx="100584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পেরক্সিসোম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524000" y="6172200"/>
            <a:ext cx="118872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মাইক্রোটিউবল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737360" y="5791200"/>
            <a:ext cx="100584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মধ্যবর্তি সুতা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148840" y="6477000"/>
            <a:ext cx="82296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সূক্ষ্ম সুতা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7391400" y="2026920"/>
            <a:ext cx="118872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ক্রোমাটিন তন্তু 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91400" y="2331720"/>
            <a:ext cx="118872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নিওক্লিওলাস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8366760" y="1920240"/>
            <a:ext cx="91440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নিউক্লিয়াস 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239000" y="4831080"/>
            <a:ext cx="100584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রাইবোসোম 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7010400" y="5303520"/>
            <a:ext cx="82296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গলগি বস্তু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324600" y="5745480"/>
            <a:ext cx="11887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মাইটোকন্ড্রিয়ন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425440" y="6522720"/>
            <a:ext cx="128016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প্লাজমা মেমব্রেন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1752600" y="289560"/>
            <a:ext cx="57912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একটি ইউক্যারিউটিক বা প্রকৃত কোষ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391400" y="1600200"/>
            <a:ext cx="11887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নিউক্লিয়ার রন্ধ্র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76200" y="838200"/>
            <a:ext cx="493776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এতে রয়েছে সুগঠিত নিউক্লিয়াস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76400"/>
            <a:ext cx="2743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এবং অন্যান্য কোষীয় অঙ্গানু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তাই এটি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প্রকৃত কোষী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82200" cy="716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অপরদিকে </a:t>
            </a:r>
            <a:endParaRPr lang="en-US" sz="7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একটি প্রোকারিউটিক বা আদি কোষ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38200"/>
            <a:ext cx="9143999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এই কোষের নিউক্লিয়াস সুগঠিত নয়  শুধু মাত্র ক্রোমাটিন বস্তু </a:t>
            </a:r>
            <a:r>
              <a:rPr lang="en-US" dirty="0" smtClean="0">
                <a:solidFill>
                  <a:schemeClr val="bg1"/>
                </a:solidFill>
              </a:rPr>
              <a:t>RNA</a:t>
            </a:r>
            <a:r>
              <a:rPr lang="bn-BD" dirty="0" smtClean="0">
                <a:solidFill>
                  <a:schemeClr val="bg1"/>
                </a:solidFill>
              </a:rPr>
              <a:t> ছাড়া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981200"/>
            <a:ext cx="9144000" cy="502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rocarutic cell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52468"/>
            <a:ext cx="9144000" cy="41960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2410522"/>
            <a:ext cx="716863" cy="297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পিলা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2226527"/>
            <a:ext cx="1040670" cy="297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ক্যাপসুল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0" y="2287859"/>
            <a:ext cx="1367682" cy="297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কোষ দেয়াল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2743200"/>
            <a:ext cx="1781257" cy="297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প্লাজমা মেমব্রেন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3391829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/>
              <a:t>ক্রোমাটিন তন্তু </a:t>
            </a:r>
            <a:r>
              <a:rPr lang="en-US" b="1" dirty="0" smtClean="0"/>
              <a:t>RNA</a:t>
            </a:r>
            <a:endParaRPr lang="bn-BD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391400" y="4005146"/>
            <a:ext cx="1473480" cy="297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সাইটোপ্লাজম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5722434"/>
            <a:ext cx="1301959" cy="297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রাইবোসোম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6090424"/>
            <a:ext cx="997389" cy="297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ফ্লাজেলা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1295400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</a:rPr>
              <a:t>তাই এটি প্রোকারিওটিক কোষ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845" y="533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bn-BD" sz="2400" dirty="0" smtClean="0"/>
              <a:t>একক </a:t>
            </a:r>
            <a:r>
              <a:rPr lang="bn-BD" sz="2400" dirty="0" smtClean="0"/>
              <a:t>কাজ</a:t>
            </a:r>
          </a:p>
          <a:p>
            <a:r>
              <a:rPr lang="bn-BD" sz="2400" dirty="0" smtClean="0"/>
              <a:t>সময় ৫ মিনিট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812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আদি কোষ ও প্রকৃত কোষ বলতে কী বোঝ 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04800"/>
            <a:ext cx="480060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আদি কোষ ও প্রকৃত কোষের উপর ভিত্তি করে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1066800"/>
            <a:ext cx="4800600" cy="64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bn-BD" dirty="0" smtClean="0"/>
              <a:t>বিজ্ঞানী আর এইচ হুইট্টেকার ১৯৬৯ সালে </a:t>
            </a:r>
          </a:p>
          <a:p>
            <a:pPr algn="ctr"/>
            <a:r>
              <a:rPr lang="bn-BD" dirty="0" smtClean="0"/>
              <a:t>জীব জগতকে </a:t>
            </a:r>
            <a:r>
              <a:rPr lang="bn-BD" dirty="0" smtClean="0"/>
              <a:t>পা</a:t>
            </a:r>
            <a:r>
              <a:rPr lang="bn-BD" dirty="0" smtClean="0"/>
              <a:t>ঁচ</a:t>
            </a:r>
            <a:r>
              <a:rPr lang="bn-BD" dirty="0" smtClean="0"/>
              <a:t>টি </a:t>
            </a:r>
            <a:r>
              <a:rPr lang="bn-BD" dirty="0" smtClean="0"/>
              <a:t>ভাগে ভাগ করেন  </a:t>
            </a:r>
            <a:endParaRPr lang="en-US" dirty="0"/>
          </a:p>
        </p:txBody>
      </p:sp>
      <p:pic>
        <p:nvPicPr>
          <p:cNvPr id="24" name="Picture 23" descr="rh whitta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57800" y="129540"/>
            <a:ext cx="1409700" cy="208026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81000" y="4114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জীব জগত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906000" y="12192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২</a:t>
            </a:r>
          </a:p>
          <a:p>
            <a:pPr algn="ctr"/>
            <a:r>
              <a:rPr lang="bn-BD" dirty="0" smtClean="0"/>
              <a:t>প্রোটিস্টা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210800" y="28194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৩</a:t>
            </a:r>
          </a:p>
          <a:p>
            <a:pPr algn="ctr"/>
            <a:r>
              <a:rPr lang="bn-BD" dirty="0" smtClean="0"/>
              <a:t>ফানজাই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210800" y="4114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৪ </a:t>
            </a:r>
          </a:p>
          <a:p>
            <a:pPr algn="ctr"/>
            <a:r>
              <a:rPr lang="bn-BD" dirty="0" smtClean="0"/>
              <a:t>প্লান্টি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753600" y="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</a:t>
            </a:r>
          </a:p>
          <a:p>
            <a:pPr algn="ctr"/>
            <a:r>
              <a:rPr lang="bn-BD" dirty="0" smtClean="0"/>
              <a:t>মনেরা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906000" y="5638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৫</a:t>
            </a:r>
          </a:p>
          <a:p>
            <a:pPr algn="ctr"/>
            <a:r>
              <a:rPr lang="bn-BD" dirty="0" smtClean="0"/>
              <a:t>এয়ানিমিলিয়া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834 0.6 L -0.50834 0.344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 0.42222 L -0.51666 0.32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5834 0.18888 L -0.55 0.222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5417 -4.44444E-6 L -0.55834 0.166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083 -0.22223 L -0.525 0.066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200400" y="64928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914400"/>
            <a:ext cx="7223760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2800" b="1" dirty="0" smtClean="0"/>
              <a:t>পরবর্তিতে বিজ্ঞানী মারগুলিস  ১৯৭৪ সালে  জীব জগ</a:t>
            </a:r>
            <a:r>
              <a:rPr lang="bn-BD" sz="2800" b="1" dirty="0" smtClean="0">
                <a:solidFill>
                  <a:schemeClr val="bg1"/>
                </a:solidFill>
              </a:rPr>
              <a:t>ৎ এর</a:t>
            </a:r>
            <a:r>
              <a:rPr lang="bn-BD" sz="2800" b="1" dirty="0" smtClean="0"/>
              <a:t> </a:t>
            </a:r>
            <a:r>
              <a:rPr lang="bn-BD" sz="2800" b="1" dirty="0" smtClean="0"/>
              <a:t>পাঁচটি </a:t>
            </a:r>
            <a:r>
              <a:rPr lang="bn-BD" sz="2800" b="1" dirty="0" smtClean="0"/>
              <a:t>রাজ্যকে দুটি সুপার কিংডমের আওতায়  অন্তর্ভূক্ত করেন  </a:t>
            </a:r>
            <a:endParaRPr lang="en-US" sz="2800" b="1" dirty="0"/>
          </a:p>
        </p:txBody>
      </p:sp>
      <p:pic>
        <p:nvPicPr>
          <p:cNvPr id="23" name="Picture 22" descr="marguli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62800" y="76200"/>
            <a:ext cx="1676400" cy="2514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1000" y="4114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জীব জগত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86400" y="35814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২</a:t>
            </a:r>
          </a:p>
          <a:p>
            <a:pPr algn="ctr"/>
            <a:r>
              <a:rPr lang="bn-BD" dirty="0" smtClean="0"/>
              <a:t>প্রোটিস্টা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86400" y="44196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৩</a:t>
            </a:r>
          </a:p>
          <a:p>
            <a:pPr algn="ctr"/>
            <a:r>
              <a:rPr lang="bn-BD" dirty="0" smtClean="0"/>
              <a:t>ফানজাই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86400" y="5257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৪ </a:t>
            </a:r>
          </a:p>
          <a:p>
            <a:pPr algn="ctr"/>
            <a:r>
              <a:rPr lang="bn-BD" dirty="0" smtClean="0"/>
              <a:t>প্লান্টি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86400" y="60960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৫</a:t>
            </a:r>
          </a:p>
          <a:p>
            <a:pPr algn="ctr"/>
            <a:r>
              <a:rPr lang="bn-BD" dirty="0" smtClean="0"/>
              <a:t>এয়ানিমিলিয়া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86400" y="27432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রাজ্য১</a:t>
            </a:r>
          </a:p>
          <a:p>
            <a:pPr algn="ctr"/>
            <a:r>
              <a:rPr lang="bn-BD" dirty="0" smtClean="0"/>
              <a:t>মনেরা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-2438400" y="21336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সুপার কিংডম ১</a:t>
            </a:r>
          </a:p>
          <a:p>
            <a:pPr algn="ctr"/>
            <a:r>
              <a:rPr lang="bn-BD" dirty="0" smtClean="0"/>
              <a:t>প্রোকারিউটিক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486400" y="35814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২</a:t>
            </a:r>
          </a:p>
          <a:p>
            <a:pPr algn="ctr"/>
            <a:r>
              <a:rPr lang="bn-BD" dirty="0" smtClean="0"/>
              <a:t>প্রোটিস্টা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486400" y="44196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৩</a:t>
            </a:r>
          </a:p>
          <a:p>
            <a:pPr algn="ctr"/>
            <a:r>
              <a:rPr lang="bn-BD" dirty="0" smtClean="0"/>
              <a:t>ফানজাই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86400" y="52578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৪ </a:t>
            </a:r>
          </a:p>
          <a:p>
            <a:pPr algn="ctr"/>
            <a:r>
              <a:rPr lang="bn-BD" dirty="0" smtClean="0"/>
              <a:t>প্লান্টি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486400" y="60960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রাজ্য ৫</a:t>
            </a:r>
          </a:p>
          <a:p>
            <a:pPr algn="ctr"/>
            <a:r>
              <a:rPr lang="bn-BD" dirty="0" smtClean="0"/>
              <a:t>এয়ানিমিলিয়া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743200" y="4800600"/>
            <a:ext cx="2286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সুপার কিংডম ২ </a:t>
            </a:r>
          </a:p>
          <a:p>
            <a:pPr algn="ctr"/>
            <a:r>
              <a:rPr lang="bn-BD" dirty="0" smtClean="0"/>
              <a:t>ইউক্যারিওটা </a:t>
            </a:r>
            <a:endParaRPr lang="en-US" dirty="0"/>
          </a:p>
        </p:txBody>
      </p:sp>
      <p:sp>
        <p:nvSpPr>
          <p:cNvPr id="38" name="Left Brace 37"/>
          <p:cNvSpPr/>
          <p:nvPr/>
        </p:nvSpPr>
        <p:spPr>
          <a:xfrm>
            <a:off x="4876800" y="3657600"/>
            <a:ext cx="609600" cy="2895600"/>
          </a:xfrm>
          <a:prstGeom prst="lef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5 0.08888 L 0.58334 0.11111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 0.177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9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3 0.05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3 -0.0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3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3 -0.188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1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658</Words>
  <Application>Microsoft Office PowerPoint</Application>
  <PresentationFormat>On-screen Show (4:3)</PresentationFormat>
  <Paragraphs>218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SHAHADAT HUSSAIN</dc:creator>
  <cp:lastModifiedBy>SHAHADAT HUSSAIN</cp:lastModifiedBy>
  <cp:revision>107</cp:revision>
  <dcterms:created xsi:type="dcterms:W3CDTF">2019-01-20T17:36:48Z</dcterms:created>
  <dcterms:modified xsi:type="dcterms:W3CDTF">2020-01-13T16:45:50Z</dcterms:modified>
</cp:coreProperties>
</file>