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6" r:id="rId2"/>
    <p:sldId id="272" r:id="rId3"/>
    <p:sldId id="275" r:id="rId4"/>
    <p:sldId id="296" r:id="rId5"/>
    <p:sldId id="291" r:id="rId6"/>
    <p:sldId id="290" r:id="rId7"/>
    <p:sldId id="293" r:id="rId8"/>
    <p:sldId id="281" r:id="rId9"/>
    <p:sldId id="277" r:id="rId10"/>
    <p:sldId id="294" r:id="rId11"/>
    <p:sldId id="295" r:id="rId12"/>
    <p:sldId id="282" r:id="rId13"/>
    <p:sldId id="269" r:id="rId14"/>
    <p:sldId id="274" r:id="rId15"/>
    <p:sldId id="283" r:id="rId16"/>
    <p:sldId id="299" r:id="rId17"/>
    <p:sldId id="284" r:id="rId18"/>
    <p:sldId id="287" r:id="rId19"/>
    <p:sldId id="288"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A204D-FFA1-4927-ACD1-874FA170B896}" type="doc">
      <dgm:prSet loTypeId="urn:microsoft.com/office/officeart/2005/8/layout/vList4" loCatId="list" qsTypeId="urn:microsoft.com/office/officeart/2005/8/quickstyle/simple1" qsCatId="simple" csTypeId="urn:microsoft.com/office/officeart/2005/8/colors/accent1_2" csCatId="accent1" phldr="0"/>
      <dgm:spPr/>
      <dgm:t>
        <a:bodyPr/>
        <a:lstStyle/>
        <a:p>
          <a:endParaRPr lang="en-US"/>
        </a:p>
      </dgm:t>
    </dgm:pt>
    <dgm:pt modelId="{C702FEE7-751A-4568-A65B-3532A7A4A24B}" type="pres">
      <dgm:prSet presAssocID="{BECA204D-FFA1-4927-ACD1-874FA170B896}" presName="linear" presStyleCnt="0">
        <dgm:presLayoutVars>
          <dgm:dir/>
          <dgm:resizeHandles val="exact"/>
        </dgm:presLayoutVars>
      </dgm:prSet>
      <dgm:spPr/>
      <dgm:t>
        <a:bodyPr/>
        <a:lstStyle/>
        <a:p>
          <a:endParaRPr lang="en-US"/>
        </a:p>
      </dgm:t>
    </dgm:pt>
  </dgm:ptLst>
  <dgm:cxnLst>
    <dgm:cxn modelId="{87B7BC66-1E81-4F13-8D0D-488EC5CD2BC0}" type="presOf" srcId="{BECA204D-FFA1-4927-ACD1-874FA170B896}" destId="{C702FEE7-751A-4568-A65B-3532A7A4A24B}" srcOrd="0"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14D628F-7EFD-4A41-BD0C-BEB52C9A5885}" type="datetimeFigureOut">
              <a:rPr lang="en-US" smtClean="0"/>
              <a:pPr/>
              <a:t>1/13/2020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A8E62B-EA82-4CC3-8D95-02873D96B1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D628F-7EFD-4A41-BD0C-BEB52C9A5885}"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D628F-7EFD-4A41-BD0C-BEB52C9A5885}"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D628F-7EFD-4A41-BD0C-BEB52C9A5885}"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4D628F-7EFD-4A41-BD0C-BEB52C9A5885}"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4D628F-7EFD-4A41-BD0C-BEB52C9A5885}"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14D628F-7EFD-4A41-BD0C-BEB52C9A5885}"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4D628F-7EFD-4A41-BD0C-BEB52C9A5885}"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D628F-7EFD-4A41-BD0C-BEB52C9A5885}"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4D628F-7EFD-4A41-BD0C-BEB52C9A5885}"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E62B-EA82-4CC3-8D95-02873D96B1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4D628F-7EFD-4A41-BD0C-BEB52C9A5885}"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5A8E62B-EA82-4CC3-8D95-02873D96B1A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14D628F-7EFD-4A41-BD0C-BEB52C9A5885}" type="datetimeFigureOut">
              <a:rPr lang="en-US" smtClean="0"/>
              <a:pPr/>
              <a:t>1/13/2020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A8E62B-EA82-4CC3-8D95-02873D96B1A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3429000"/>
            <a:ext cx="7772400" cy="19812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6000" dirty="0" smtClean="0">
                <a:solidFill>
                  <a:srgbClr val="00B050"/>
                </a:solidFill>
              </a:rPr>
              <a:t/>
            </a:r>
            <a:br>
              <a:rPr lang="en-US" sz="6000" dirty="0" smtClean="0">
                <a:solidFill>
                  <a:srgbClr val="00B050"/>
                </a:solidFill>
              </a:rPr>
            </a:br>
            <a:endParaRPr lang="en-US" dirty="0">
              <a:solidFill>
                <a:srgbClr val="00B050"/>
              </a:solidFill>
            </a:endParaRPr>
          </a:p>
        </p:txBody>
      </p:sp>
      <p:sp>
        <p:nvSpPr>
          <p:cNvPr id="3" name="Rectangle 2"/>
          <p:cNvSpPr/>
          <p:nvPr/>
        </p:nvSpPr>
        <p:spPr>
          <a:xfrm>
            <a:off x="1905000" y="152400"/>
            <a:ext cx="5562600" cy="2923877"/>
          </a:xfrm>
          <a:prstGeom prst="rect">
            <a:avLst/>
          </a:prstGeom>
        </p:spPr>
        <p:txBody>
          <a:bodyPr wrap="square">
            <a:spAutoFit/>
          </a:bodyPr>
          <a:lstStyle/>
          <a:p>
            <a:pPr algn="ctr">
              <a:spcBef>
                <a:spcPct val="0"/>
              </a:spcBef>
              <a:defRPr/>
            </a:pPr>
            <a:endParaRPr lang="en-US" sz="9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endParaRPr>
          </a:p>
          <a:p>
            <a:pPr lvl="0" algn="ctr">
              <a:spcBef>
                <a:spcPct val="0"/>
              </a:spcBef>
              <a:defRPr/>
            </a:pPr>
            <a:endParaRPr lang="en-US" sz="88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NikoshBAN" pitchFamily="2" charset="0"/>
              <a:cs typeface="NikoshBAN" pitchFamily="2" charset="0"/>
            </a:endParaRPr>
          </a:p>
        </p:txBody>
      </p:sp>
      <p:pic>
        <p:nvPicPr>
          <p:cNvPr id="4" name="Picture 3" descr="C:\Program Files\Microsoft Office\MEDIA\CAGCAT10\j0301252.wmf"/>
          <p:cNvPicPr>
            <a:picLocks noChangeAspect="1" noChangeArrowheads="1"/>
          </p:cNvPicPr>
          <p:nvPr/>
        </p:nvPicPr>
        <p:blipFill>
          <a:blip r:embed="rId2"/>
          <a:srcRect/>
          <a:stretch>
            <a:fillRect/>
          </a:stretch>
        </p:blipFill>
        <p:spPr bwMode="auto">
          <a:xfrm>
            <a:off x="2209800" y="2286000"/>
            <a:ext cx="4953000" cy="4237650"/>
          </a:xfrm>
          <a:prstGeom prst="rect">
            <a:avLst/>
          </a:prstGeom>
          <a:noFill/>
        </p:spPr>
      </p:pic>
      <p:sp>
        <p:nvSpPr>
          <p:cNvPr id="6" name="Rectangle 5"/>
          <p:cNvSpPr/>
          <p:nvPr/>
        </p:nvSpPr>
        <p:spPr>
          <a:xfrm>
            <a:off x="2590800" y="457200"/>
            <a:ext cx="4038600" cy="1569660"/>
          </a:xfrm>
          <a:prstGeom prst="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solidFill>
              <a:srgbClr val="460D93"/>
            </a:solidFill>
          </a:ln>
          <a:effectLst>
            <a:outerShdw blurRad="901700" dist="190500" dir="17880000" algn="ctr" rotWithShape="0">
              <a:srgbClr val="000000">
                <a:alpha val="50000"/>
              </a:srgbClr>
            </a:outerShdw>
          </a:effectLst>
          <a:scene3d>
            <a:camera prst="orthographicFront"/>
            <a:lightRig rig="threePt" dir="t"/>
          </a:scene3d>
          <a:sp3d>
            <a:bevelB/>
          </a:sp3d>
        </p:spPr>
        <p:txBody>
          <a:bodyPr wrap="square">
            <a:spAutoFit/>
          </a:bodyPr>
          <a:lstStyle/>
          <a:p>
            <a:pPr algn="ctr"/>
            <a:r>
              <a:rPr lang="en-US" sz="9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a:t>
            </a:r>
            <a:r>
              <a:rPr lang="en-US" sz="9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vMZg</a:t>
            </a:r>
            <a:endParaRPr lang="en-US" sz="9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endParaRPr>
          </a:p>
        </p:txBody>
      </p:sp>
      <p:sp>
        <p:nvSpPr>
          <p:cNvPr id="8" name="TextBox 7"/>
          <p:cNvSpPr txBox="1"/>
          <p:nvPr/>
        </p:nvSpPr>
        <p:spPr>
          <a:xfrm>
            <a:off x="3200400" y="6324600"/>
            <a:ext cx="3505200" cy="369332"/>
          </a:xfrm>
          <a:prstGeom prst="rect">
            <a:avLst/>
          </a:prstGeom>
          <a:noFill/>
        </p:spPr>
        <p:txBody>
          <a:bodyPr wrap="square" rtlCol="0">
            <a:spAutoFit/>
          </a:bodyPr>
          <a:lstStyle/>
          <a:p>
            <a:r>
              <a:rPr lang="en-US" dirty="0" err="1" smtClean="0">
                <a:solidFill>
                  <a:schemeClr val="accent6">
                    <a:lumMod val="60000"/>
                    <a:lumOff val="40000"/>
                  </a:schemeClr>
                </a:solidFill>
              </a:rPr>
              <a:t>Md.AtiqurRahman</a:t>
            </a:r>
            <a:endParaRPr lang="en-US" dirty="0">
              <a:solidFill>
                <a:schemeClr val="accent6">
                  <a:lumMod val="60000"/>
                  <a:lumOff val="4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029200"/>
            <a:ext cx="4343400" cy="1143000"/>
          </a:xfrm>
        </p:spPr>
        <p:style>
          <a:lnRef idx="0">
            <a:scrgbClr r="0" g="0" b="0"/>
          </a:lnRef>
          <a:fillRef idx="1002">
            <a:schemeClr val="lt2"/>
          </a:fillRef>
          <a:effectRef idx="0">
            <a:scrgbClr r="0" g="0" b="0"/>
          </a:effectRef>
          <a:fontRef idx="major"/>
        </p:style>
        <p:txBody>
          <a:bodyPr>
            <a:normAutofit fontScale="90000"/>
          </a:bodyPr>
          <a:lstStyle/>
          <a:p>
            <a:pPr algn="ctr"/>
            <a:r>
              <a:rPr lang="en-US" b="1" dirty="0" err="1" smtClean="0">
                <a:solidFill>
                  <a:srgbClr val="FF0000"/>
                </a:solidFill>
              </a:rPr>
              <a:t>হার্ডডিস্ক</a:t>
            </a:r>
            <a:endParaRPr lang="en-US" b="1" dirty="0">
              <a:solidFill>
                <a:srgbClr val="FF0000"/>
              </a:solidFill>
            </a:endParaRPr>
          </a:p>
        </p:txBody>
      </p:sp>
      <p:pic>
        <p:nvPicPr>
          <p:cNvPr id="4" name="Content Placeholder 3" descr="hard-drive-3_5-inch.jpg"/>
          <p:cNvPicPr>
            <a:picLocks noGrp="1" noChangeAspect="1"/>
          </p:cNvPicPr>
          <p:nvPr>
            <p:ph idx="1"/>
          </p:nvPr>
        </p:nvPicPr>
        <p:blipFill>
          <a:blip r:embed="rId2"/>
          <a:stretch>
            <a:fillRect/>
          </a:stretch>
        </p:blipFill>
        <p:spPr>
          <a:xfrm>
            <a:off x="914400" y="381000"/>
            <a:ext cx="3962400" cy="3962400"/>
          </a:xfrm>
        </p:spPr>
      </p:pic>
      <p:pic>
        <p:nvPicPr>
          <p:cNvPr id="5" name="Picture 4" descr="hard-drive-labeled.jpg"/>
          <p:cNvPicPr>
            <a:picLocks noChangeAspect="1"/>
          </p:cNvPicPr>
          <p:nvPr/>
        </p:nvPicPr>
        <p:blipFill>
          <a:blip r:embed="rId3"/>
          <a:stretch>
            <a:fillRect/>
          </a:stretch>
        </p:blipFill>
        <p:spPr>
          <a:xfrm>
            <a:off x="4838218" y="990600"/>
            <a:ext cx="4305782" cy="30371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0"/>
            <a:ext cx="5105400" cy="1447800"/>
          </a:xfrm>
          <a:solidFill>
            <a:schemeClr val="bg2">
              <a:lumMod val="50000"/>
            </a:schemeClr>
          </a:solidFill>
          <a:ln>
            <a:solidFill>
              <a:schemeClr val="bg2">
                <a:lumMod val="50000"/>
              </a:schemeClr>
            </a:solidFill>
          </a:ln>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dirty="0" err="1" smtClean="0"/>
              <a:t>সিডি</a:t>
            </a:r>
            <a:r>
              <a:rPr lang="en-US" dirty="0" smtClean="0"/>
              <a:t>/</a:t>
            </a:r>
            <a:r>
              <a:rPr lang="en-US" dirty="0" err="1" smtClean="0"/>
              <a:t>ডিভিডি</a:t>
            </a:r>
            <a:r>
              <a:rPr lang="en-US" dirty="0" smtClean="0"/>
              <a:t> </a:t>
            </a:r>
            <a:r>
              <a:rPr lang="en-US" dirty="0" err="1" smtClean="0"/>
              <a:t>ড্রাইভ</a:t>
            </a:r>
            <a:endParaRPr lang="en-US" dirty="0"/>
          </a:p>
        </p:txBody>
      </p:sp>
      <p:pic>
        <p:nvPicPr>
          <p:cNvPr id="7" name="Content Placeholder 6" descr="download=22.jpg"/>
          <p:cNvPicPr>
            <a:picLocks noGrp="1" noChangeAspect="1"/>
          </p:cNvPicPr>
          <p:nvPr>
            <p:ph idx="1"/>
          </p:nvPr>
        </p:nvPicPr>
        <p:blipFill>
          <a:blip r:embed="rId2"/>
          <a:stretch>
            <a:fillRect/>
          </a:stretch>
        </p:blipFill>
        <p:spPr>
          <a:xfrm>
            <a:off x="1752600" y="685800"/>
            <a:ext cx="5867400" cy="3657600"/>
          </a:xfrm>
          <a:prstGeom prst="rect">
            <a:avLst/>
          </a:prstGeom>
          <a:ln w="190500" cap="sq">
            <a:solidFill>
              <a:schemeClr val="accent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81600" y="5105400"/>
            <a:ext cx="3962400" cy="1143000"/>
          </a:xfrm>
        </p:spPr>
        <p:txBody>
          <a:bodyPr>
            <a:normAutofit/>
          </a:bodyPr>
          <a:lstStyle/>
          <a:p>
            <a:r>
              <a:rPr lang="en-US" sz="5400" dirty="0" err="1" smtClean="0"/>
              <a:t>ক্যাসিং</a:t>
            </a:r>
            <a:endParaRPr lang="en-US" sz="5400" dirty="0"/>
          </a:p>
        </p:txBody>
      </p:sp>
      <p:pic>
        <p:nvPicPr>
          <p:cNvPr id="6" name="Picture 5" descr="download=61.jpg"/>
          <p:cNvPicPr>
            <a:picLocks noChangeAspect="1"/>
          </p:cNvPicPr>
          <p:nvPr/>
        </p:nvPicPr>
        <p:blipFill>
          <a:blip r:embed="rId2"/>
          <a:stretch>
            <a:fillRect/>
          </a:stretch>
        </p:blipFill>
        <p:spPr>
          <a:xfrm>
            <a:off x="2819400" y="762000"/>
            <a:ext cx="3733800" cy="3733800"/>
          </a:xfrm>
          <a:prstGeom prst="rect">
            <a:avLst/>
          </a:prstGeom>
          <a:solidFill>
            <a:srgbClr val="FFFFFF">
              <a:shade val="85000"/>
            </a:srgbClr>
          </a:solidFill>
          <a:ln w="190500" cap="sq">
            <a:solidFill>
              <a:schemeClr val="accent1">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mph" presetSubtype="0" grpId="1" nodeType="clickEffect">
                                  <p:stCondLst>
                                    <p:cond delay="0"/>
                                  </p:stCondLst>
                                  <p:childTnLst>
                                    <p:set>
                                      <p:cBhvr override="childStyle">
                                        <p:cTn id="15" dur="indefinite"/>
                                        <p:tgtEl>
                                          <p:spTgt spid="2"/>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38800" y="4800600"/>
            <a:ext cx="3505200" cy="1143000"/>
          </a:xfrm>
        </p:spPr>
        <p:txBody>
          <a:bodyPr>
            <a:normAutofit/>
          </a:bodyPr>
          <a:lstStyle/>
          <a:p>
            <a:pPr algn="ctr"/>
            <a:r>
              <a:rPr lang="en-US" dirty="0" err="1" smtClean="0"/>
              <a:t>কিবোড</a:t>
            </a:r>
            <a:endParaRPr lang="en-US" dirty="0"/>
          </a:p>
        </p:txBody>
      </p:sp>
      <p:sp>
        <p:nvSpPr>
          <p:cNvPr id="6" name="Title 1"/>
          <p:cNvSpPr txBox="1">
            <a:spLocks/>
          </p:cNvSpPr>
          <p:nvPr/>
        </p:nvSpPr>
        <p:spPr>
          <a:xfrm>
            <a:off x="685800" y="5334000"/>
            <a:ext cx="35052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000" b="0" i="0" u="none" strike="noStrike" kern="1200" cap="none" spc="0" normalizeH="0" baseline="0" noProof="0" dirty="0">
              <a:solidFill>
                <a:srgbClr val="FF0000"/>
              </a:solidFill>
              <a:effectLst/>
              <a:uLnTx/>
              <a:uFillTx/>
              <a:latin typeface="+mj-lt"/>
              <a:ea typeface="+mj-ea"/>
              <a:cs typeface="+mj-cs"/>
            </a:endParaRPr>
          </a:p>
        </p:txBody>
      </p:sp>
      <p:pic>
        <p:nvPicPr>
          <p:cNvPr id="7" name="Picture 6" descr="download=666.jpg"/>
          <p:cNvPicPr>
            <a:picLocks noChangeAspect="1"/>
          </p:cNvPicPr>
          <p:nvPr/>
        </p:nvPicPr>
        <p:blipFill>
          <a:blip r:embed="rId2"/>
          <a:stretch>
            <a:fillRect/>
          </a:stretch>
        </p:blipFill>
        <p:spPr>
          <a:xfrm>
            <a:off x="1219200" y="1066800"/>
            <a:ext cx="2781300" cy="2781300"/>
          </a:xfrm>
          <a:prstGeom prst="ellipse">
            <a:avLst/>
          </a:prstGeom>
          <a:ln w="190500" cap="rnd">
            <a:solidFill>
              <a:schemeClr val="bg2">
                <a:lumMod val="9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descr="b97d1718914c9c587efe13db1a70dd1a=54.png"/>
          <p:cNvPicPr>
            <a:picLocks noChangeAspect="1"/>
          </p:cNvPicPr>
          <p:nvPr/>
        </p:nvPicPr>
        <p:blipFill>
          <a:blip r:embed="rId3"/>
          <a:stretch>
            <a:fillRect/>
          </a:stretch>
        </p:blipFill>
        <p:spPr>
          <a:xfrm>
            <a:off x="5410200" y="1219200"/>
            <a:ext cx="2971800" cy="2960370"/>
          </a:xfrm>
          <a:prstGeom prst="roundRect">
            <a:avLst>
              <a:gd name="adj" fmla="val 11111"/>
            </a:avLst>
          </a:prstGeom>
          <a:ln w="190500" cap="rnd">
            <a:solidFill>
              <a:schemeClr val="accent4">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Rounded Rectangle 8"/>
          <p:cNvSpPr/>
          <p:nvPr/>
        </p:nvSpPr>
        <p:spPr>
          <a:xfrm>
            <a:off x="1066800" y="5105400"/>
            <a:ext cx="2438400" cy="990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endParaRPr lang="en-US" sz="3600" dirty="0" smtClean="0">
              <a:solidFill>
                <a:schemeClr val="accent6">
                  <a:lumMod val="20000"/>
                  <a:lumOff val="80000"/>
                </a:schemeClr>
              </a:solidFill>
              <a:latin typeface="+mj-lt"/>
              <a:ea typeface="+mj-ea"/>
              <a:cs typeface="+mj-cs"/>
            </a:endParaRPr>
          </a:p>
          <a:p>
            <a:pPr lvl="0" algn="ctr"/>
            <a:r>
              <a:rPr lang="en-US" sz="3600" dirty="0" err="1" smtClean="0">
                <a:solidFill>
                  <a:schemeClr val="accent6">
                    <a:lumMod val="20000"/>
                    <a:lumOff val="80000"/>
                  </a:schemeClr>
                </a:solidFill>
                <a:latin typeface="+mj-lt"/>
                <a:ea typeface="+mj-ea"/>
                <a:cs typeface="+mj-cs"/>
              </a:rPr>
              <a:t>মাউস</a:t>
            </a:r>
            <a:endParaRPr lang="en-US" sz="3600" dirty="0" smtClean="0">
              <a:solidFill>
                <a:schemeClr val="accent6">
                  <a:lumMod val="20000"/>
                  <a:lumOff val="80000"/>
                </a:schemeClr>
              </a:solidFill>
              <a:latin typeface="+mj-lt"/>
              <a:ea typeface="+mj-ea"/>
              <a:cs typeface="+mj-cs"/>
            </a:endParaRPr>
          </a:p>
          <a:p>
            <a:pPr algn="ctr"/>
            <a:endParaRPr lang="en-US" dirty="0"/>
          </a:p>
        </p:txBody>
      </p:sp>
      <p:sp>
        <p:nvSpPr>
          <p:cNvPr id="10" name="Rounded Rectangle 9"/>
          <p:cNvSpPr/>
          <p:nvPr/>
        </p:nvSpPr>
        <p:spPr>
          <a:xfrm>
            <a:off x="5867400" y="5029200"/>
            <a:ext cx="2438400" cy="990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endParaRPr lang="en-US" sz="3600" dirty="0" smtClean="0">
              <a:solidFill>
                <a:schemeClr val="accent6">
                  <a:lumMod val="20000"/>
                  <a:lumOff val="80000"/>
                </a:schemeClr>
              </a:solidFill>
              <a:latin typeface="+mj-lt"/>
              <a:ea typeface="+mj-ea"/>
              <a:cs typeface="+mj-cs"/>
            </a:endParaRPr>
          </a:p>
          <a:p>
            <a:pPr lvl="0" algn="ctr"/>
            <a:r>
              <a:rPr lang="en-US" sz="3600" dirty="0" err="1" smtClean="0">
                <a:solidFill>
                  <a:schemeClr val="accent6">
                    <a:lumMod val="20000"/>
                    <a:lumOff val="80000"/>
                  </a:schemeClr>
                </a:solidFill>
                <a:latin typeface="+mj-lt"/>
                <a:ea typeface="+mj-ea"/>
                <a:cs typeface="+mj-cs"/>
              </a:rPr>
              <a:t>কিবর্ড</a:t>
            </a:r>
            <a:endParaRPr lang="en-US" sz="3600" dirty="0" smtClean="0">
              <a:solidFill>
                <a:schemeClr val="accent6">
                  <a:lumMod val="20000"/>
                  <a:lumOff val="80000"/>
                </a:schemeClr>
              </a:solidFill>
              <a:latin typeface="+mj-lt"/>
              <a:ea typeface="+mj-ea"/>
              <a:cs typeface="+mj-cs"/>
            </a:endParaRPr>
          </a:p>
          <a:p>
            <a:pPr algn="ct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amond(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0" nodeType="clickEffect">
                                  <p:stCondLst>
                                    <p:cond delay="0"/>
                                  </p:stCondLst>
                                  <p:childTnLst>
                                    <p:animEffect transition="out" filter="randombar(horizontal)">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dium01-22.jpg"/>
          <p:cNvPicPr>
            <a:picLocks noChangeAspect="1"/>
          </p:cNvPicPr>
          <p:nvPr/>
        </p:nvPicPr>
        <p:blipFill>
          <a:blip r:embed="rId2"/>
          <a:stretch>
            <a:fillRect/>
          </a:stretch>
        </p:blipFill>
        <p:spPr>
          <a:xfrm>
            <a:off x="1676400" y="609600"/>
            <a:ext cx="6248400" cy="3810000"/>
          </a:xfrm>
          <a:prstGeom prst="rect">
            <a:avLst/>
          </a:prstGeom>
          <a:solidFill>
            <a:srgbClr val="FFFFFF">
              <a:shade val="85000"/>
            </a:srgbClr>
          </a:solidFill>
          <a:ln w="88900" cap="sq">
            <a:solidFill>
              <a:schemeClr val="bg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048000" y="4800600"/>
            <a:ext cx="2819400" cy="8309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4800" dirty="0" err="1" smtClean="0"/>
              <a:t>মনিটর</a:t>
            </a:r>
            <a:endParaRPr lang="en-US" sz="4800" dirty="0"/>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se0(34).png"/>
          <p:cNvPicPr>
            <a:picLocks noChangeAspect="1"/>
          </p:cNvPicPr>
          <p:nvPr/>
        </p:nvPicPr>
        <p:blipFill>
          <a:blip r:embed="rId2"/>
          <a:stretch>
            <a:fillRect/>
          </a:stretch>
        </p:blipFill>
        <p:spPr>
          <a:xfrm>
            <a:off x="1600200" y="381000"/>
            <a:ext cx="5212870" cy="3616992"/>
          </a:xfrm>
          <a:prstGeom prst="rect">
            <a:avLst/>
          </a:prstGeom>
        </p:spPr>
      </p:pic>
      <p:sp>
        <p:nvSpPr>
          <p:cNvPr id="7" name="TextBox 6"/>
          <p:cNvSpPr txBox="1"/>
          <p:nvPr/>
        </p:nvSpPr>
        <p:spPr>
          <a:xfrm>
            <a:off x="1600200" y="4191000"/>
            <a:ext cx="6553200" cy="1200329"/>
          </a:xfrm>
          <a:prstGeom prst="rect">
            <a:avLst/>
          </a:prstGeom>
          <a:solidFill>
            <a:schemeClr val="bg1">
              <a:lumMod val="75000"/>
            </a:schemeClr>
          </a:solidFill>
          <a:ln>
            <a:solidFill>
              <a:schemeClr val="bg2">
                <a:lumMod val="50000"/>
              </a:schemeClr>
            </a:solidFill>
          </a:ln>
        </p:spPr>
        <p:txBody>
          <a:bodyPr wrap="square" rtlCol="0">
            <a:spAutoFit/>
          </a:bodyPr>
          <a:lstStyle/>
          <a:p>
            <a:pPr algn="r"/>
            <a:r>
              <a:rPr lang="en-US" sz="3600" b="1" dirty="0" err="1" smtClean="0">
                <a:solidFill>
                  <a:srgbClr val="002060"/>
                </a:solidFill>
              </a:rPr>
              <a:t>একটি</a:t>
            </a:r>
            <a:r>
              <a:rPr lang="en-US" sz="3600" b="1" dirty="0" smtClean="0">
                <a:solidFill>
                  <a:srgbClr val="002060"/>
                </a:solidFill>
              </a:rPr>
              <a:t> </a:t>
            </a:r>
            <a:r>
              <a:rPr lang="en-US" sz="3600" b="1" dirty="0" err="1" smtClean="0">
                <a:solidFill>
                  <a:srgbClr val="002060"/>
                </a:solidFill>
              </a:rPr>
              <a:t>এসেম্বলিংকৃত</a:t>
            </a:r>
            <a:r>
              <a:rPr lang="en-US" sz="3600" b="1" dirty="0" smtClean="0">
                <a:solidFill>
                  <a:srgbClr val="002060"/>
                </a:solidFill>
              </a:rPr>
              <a:t> </a:t>
            </a:r>
            <a:r>
              <a:rPr lang="en-US" sz="3600" b="1" dirty="0" err="1" smtClean="0">
                <a:solidFill>
                  <a:srgbClr val="002060"/>
                </a:solidFill>
              </a:rPr>
              <a:t>কম্পিউটার</a:t>
            </a:r>
            <a:endParaRPr lang="en-US" sz="3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title"/>
          </p:nvPr>
        </p:nvSpPr>
        <p:spPr>
          <a:xfrm>
            <a:off x="2133600" y="4038600"/>
            <a:ext cx="6400800" cy="8477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alpha val="62000"/>
              </a:srgbClr>
            </a:solidFill>
          </a:ln>
          <a:effectLst>
            <a:outerShdw blurRad="50800" dist="38100" dir="5400000" algn="t" rotWithShape="0">
              <a:schemeClr val="accent3">
                <a:lumMod val="60000"/>
                <a:lumOff val="40000"/>
                <a:alpha val="40000"/>
              </a:schemeClr>
            </a:outerShdw>
          </a:effectLst>
        </p:spPr>
        <p:txBody>
          <a:bodyPr>
            <a:noAutofit/>
          </a:bodyPr>
          <a:lstStyle/>
          <a:p>
            <a:pPr algn="ctr"/>
            <a:r>
              <a:rPr sz="3600" smtClean="0">
                <a:solidFill>
                  <a:srgbClr val="00B050"/>
                </a:solidFill>
                <a:cs typeface="ArhialkhanAMJ" pitchFamily="2" charset="0"/>
              </a:rPr>
              <a:t>CPU	</a:t>
            </a:r>
            <a:r>
              <a:rPr sz="3600" smtClean="0">
                <a:solidFill>
                  <a:srgbClr val="00B050"/>
                </a:solidFill>
                <a:latin typeface="ArhialkhanMJ" pitchFamily="2" charset="0"/>
                <a:cs typeface="ArhialkhanMJ" pitchFamily="2" charset="0"/>
              </a:rPr>
              <a:t>GiwewfbœAs‡kibvgwjL</a:t>
            </a:r>
            <a:endParaRPr lang="en-US" sz="3600" dirty="0" smtClean="0">
              <a:solidFill>
                <a:srgbClr val="00B050"/>
              </a:solidFill>
              <a:cs typeface="ArhialkhanAMJ" pitchFamily="2" charset="0"/>
            </a:endParaRPr>
          </a:p>
        </p:txBody>
      </p:sp>
      <p:sp>
        <p:nvSpPr>
          <p:cNvPr id="4" name="Text Placeholder 3"/>
          <p:cNvSpPr>
            <a:spLocks noGrp="1"/>
          </p:cNvSpPr>
          <p:nvPr>
            <p:ph type="body" idx="1"/>
          </p:nvPr>
        </p:nvSpPr>
        <p:spPr>
          <a:xfrm>
            <a:off x="2438400" y="1066800"/>
            <a:ext cx="6400800" cy="1143000"/>
          </a:xfrm>
          <a:prstGeom prst="flowChartTerminator">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solidFill>
              <a:srgbClr val="460D93"/>
            </a:solidFill>
          </a:ln>
          <a:effectLst>
            <a:outerShdw dist="2133600" dir="2076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bn-BD" sz="4000" dirty="0" smtClean="0">
                <a:solidFill>
                  <a:srgbClr val="0070C0"/>
                </a:solidFill>
              </a:rPr>
              <a:t>একক কাজ</a:t>
            </a:r>
            <a:endParaRPr lang="en-US" sz="4000" dirty="0">
              <a:solidFill>
                <a:srgbClr val="0070C0"/>
              </a:solidFill>
            </a:endParaRPr>
          </a:p>
        </p:txBody>
      </p:sp>
      <p:sp>
        <p:nvSpPr>
          <p:cNvPr id="6" name="Down Arrow 5"/>
          <p:cNvSpPr/>
          <p:nvPr/>
        </p:nvSpPr>
        <p:spPr>
          <a:xfrm>
            <a:off x="4724400" y="2209800"/>
            <a:ext cx="1524000" cy="15240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381000"/>
            <a:ext cx="46482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6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দলগত</a:t>
            </a: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 </a:t>
            </a:r>
            <a:r>
              <a:rPr lang="en-US" sz="6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কাজ</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5" name="TextBox 4"/>
          <p:cNvSpPr txBox="1"/>
          <p:nvPr/>
        </p:nvSpPr>
        <p:spPr>
          <a:xfrm>
            <a:off x="1066800" y="1600200"/>
            <a:ext cx="8077200" cy="3539430"/>
          </a:xfrm>
          <a:prstGeom prst="rect">
            <a:avLst/>
          </a:prstGeom>
          <a:noFill/>
        </p:spPr>
        <p:txBody>
          <a:bodyPr wrap="square" rtlCol="0">
            <a:spAutoFit/>
          </a:bodyPr>
          <a:lstStyle/>
          <a:p>
            <a:r>
              <a:rPr lang="en-US" sz="4000" b="1" dirty="0" err="1" smtClean="0">
                <a:latin typeface="NikoshBAN" pitchFamily="2" charset="0"/>
                <a:cs typeface="NikoshBAN" pitchFamily="2" charset="0"/>
              </a:rPr>
              <a:t>দল</a:t>
            </a:r>
            <a:r>
              <a:rPr lang="en-US" sz="4000" b="1" dirty="0" smtClean="0">
                <a:latin typeface="NikoshBAN" pitchFamily="2" charset="0"/>
                <a:cs typeface="NikoshBAN" pitchFamily="2" charset="0"/>
              </a:rPr>
              <a:t> ০১: </a:t>
            </a:r>
          </a:p>
          <a:p>
            <a:r>
              <a:rPr lang="en-US" sz="3600" b="1" dirty="0" err="1" smtClean="0">
                <a:solidFill>
                  <a:srgbClr val="0070C0"/>
                </a:solidFill>
                <a:latin typeface="NikoshBAN" pitchFamily="2" charset="0"/>
                <a:cs typeface="NikoshBAN" pitchFamily="2" charset="0"/>
              </a:rPr>
              <a:t>একটি</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কম্পিউটার</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সিস্টেম</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তৈরীতে</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প্রয়োজনীয়</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যন্ত্রপাতি</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সমূহের</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তালিকা</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নিরূপণ</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কর</a:t>
            </a:r>
            <a:r>
              <a:rPr lang="en-US" sz="3600" b="1" dirty="0" smtClean="0">
                <a:solidFill>
                  <a:srgbClr val="0070C0"/>
                </a:solidFill>
                <a:latin typeface="NikoshBAN" pitchFamily="2" charset="0"/>
                <a:cs typeface="NikoshBAN" pitchFamily="2" charset="0"/>
              </a:rPr>
              <a:t>।</a:t>
            </a:r>
          </a:p>
          <a:p>
            <a:r>
              <a:rPr lang="en-US" sz="4000" b="1" dirty="0" err="1" smtClean="0">
                <a:solidFill>
                  <a:srgbClr val="00B050"/>
                </a:solidFill>
                <a:latin typeface="NikoshBAN" pitchFamily="2" charset="0"/>
                <a:cs typeface="NikoshBAN" pitchFamily="2" charset="0"/>
              </a:rPr>
              <a:t>দল</a:t>
            </a:r>
            <a:r>
              <a:rPr lang="en-US" sz="4000" b="1" dirty="0" smtClean="0">
                <a:solidFill>
                  <a:srgbClr val="00B050"/>
                </a:solidFill>
                <a:latin typeface="NikoshBAN" pitchFamily="2" charset="0"/>
                <a:cs typeface="NikoshBAN" pitchFamily="2" charset="0"/>
              </a:rPr>
              <a:t> ০২:</a:t>
            </a:r>
          </a:p>
          <a:p>
            <a:r>
              <a:rPr lang="en-US" sz="3600" b="1" dirty="0" err="1" smtClean="0">
                <a:solidFill>
                  <a:srgbClr val="0070C0"/>
                </a:solidFill>
                <a:latin typeface="NikoshBAN" pitchFamily="2" charset="0"/>
                <a:cs typeface="NikoshBAN" pitchFamily="2" charset="0"/>
              </a:rPr>
              <a:t>ভিন্ন</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ভিন্ন</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পার্টস</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সমূহ</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একত্রিক</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করণ</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পূর্বক</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একটি</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কম্পিউটার</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এসেম্বলিং</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এর</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প্রক্রিয়া</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লিপিবদ্ধ</a:t>
            </a:r>
            <a:r>
              <a:rPr lang="en-US" sz="3600" b="1" dirty="0" smtClean="0">
                <a:solidFill>
                  <a:srgbClr val="0070C0"/>
                </a:solidFill>
                <a:latin typeface="NikoshBAN" pitchFamily="2" charset="0"/>
                <a:cs typeface="NikoshBAN" pitchFamily="2" charset="0"/>
              </a:rPr>
              <a:t> </a:t>
            </a:r>
            <a:r>
              <a:rPr lang="en-US" sz="3600" b="1" dirty="0" err="1" smtClean="0">
                <a:solidFill>
                  <a:srgbClr val="0070C0"/>
                </a:solidFill>
                <a:latin typeface="NikoshBAN" pitchFamily="2" charset="0"/>
                <a:cs typeface="NikoshBAN" pitchFamily="2" charset="0"/>
              </a:rPr>
              <a:t>কর</a:t>
            </a:r>
            <a:r>
              <a:rPr lang="en-US" sz="3600" b="1" dirty="0" smtClean="0">
                <a:solidFill>
                  <a:srgbClr val="0070C0"/>
                </a:solidFill>
                <a:latin typeface="NikoshBAN" pitchFamily="2" charset="0"/>
                <a:cs typeface="NikoshBAN" pitchFamily="2" charset="0"/>
              </a:rPr>
              <a:t>।</a:t>
            </a:r>
            <a:endParaRPr lang="en-US" sz="3600" b="1" dirty="0">
              <a:solidFill>
                <a:srgbClr val="0070C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00"/>
            <a:ext cx="320040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6000" b="1" dirty="0" err="1" smtClean="0">
                <a:solidFill>
                  <a:srgbClr val="0070C0"/>
                </a:solidFill>
                <a:latin typeface="NikoshBAN" pitchFamily="2" charset="0"/>
                <a:cs typeface="NikoshBAN" pitchFamily="2" charset="0"/>
              </a:rPr>
              <a:t>মুল্যায়ন</a:t>
            </a:r>
            <a:endParaRPr lang="en-US" sz="6000" b="1" dirty="0">
              <a:solidFill>
                <a:srgbClr val="0070C0"/>
              </a:solidFill>
              <a:latin typeface="NikoshBAN" pitchFamily="2" charset="0"/>
              <a:cs typeface="NikoshBAN" pitchFamily="2" charset="0"/>
            </a:endParaRPr>
          </a:p>
        </p:txBody>
      </p:sp>
      <p:sp>
        <p:nvSpPr>
          <p:cNvPr id="3" name="TextBox 2"/>
          <p:cNvSpPr txBox="1"/>
          <p:nvPr/>
        </p:nvSpPr>
        <p:spPr>
          <a:xfrm>
            <a:off x="762000" y="2971800"/>
            <a:ext cx="8001000"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600" b="1" dirty="0" smtClean="0">
                <a:solidFill>
                  <a:schemeClr val="accent5">
                    <a:lumMod val="20000"/>
                    <a:lumOff val="80000"/>
                  </a:schemeClr>
                </a:solidFill>
                <a:latin typeface="NikoshBAN" pitchFamily="2" charset="0"/>
                <a:cs typeface="NikoshBAN" pitchFamily="2" charset="0"/>
              </a:rPr>
              <a:t>১। </a:t>
            </a:r>
            <a:r>
              <a:rPr lang="en-US" sz="3600" b="1" dirty="0" err="1" smtClean="0">
                <a:solidFill>
                  <a:schemeClr val="accent5">
                    <a:lumMod val="20000"/>
                    <a:lumOff val="80000"/>
                  </a:schemeClr>
                </a:solidFill>
                <a:latin typeface="NikoshBAN" pitchFamily="2" charset="0"/>
                <a:cs typeface="NikoshBAN" pitchFamily="2" charset="0"/>
              </a:rPr>
              <a:t>কম্পিউটার</a:t>
            </a:r>
            <a:r>
              <a:rPr lang="en-US" sz="3600" b="1" dirty="0" smtClean="0">
                <a:solidFill>
                  <a:schemeClr val="accent5">
                    <a:lumMod val="20000"/>
                    <a:lumOff val="80000"/>
                  </a:schemeClr>
                </a:solidFill>
                <a:latin typeface="NikoshBAN" pitchFamily="2" charset="0"/>
                <a:cs typeface="NikoshBAN" pitchFamily="2" charset="0"/>
              </a:rPr>
              <a:t> </a:t>
            </a:r>
            <a:r>
              <a:rPr lang="en-US" sz="3600" b="1" dirty="0" err="1" smtClean="0">
                <a:solidFill>
                  <a:schemeClr val="accent5">
                    <a:lumMod val="20000"/>
                    <a:lumOff val="80000"/>
                  </a:schemeClr>
                </a:solidFill>
                <a:latin typeface="NikoshBAN" pitchFamily="2" charset="0"/>
                <a:cs typeface="NikoshBAN" pitchFamily="2" charset="0"/>
              </a:rPr>
              <a:t>এসেম্বলিং</a:t>
            </a:r>
            <a:r>
              <a:rPr lang="en-US" sz="3600" b="1" dirty="0" smtClean="0">
                <a:solidFill>
                  <a:schemeClr val="accent5">
                    <a:lumMod val="20000"/>
                    <a:lumOff val="80000"/>
                  </a:schemeClr>
                </a:solidFill>
                <a:latin typeface="NikoshBAN" pitchFamily="2" charset="0"/>
                <a:cs typeface="NikoshBAN" pitchFamily="2" charset="0"/>
              </a:rPr>
              <a:t> </a:t>
            </a:r>
            <a:r>
              <a:rPr lang="en-US" sz="3600" b="1" dirty="0" err="1" smtClean="0">
                <a:solidFill>
                  <a:schemeClr val="accent5">
                    <a:lumMod val="20000"/>
                    <a:lumOff val="80000"/>
                  </a:schemeClr>
                </a:solidFill>
                <a:latin typeface="NikoshBAN" pitchFamily="2" charset="0"/>
                <a:cs typeface="NikoshBAN" pitchFamily="2" charset="0"/>
              </a:rPr>
              <a:t>কী</a:t>
            </a:r>
            <a:r>
              <a:rPr lang="en-US" sz="3600" b="1" dirty="0" smtClean="0">
                <a:solidFill>
                  <a:schemeClr val="accent5">
                    <a:lumMod val="20000"/>
                    <a:lumOff val="80000"/>
                  </a:schemeClr>
                </a:solidFill>
                <a:latin typeface="NikoshBAN" pitchFamily="2" charset="0"/>
                <a:cs typeface="NikoshBAN" pitchFamily="2" charset="0"/>
              </a:rPr>
              <a:t>?</a:t>
            </a:r>
          </a:p>
          <a:p>
            <a:r>
              <a:rPr lang="en-US" sz="3600" b="1" dirty="0" smtClean="0">
                <a:solidFill>
                  <a:schemeClr val="accent5">
                    <a:lumMod val="20000"/>
                    <a:lumOff val="80000"/>
                  </a:schemeClr>
                </a:solidFill>
                <a:latin typeface="NikoshBAN" pitchFamily="2" charset="0"/>
                <a:cs typeface="NikoshBAN" pitchFamily="2" charset="0"/>
              </a:rPr>
              <a:t>২। </a:t>
            </a:r>
            <a:r>
              <a:rPr lang="en-US" sz="3600" b="1" dirty="0" err="1" smtClean="0">
                <a:solidFill>
                  <a:schemeClr val="accent5">
                    <a:lumMod val="20000"/>
                    <a:lumOff val="80000"/>
                  </a:schemeClr>
                </a:solidFill>
                <a:latin typeface="NikoshBAN" pitchFamily="2" charset="0"/>
                <a:cs typeface="NikoshBAN" pitchFamily="2" charset="0"/>
              </a:rPr>
              <a:t>কম্পিউটার</a:t>
            </a:r>
            <a:r>
              <a:rPr lang="en-US" sz="3600" b="1" dirty="0" smtClean="0">
                <a:solidFill>
                  <a:schemeClr val="accent5">
                    <a:lumMod val="20000"/>
                    <a:lumOff val="80000"/>
                  </a:schemeClr>
                </a:solidFill>
                <a:latin typeface="NikoshBAN" pitchFamily="2" charset="0"/>
                <a:cs typeface="NikoshBAN" pitchFamily="2" charset="0"/>
              </a:rPr>
              <a:t> </a:t>
            </a:r>
            <a:r>
              <a:rPr lang="en-US" sz="3600" b="1" dirty="0" err="1" smtClean="0">
                <a:solidFill>
                  <a:schemeClr val="accent5">
                    <a:lumMod val="20000"/>
                    <a:lumOff val="80000"/>
                  </a:schemeClr>
                </a:solidFill>
                <a:latin typeface="NikoshBAN" pitchFamily="2" charset="0"/>
                <a:cs typeface="NikoshBAN" pitchFamily="2" charset="0"/>
              </a:rPr>
              <a:t>স্পেসিফিকেশন</a:t>
            </a:r>
            <a:r>
              <a:rPr lang="en-US" sz="3600" b="1" dirty="0" smtClean="0">
                <a:solidFill>
                  <a:schemeClr val="accent5">
                    <a:lumMod val="20000"/>
                    <a:lumOff val="80000"/>
                  </a:schemeClr>
                </a:solidFill>
                <a:latin typeface="NikoshBAN" pitchFamily="2" charset="0"/>
                <a:cs typeface="NikoshBAN" pitchFamily="2" charset="0"/>
              </a:rPr>
              <a:t> </a:t>
            </a:r>
            <a:r>
              <a:rPr lang="en-US" sz="3600" b="1" dirty="0" err="1" smtClean="0">
                <a:solidFill>
                  <a:schemeClr val="accent5">
                    <a:lumMod val="20000"/>
                    <a:lumOff val="80000"/>
                  </a:schemeClr>
                </a:solidFill>
                <a:latin typeface="NikoshBAN" pitchFamily="2" charset="0"/>
                <a:cs typeface="NikoshBAN" pitchFamily="2" charset="0"/>
              </a:rPr>
              <a:t>কী</a:t>
            </a:r>
            <a:r>
              <a:rPr lang="en-US" sz="3600" b="1" dirty="0" smtClean="0">
                <a:solidFill>
                  <a:schemeClr val="accent5">
                    <a:lumMod val="20000"/>
                    <a:lumOff val="80000"/>
                  </a:schemeClr>
                </a:solidFill>
                <a:latin typeface="NikoshBAN" pitchFamily="2" charset="0"/>
                <a:cs typeface="NikoshBAN" pitchFamily="2" charset="0"/>
              </a:rPr>
              <a:t>?</a:t>
            </a:r>
            <a:endParaRPr lang="en-US" sz="3600" b="1" dirty="0" smtClean="0">
              <a:solidFill>
                <a:schemeClr val="accent5">
                  <a:lumMod val="20000"/>
                  <a:lumOff val="80000"/>
                </a:schemeClr>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0"/>
            <a:ext cx="586740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বাড়ীর</a:t>
            </a:r>
            <a:r>
              <a:rPr lang="en-US" sz="60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6000" b="1"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কাজ</a:t>
            </a:r>
            <a:endParaRPr lang="en-US" sz="6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143000" y="4648200"/>
            <a:ext cx="71628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b="1" dirty="0" err="1" smtClean="0">
                <a:solidFill>
                  <a:srgbClr val="C00000"/>
                </a:solidFill>
                <a:latin typeface="NikoshBAN" pitchFamily="2" charset="0"/>
                <a:cs typeface="NikoshBAN" pitchFamily="2" charset="0"/>
              </a:rPr>
              <a:t>কম্পিউটার</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এসেম্বলিং</a:t>
            </a:r>
            <a:r>
              <a:rPr lang="en-US" sz="4000" b="1" dirty="0" smtClean="0">
                <a:solidFill>
                  <a:srgbClr val="C00000"/>
                </a:solidFill>
                <a:latin typeface="NikoshBAN" pitchFamily="2" charset="0"/>
                <a:cs typeface="NikoshBAN" pitchFamily="2" charset="0"/>
              </a:rPr>
              <a:t> </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এর</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পর্যায়ক্রমিক</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ধাপ</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সমূহ</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লিপিবদ্ধ</a:t>
            </a:r>
            <a:r>
              <a:rPr lang="en-US" sz="4000" b="1" dirty="0" smtClean="0">
                <a:solidFill>
                  <a:srgbClr val="C00000"/>
                </a:solidFill>
                <a:latin typeface="NikoshBAN" pitchFamily="2" charset="0"/>
                <a:cs typeface="NikoshBAN" pitchFamily="2" charset="0"/>
              </a:rPr>
              <a:t> </a:t>
            </a:r>
            <a:r>
              <a:rPr lang="en-US" sz="4000" b="1" dirty="0" err="1" smtClean="0">
                <a:solidFill>
                  <a:srgbClr val="C00000"/>
                </a:solidFill>
                <a:latin typeface="NikoshBAN" pitchFamily="2" charset="0"/>
                <a:cs typeface="NikoshBAN" pitchFamily="2" charset="0"/>
              </a:rPr>
              <a:t>কর</a:t>
            </a:r>
            <a:r>
              <a:rPr lang="en-US" sz="4000" b="1" dirty="0" smtClean="0">
                <a:solidFill>
                  <a:srgbClr val="C00000"/>
                </a:solidFill>
                <a:latin typeface="NikoshBAN" pitchFamily="2" charset="0"/>
                <a:cs typeface="NikoshBAN" pitchFamily="2" charset="0"/>
              </a:rPr>
              <a:t>।</a:t>
            </a:r>
            <a:endParaRPr lang="en-US" sz="4000" b="1" dirty="0">
              <a:solidFill>
                <a:srgbClr val="C00000"/>
              </a:solidFill>
              <a:latin typeface="NikoshBAN" pitchFamily="2" charset="0"/>
              <a:cs typeface="NikoshBAN" pitchFamily="2" charset="0"/>
            </a:endParaRPr>
          </a:p>
        </p:txBody>
      </p:sp>
      <p:pic>
        <p:nvPicPr>
          <p:cNvPr id="4" name="Picture 3" descr="download-33.jpg"/>
          <p:cNvPicPr>
            <a:picLocks noChangeAspect="1"/>
          </p:cNvPicPr>
          <p:nvPr/>
        </p:nvPicPr>
        <p:blipFill>
          <a:blip r:embed="rId2"/>
          <a:stretch>
            <a:fillRect/>
          </a:stretch>
        </p:blipFill>
        <p:spPr>
          <a:xfrm>
            <a:off x="2133600" y="1752600"/>
            <a:ext cx="4876800" cy="27393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
            <a:ext cx="4495800" cy="1107996"/>
          </a:xfrm>
          <a:prstGeom prst="rect">
            <a:avLst/>
          </a:prstGeom>
          <a:noFill/>
        </p:spPr>
        <p:txBody>
          <a:bodyPr wrap="square" rtlCol="0">
            <a:spAutoFit/>
          </a:bodyPr>
          <a:lstStyle/>
          <a:p>
            <a:pPr algn="ctr"/>
            <a:r>
              <a:rPr lang="en-US" sz="6600" b="1" dirty="0" err="1" smtClean="0">
                <a:solidFill>
                  <a:srgbClr val="0070C0"/>
                </a:solidFill>
                <a:latin typeface="NikoshBAN" pitchFamily="2" charset="0"/>
                <a:cs typeface="NikoshBAN" pitchFamily="2" charset="0"/>
              </a:rPr>
              <a:t>পরিচিতি</a:t>
            </a:r>
            <a:endParaRPr lang="en-US" sz="6600" b="1" dirty="0">
              <a:solidFill>
                <a:srgbClr val="0070C0"/>
              </a:solidFill>
              <a:latin typeface="NikoshBAN" pitchFamily="2" charset="0"/>
              <a:cs typeface="NikoshBAN" pitchFamily="2" charset="0"/>
            </a:endParaRPr>
          </a:p>
        </p:txBody>
      </p:sp>
      <p:grpSp>
        <p:nvGrpSpPr>
          <p:cNvPr id="10" name="Group 9"/>
          <p:cNvGrpSpPr/>
          <p:nvPr/>
        </p:nvGrpSpPr>
        <p:grpSpPr>
          <a:xfrm>
            <a:off x="1752600" y="1524000"/>
            <a:ext cx="6858000" cy="153988"/>
            <a:chOff x="1828800" y="4191000"/>
            <a:chExt cx="6858000" cy="153988"/>
          </a:xfrm>
        </p:grpSpPr>
        <p:cxnSp>
          <p:nvCxnSpPr>
            <p:cNvPr id="7" name="Straight Connector 6"/>
            <p:cNvCxnSpPr/>
            <p:nvPr/>
          </p:nvCxnSpPr>
          <p:spPr>
            <a:xfrm>
              <a:off x="1828800" y="4191000"/>
              <a:ext cx="6477000" cy="1588"/>
            </a:xfrm>
            <a:prstGeom prst="line">
              <a:avLst/>
            </a:prstGeom>
            <a:ln w="19050" cmpd="thickThi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4267200"/>
              <a:ext cx="6477000" cy="1588"/>
            </a:xfrm>
            <a:prstGeom prst="line">
              <a:avLst/>
            </a:prstGeom>
            <a:ln w="19050" cmpd="thickThi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09800" y="4343400"/>
              <a:ext cx="6477000" cy="1588"/>
            </a:xfrm>
            <a:prstGeom prst="line">
              <a:avLst/>
            </a:prstGeom>
            <a:ln w="19050" cmpd="thickThin"/>
          </p:spPr>
          <p:style>
            <a:lnRef idx="1">
              <a:schemeClr val="accent1"/>
            </a:lnRef>
            <a:fillRef idx="0">
              <a:schemeClr val="accent1"/>
            </a:fillRef>
            <a:effectRef idx="0">
              <a:schemeClr val="accent1"/>
            </a:effectRef>
            <a:fontRef idx="minor">
              <a:schemeClr val="tx1"/>
            </a:fontRef>
          </p:style>
        </p:cxnSp>
      </p:grpSp>
      <p:pic>
        <p:nvPicPr>
          <p:cNvPr id="13" name="Picture 12" descr="Atik Master-2.jpg"/>
          <p:cNvPicPr>
            <a:picLocks noChangeAspect="1"/>
          </p:cNvPicPr>
          <p:nvPr/>
        </p:nvPicPr>
        <p:blipFill>
          <a:blip r:embed="rId2" cstate="print"/>
          <a:stretch>
            <a:fillRect/>
          </a:stretch>
        </p:blipFill>
        <p:spPr>
          <a:xfrm>
            <a:off x="1447800" y="1905000"/>
            <a:ext cx="914400" cy="945582"/>
          </a:xfrm>
          <a:prstGeom prst="rect">
            <a:avLst/>
          </a:prstGeom>
        </p:spPr>
      </p:pic>
      <p:sp>
        <p:nvSpPr>
          <p:cNvPr id="14" name="Oval 13"/>
          <p:cNvSpPr/>
          <p:nvPr/>
        </p:nvSpPr>
        <p:spPr>
          <a:xfrm>
            <a:off x="1219200" y="1600200"/>
            <a:ext cx="1371600" cy="14478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00200" y="3276600"/>
            <a:ext cx="1676400" cy="369332"/>
          </a:xfrm>
          <a:prstGeom prst="rect">
            <a:avLst/>
          </a:prstGeom>
          <a:noFill/>
        </p:spPr>
        <p:txBody>
          <a:bodyPr wrap="square" rtlCol="0">
            <a:spAutoFit/>
          </a:bodyPr>
          <a:lstStyle/>
          <a:p>
            <a:endParaRPr lang="en-US" dirty="0"/>
          </a:p>
        </p:txBody>
      </p:sp>
      <p:sp>
        <p:nvSpPr>
          <p:cNvPr id="17" name="Rectangle 16"/>
          <p:cNvSpPr/>
          <p:nvPr/>
        </p:nvSpPr>
        <p:spPr>
          <a:xfrm>
            <a:off x="838200" y="2895600"/>
            <a:ext cx="3581400" cy="2923877"/>
          </a:xfrm>
          <a:prstGeom prst="rect">
            <a:avLst/>
          </a:prstGeom>
        </p:spPr>
        <p:txBody>
          <a:bodyPr wrap="square">
            <a:spAutoFit/>
          </a:bodyPr>
          <a:lstStyle/>
          <a:p>
            <a:pPr algn="ctr"/>
            <a:endParaRPr lang="bn-BD" sz="3200" b="1" dirty="0" smtClean="0">
              <a:solidFill>
                <a:srgbClr val="002060"/>
              </a:solidFill>
              <a:latin typeface="NikoshBAN" pitchFamily="2" charset="0"/>
              <a:cs typeface="NikoshBAN" pitchFamily="2" charset="0"/>
            </a:endParaRPr>
          </a:p>
          <a:p>
            <a:pPr algn="ctr"/>
            <a:endParaRPr lang="en-US" sz="3200" b="1" dirty="0" smtClean="0">
              <a:solidFill>
                <a:srgbClr val="002060"/>
              </a:solidFill>
              <a:latin typeface="NikoshBAN" pitchFamily="2" charset="0"/>
              <a:cs typeface="NikoshBAN" pitchFamily="2" charset="0"/>
            </a:endParaRPr>
          </a:p>
          <a:p>
            <a:pPr algn="ctr"/>
            <a:r>
              <a:rPr lang="en-US" sz="3200" b="1" dirty="0" err="1" smtClean="0">
                <a:solidFill>
                  <a:srgbClr val="002060"/>
                </a:solidFill>
                <a:latin typeface="NikoshBAN" pitchFamily="2" charset="0"/>
                <a:cs typeface="NikoshBAN" pitchFamily="2" charset="0"/>
              </a:rPr>
              <a:t>মোঃ</a:t>
            </a:r>
            <a:r>
              <a:rPr lang="bn-BD" sz="3200" b="1" dirty="0" smtClean="0">
                <a:solidFill>
                  <a:srgbClr val="002060"/>
                </a:solidFill>
                <a:latin typeface="NikoshBAN" pitchFamily="2" charset="0"/>
                <a:cs typeface="NikoshBAN" pitchFamily="2" charset="0"/>
              </a:rPr>
              <a:t> আতিকুর রহমান</a:t>
            </a:r>
          </a:p>
          <a:p>
            <a:pPr algn="ctr"/>
            <a:r>
              <a:rPr lang="bn-BD" sz="3200" b="1" dirty="0" smtClean="0">
                <a:solidFill>
                  <a:srgbClr val="002060"/>
                </a:solidFill>
                <a:latin typeface="NikoshBAN" pitchFamily="2" charset="0"/>
                <a:cs typeface="NikoshBAN" pitchFamily="2" charset="0"/>
              </a:rPr>
              <a:t>সহকারি শিক্ষক</a:t>
            </a:r>
            <a:endParaRPr lang="en-US" sz="3200" b="1" dirty="0" smtClean="0">
              <a:solidFill>
                <a:srgbClr val="002060"/>
              </a:solidFill>
              <a:latin typeface="NikoshBAN" pitchFamily="2" charset="0"/>
              <a:cs typeface="NikoshBAN" pitchFamily="2" charset="0"/>
            </a:endParaRPr>
          </a:p>
          <a:p>
            <a:pPr algn="ctr"/>
            <a:r>
              <a:rPr lang="bn-BD" sz="2800" b="1" dirty="0" smtClean="0">
                <a:solidFill>
                  <a:srgbClr val="002060"/>
                </a:solidFill>
                <a:latin typeface="NikoshBAN" pitchFamily="2" charset="0"/>
                <a:cs typeface="NikoshBAN" pitchFamily="2" charset="0"/>
              </a:rPr>
              <a:t>ফুলকোট উচ্চ বিদ্যালয় </a:t>
            </a:r>
          </a:p>
          <a:p>
            <a:pPr algn="ctr"/>
            <a:r>
              <a:rPr lang="bn-BD" sz="2800" b="1" dirty="0" smtClean="0">
                <a:solidFill>
                  <a:srgbClr val="002060"/>
                </a:solidFill>
                <a:latin typeface="NikoshBAN" pitchFamily="2" charset="0"/>
                <a:cs typeface="NikoshBAN" pitchFamily="2" charset="0"/>
              </a:rPr>
              <a:t>শাজাহানপুর,বগুরা    </a:t>
            </a:r>
            <a:endParaRPr lang="en-US" sz="2800" b="1" dirty="0">
              <a:solidFill>
                <a:srgbClr val="002060"/>
              </a:solidFill>
              <a:latin typeface="NikoshBAN" pitchFamily="2" charset="0"/>
              <a:cs typeface="NikoshBAN" pitchFamily="2" charset="0"/>
            </a:endParaRPr>
          </a:p>
        </p:txBody>
      </p:sp>
      <p:sp>
        <p:nvSpPr>
          <p:cNvPr id="18" name="Rectangle 17"/>
          <p:cNvSpPr/>
          <p:nvPr/>
        </p:nvSpPr>
        <p:spPr>
          <a:xfrm>
            <a:off x="1828800" y="3200400"/>
            <a:ext cx="1228221" cy="707886"/>
          </a:xfrm>
          <a:prstGeom prst="rect">
            <a:avLst/>
          </a:prstGeom>
        </p:spPr>
        <p:txBody>
          <a:bodyPr wrap="none">
            <a:spAutoFit/>
          </a:bodyPr>
          <a:lstStyle/>
          <a:p>
            <a:r>
              <a:rPr lang="bn-BD" sz="4000" b="1" dirty="0" smtClean="0">
                <a:solidFill>
                  <a:srgbClr val="002060"/>
                </a:solidFill>
                <a:latin typeface="NikoshBAN" pitchFamily="2" charset="0"/>
                <a:cs typeface="NikoshBAN" pitchFamily="2" charset="0"/>
              </a:rPr>
              <a:t>শিক্ষক</a:t>
            </a:r>
            <a:endParaRPr lang="en-US" dirty="0"/>
          </a:p>
        </p:txBody>
      </p:sp>
      <p:sp>
        <p:nvSpPr>
          <p:cNvPr id="20" name="Snip Same Side Corner Rectangle 19"/>
          <p:cNvSpPr/>
          <p:nvPr/>
        </p:nvSpPr>
        <p:spPr>
          <a:xfrm>
            <a:off x="5181600" y="2971800"/>
            <a:ext cx="3352800" cy="2971800"/>
          </a:xfrm>
          <a:prstGeom prst="snip2SameRect">
            <a:avLst>
              <a:gd name="adj1" fmla="val 18733"/>
              <a:gd name="adj2" fmla="val 0"/>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latin typeface="NikoshBAN" pitchFamily="2" charset="0"/>
                <a:cs typeface="NikoshBAN" pitchFamily="2" charset="0"/>
              </a:rPr>
              <a:t>পাঠ</a:t>
            </a:r>
            <a:endParaRPr lang="en-US" sz="3600" b="1" dirty="0" smtClean="0">
              <a:solidFill>
                <a:srgbClr val="002060"/>
              </a:solidFill>
              <a:latin typeface="NikoshBAN" pitchFamily="2" charset="0"/>
              <a:cs typeface="NikoshBAN" pitchFamily="2" charset="0"/>
            </a:endParaRPr>
          </a:p>
          <a:p>
            <a:pPr algn="ctr"/>
            <a:r>
              <a:rPr lang="bn-BD" sz="3600" b="1" dirty="0" smtClean="0">
                <a:solidFill>
                  <a:srgbClr val="002060"/>
                </a:solidFill>
                <a:latin typeface="NikoshBAN" pitchFamily="2" charset="0"/>
                <a:cs typeface="NikoshBAN" pitchFamily="2" charset="0"/>
              </a:rPr>
              <a:t>শ্রেনি- </a:t>
            </a:r>
            <a:r>
              <a:rPr lang="en-US" sz="3600" b="1" dirty="0" err="1" smtClean="0">
                <a:solidFill>
                  <a:srgbClr val="002060"/>
                </a:solidFill>
                <a:latin typeface="NikoshBAN" pitchFamily="2" charset="0"/>
                <a:cs typeface="NikoshBAN" pitchFamily="2" charset="0"/>
              </a:rPr>
              <a:t>দশম</a:t>
            </a:r>
            <a:endParaRPr lang="bn-BD" sz="3600" b="1" dirty="0" smtClean="0">
              <a:solidFill>
                <a:srgbClr val="002060"/>
              </a:solidFill>
              <a:latin typeface="NikoshBAN" pitchFamily="2" charset="0"/>
              <a:cs typeface="NikoshBAN" pitchFamily="2" charset="0"/>
            </a:endParaRPr>
          </a:p>
          <a:p>
            <a:pPr algn="ctr"/>
            <a:r>
              <a:rPr lang="bn-BD" sz="3600" b="1" dirty="0" smtClean="0">
                <a:solidFill>
                  <a:srgbClr val="002060"/>
                </a:solidFill>
                <a:latin typeface="NikoshBAN" pitchFamily="2" charset="0"/>
                <a:cs typeface="NikoshBAN" pitchFamily="2" charset="0"/>
              </a:rPr>
              <a:t>বিষয়: </a:t>
            </a:r>
            <a:r>
              <a:rPr lang="en-US" sz="3600" b="1" dirty="0" err="1" smtClean="0">
                <a:solidFill>
                  <a:srgbClr val="7030A0"/>
                </a:solidFill>
                <a:latin typeface="NikoshBAN" pitchFamily="2" charset="0"/>
                <a:cs typeface="NikoshBAN" pitchFamily="2" charset="0"/>
              </a:rPr>
              <a:t>কম্পিউটার</a:t>
            </a:r>
            <a:r>
              <a:rPr lang="en-US" sz="3600" b="1" dirty="0" smtClean="0">
                <a:solidFill>
                  <a:srgbClr val="7030A0"/>
                </a:solidFill>
                <a:latin typeface="NikoshBAN" pitchFamily="2" charset="0"/>
                <a:cs typeface="NikoshBAN" pitchFamily="2" charset="0"/>
              </a:rPr>
              <a:t> ও </a:t>
            </a:r>
            <a:r>
              <a:rPr lang="en-US" sz="3600" b="1" dirty="0" err="1" smtClean="0">
                <a:solidFill>
                  <a:srgbClr val="7030A0"/>
                </a:solidFill>
                <a:latin typeface="NikoshBAN" pitchFamily="2" charset="0"/>
                <a:cs typeface="NikoshBAN" pitchFamily="2" charset="0"/>
              </a:rPr>
              <a:t>তথ্যপ্রযুক্তি</a:t>
            </a:r>
            <a:endParaRPr lang="bn-BD" sz="3600" b="1" dirty="0" smtClean="0">
              <a:solidFill>
                <a:srgbClr val="7030A0"/>
              </a:solidFill>
              <a:latin typeface="NikoshBAN" pitchFamily="2" charset="0"/>
              <a:cs typeface="NikoshBAN" pitchFamily="2" charset="0"/>
            </a:endParaRPr>
          </a:p>
          <a:p>
            <a:pPr algn="ctr"/>
            <a:r>
              <a:rPr lang="bn-BD" sz="3600" b="1" dirty="0" smtClean="0">
                <a:solidFill>
                  <a:srgbClr val="002060"/>
                </a:solidFill>
                <a:latin typeface="NikoshBAN" pitchFamily="2" charset="0"/>
                <a:cs typeface="NikoshBAN" pitchFamily="2" charset="0"/>
              </a:rPr>
              <a:t>সময়- ৪৫ মিনিট</a:t>
            </a:r>
            <a:endParaRPr lang="en-US" sz="3600" b="1" dirty="0">
              <a:solidFill>
                <a:srgbClr val="002060"/>
              </a:solidFill>
              <a:latin typeface="NikoshBAN" pitchFamily="2" charset="0"/>
              <a:cs typeface="NikoshBAN" pitchFamily="2" charset="0"/>
            </a:endParaRPr>
          </a:p>
        </p:txBody>
      </p:sp>
      <p:sp>
        <p:nvSpPr>
          <p:cNvPr id="15" name="Hexagon 14"/>
          <p:cNvSpPr/>
          <p:nvPr/>
        </p:nvSpPr>
        <p:spPr>
          <a:xfrm>
            <a:off x="990600" y="3124200"/>
            <a:ext cx="3505200" cy="2895600"/>
          </a:xfrm>
          <a:prstGeom prst="hexagon">
            <a:avLst>
              <a:gd name="adj" fmla="val 11961"/>
              <a:gd name="vf" fmla="val 115470"/>
            </a:avLst>
          </a:prstGeom>
          <a:solidFill>
            <a:schemeClr val="accent1">
              <a:alpha val="32000"/>
            </a:schemeClr>
          </a:solidFill>
          <a:ln cap="rnd" cmpd="sng">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outerShdw blurRad="50800" dist="50800" dir="5400000" algn="ctr" rotWithShape="0">
              <a:srgbClr val="000000">
                <a:alpha val="79000"/>
              </a:srgb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43000" y="1524000"/>
            <a:ext cx="1524000" cy="1524000"/>
          </a:xfrm>
          <a:prstGeom prst="ellipse">
            <a:avLst/>
          </a:prstGeom>
          <a:solidFill>
            <a:schemeClr val="accent3">
              <a:lumMod val="60000"/>
              <a:lumOff val="40000"/>
              <a:alpha val="1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05000" y="762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019800" y="838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se0(32).jpeg"/>
          <p:cNvPicPr>
            <a:picLocks noChangeAspect="1"/>
          </p:cNvPicPr>
          <p:nvPr/>
        </p:nvPicPr>
        <p:blipFill>
          <a:blip r:embed="rId2"/>
          <a:stretch>
            <a:fillRect/>
          </a:stretch>
        </p:blipFill>
        <p:spPr>
          <a:xfrm>
            <a:off x="2057400" y="228600"/>
            <a:ext cx="6248400" cy="6248400"/>
          </a:xfrm>
          <a:prstGeom prst="rect">
            <a:avLst/>
          </a:prstGeom>
        </p:spPr>
      </p:pic>
      <p:sp>
        <p:nvSpPr>
          <p:cNvPr id="7" name="TextBox 6"/>
          <p:cNvSpPr txBox="1"/>
          <p:nvPr/>
        </p:nvSpPr>
        <p:spPr>
          <a:xfrm>
            <a:off x="2667000" y="1447800"/>
            <a:ext cx="5181600" cy="3046988"/>
          </a:xfrm>
          <a:prstGeom prst="rect">
            <a:avLst/>
          </a:prstGeom>
          <a:noFill/>
        </p:spPr>
        <p:txBody>
          <a:bodyPr wrap="square" rtlCol="0">
            <a:spAutoFit/>
          </a:bodyPr>
          <a:lstStyle/>
          <a:p>
            <a:pPr algn="ctr"/>
            <a:r>
              <a:rPr lang="en-US" sz="9600" b="1" dirty="0" err="1"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rPr>
              <a:t>AvR‡Ki</a:t>
            </a:r>
            <a:r>
              <a:rPr lang="en-US" sz="9600" b="1"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rPr>
              <a:t> </a:t>
            </a:r>
            <a:r>
              <a:rPr lang="en-US" sz="9600" b="1" dirty="0" err="1"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rPr>
              <a:t>gZ</a:t>
            </a:r>
            <a:r>
              <a:rPr lang="en-US" sz="9600" b="1"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rPr>
              <a:t> </a:t>
            </a:r>
            <a:r>
              <a:rPr lang="en-US" sz="9600" b="1" dirty="0" err="1"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rPr>
              <a:t>we`vq</a:t>
            </a:r>
            <a:endParaRPr lang="en-US" sz="96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utonnyMJ" pitchFamily="2" charset="0"/>
            </a:endParaRPr>
          </a:p>
        </p:txBody>
      </p:sp>
      <p:pic>
        <p:nvPicPr>
          <p:cNvPr id="4" name="Picture 3">
            <a:extLst>
              <a:ext uri="{FF2B5EF4-FFF2-40B4-BE49-F238E27FC236}">
                <a16:creationId xmlns="" xmlns:a16="http://schemas.microsoft.com/office/drawing/2014/main" id="{45CDED77-FEC3-4D46-8C02-F36B0A34209D}"/>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 xmlns:a16="http://schemas.microsoft.com/office/drawing/2014/main" id="{45CDED77-FEC3-4D46-8C02-F36B0A34209D}"/>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9" name="TextBox 18"/>
          <p:cNvSpPr txBox="1"/>
          <p:nvPr/>
        </p:nvSpPr>
        <p:spPr>
          <a:xfrm>
            <a:off x="3124200" y="5029200"/>
            <a:ext cx="7924800" cy="1015663"/>
          </a:xfrm>
          <a:prstGeom prst="rect">
            <a:avLst/>
          </a:prstGeom>
          <a:noFill/>
        </p:spPr>
        <p:txBody>
          <a:bodyPr wrap="square" rtlCol="0">
            <a:spAutoFit/>
          </a:bodyPr>
          <a:lstStyle/>
          <a:p>
            <a:r>
              <a:rPr lang="en-US" sz="6000" dirty="0" err="1" smtClean="0">
                <a:solidFill>
                  <a:schemeClr val="accent1">
                    <a:lumMod val="60000"/>
                    <a:lumOff val="40000"/>
                  </a:schemeClr>
                </a:solidFill>
              </a:rPr>
              <a:t>ধণ্যবাদ</a:t>
            </a:r>
            <a:endParaRPr lang="en-US" sz="6000" dirty="0"/>
          </a:p>
        </p:txBody>
      </p:sp>
      <p:pic>
        <p:nvPicPr>
          <p:cNvPr id="16" name="Picture 15" descr="animated-bird-image-0137=77.gif"/>
          <p:cNvPicPr>
            <a:picLocks noChangeAspect="1"/>
          </p:cNvPicPr>
          <p:nvPr/>
        </p:nvPicPr>
        <p:blipFill>
          <a:blip r:embed="rId4"/>
          <a:stretch>
            <a:fillRect/>
          </a:stretch>
        </p:blipFill>
        <p:spPr>
          <a:xfrm>
            <a:off x="609600" y="2362200"/>
            <a:ext cx="2339340" cy="1728318"/>
          </a:xfrm>
          <a:prstGeom prst="rect">
            <a:avLst/>
          </a:prstGeom>
        </p:spPr>
      </p:pic>
      <p:pic>
        <p:nvPicPr>
          <p:cNvPr id="30" name="Picture 29" descr="animated-bird-image-0137=77.gif"/>
          <p:cNvPicPr>
            <a:picLocks noChangeAspect="1"/>
          </p:cNvPicPr>
          <p:nvPr/>
        </p:nvPicPr>
        <p:blipFill>
          <a:blip r:embed="rId4"/>
          <a:stretch>
            <a:fillRect/>
          </a:stretch>
        </p:blipFill>
        <p:spPr>
          <a:xfrm>
            <a:off x="3276600" y="1524000"/>
            <a:ext cx="1935480" cy="1429944"/>
          </a:xfrm>
          <a:prstGeom prst="rect">
            <a:avLst/>
          </a:prstGeom>
        </p:spPr>
      </p:pic>
      <p:pic>
        <p:nvPicPr>
          <p:cNvPr id="31" name="Picture 30" descr="animated-bird-image-0137=77.gif"/>
          <p:cNvPicPr>
            <a:picLocks noChangeAspect="1"/>
          </p:cNvPicPr>
          <p:nvPr/>
        </p:nvPicPr>
        <p:blipFill>
          <a:blip r:embed="rId4"/>
          <a:stretch>
            <a:fillRect/>
          </a:stretch>
        </p:blipFill>
        <p:spPr>
          <a:xfrm>
            <a:off x="5715000" y="1066800"/>
            <a:ext cx="1554480" cy="1148459"/>
          </a:xfrm>
          <a:prstGeom prst="rect">
            <a:avLst/>
          </a:prstGeom>
        </p:spPr>
      </p:pic>
      <p:pic>
        <p:nvPicPr>
          <p:cNvPr id="32" name="Picture 31" descr="animated-bird-image-0137=77.gif"/>
          <p:cNvPicPr>
            <a:picLocks noChangeAspect="1"/>
          </p:cNvPicPr>
          <p:nvPr/>
        </p:nvPicPr>
        <p:blipFill>
          <a:blip r:embed="rId4"/>
          <a:stretch>
            <a:fillRect/>
          </a:stretch>
        </p:blipFill>
        <p:spPr>
          <a:xfrm>
            <a:off x="7543800" y="609600"/>
            <a:ext cx="1272540" cy="940160"/>
          </a:xfrm>
          <a:prstGeom prst="rect">
            <a:avLst/>
          </a:prstGeom>
        </p:spPr>
      </p:pic>
      <p:pic>
        <p:nvPicPr>
          <p:cNvPr id="33" name="Picture 32" descr="animated-bird-image-0137=77.gif"/>
          <p:cNvPicPr>
            <a:picLocks noChangeAspect="1"/>
          </p:cNvPicPr>
          <p:nvPr/>
        </p:nvPicPr>
        <p:blipFill>
          <a:blip r:embed="rId4"/>
          <a:stretch>
            <a:fillRect/>
          </a:stretch>
        </p:blipFill>
        <p:spPr>
          <a:xfrm>
            <a:off x="9144000" y="304800"/>
            <a:ext cx="1021080" cy="754380"/>
          </a:xfrm>
          <a:prstGeom prst="rect">
            <a:avLst/>
          </a:prstGeom>
        </p:spPr>
      </p:pic>
      <p:pic>
        <p:nvPicPr>
          <p:cNvPr id="34" name="Picture 33" descr="animated-bird-image-0137=77.gif"/>
          <p:cNvPicPr>
            <a:picLocks noChangeAspect="1"/>
          </p:cNvPicPr>
          <p:nvPr/>
        </p:nvPicPr>
        <p:blipFill>
          <a:blip r:embed="rId4"/>
          <a:stretch>
            <a:fillRect/>
          </a:stretch>
        </p:blipFill>
        <p:spPr>
          <a:xfrm>
            <a:off x="9372600" y="5486400"/>
            <a:ext cx="1021080" cy="754380"/>
          </a:xfrm>
          <a:prstGeom prst="rect">
            <a:avLst/>
          </a:prstGeom>
        </p:spPr>
      </p:pic>
      <p:pic>
        <p:nvPicPr>
          <p:cNvPr id="37" name="Picture 36" descr="animated-bird-image-0137=77.gif"/>
          <p:cNvPicPr>
            <a:picLocks noChangeAspect="1"/>
          </p:cNvPicPr>
          <p:nvPr/>
        </p:nvPicPr>
        <p:blipFill>
          <a:blip r:embed="rId4"/>
          <a:stretch>
            <a:fillRect/>
          </a:stretch>
        </p:blipFill>
        <p:spPr>
          <a:xfrm>
            <a:off x="7620000" y="4953000"/>
            <a:ext cx="1272540" cy="940160"/>
          </a:xfrm>
          <a:prstGeom prst="rect">
            <a:avLst/>
          </a:prstGeom>
        </p:spPr>
      </p:pic>
      <p:pic>
        <p:nvPicPr>
          <p:cNvPr id="38" name="Picture 37" descr="animated-bird-image-0137=77.gif"/>
          <p:cNvPicPr>
            <a:picLocks noChangeAspect="1"/>
          </p:cNvPicPr>
          <p:nvPr/>
        </p:nvPicPr>
        <p:blipFill>
          <a:blip r:embed="rId4"/>
          <a:stretch>
            <a:fillRect/>
          </a:stretch>
        </p:blipFill>
        <p:spPr>
          <a:xfrm>
            <a:off x="5867400" y="4343400"/>
            <a:ext cx="1554480" cy="1148459"/>
          </a:xfrm>
          <a:prstGeom prst="rect">
            <a:avLst/>
          </a:prstGeom>
        </p:spPr>
      </p:pic>
      <p:pic>
        <p:nvPicPr>
          <p:cNvPr id="39" name="Picture 38" descr="animated-bird-image-0137=77.gif"/>
          <p:cNvPicPr>
            <a:picLocks noChangeAspect="1"/>
          </p:cNvPicPr>
          <p:nvPr/>
        </p:nvPicPr>
        <p:blipFill>
          <a:blip r:embed="rId4"/>
          <a:stretch>
            <a:fillRect/>
          </a:stretch>
        </p:blipFill>
        <p:spPr>
          <a:xfrm>
            <a:off x="3581400" y="3429000"/>
            <a:ext cx="1935480" cy="14299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BT Training\Pendrive 2\Nijam uddin ID-24\aTubeCatcher_24_Nijam_class10-Trade2_windows8install\animated image\14.jpg"/>
          <p:cNvPicPr>
            <a:picLocks noChangeAspect="1" noChangeArrowheads="1"/>
          </p:cNvPicPr>
          <p:nvPr/>
        </p:nvPicPr>
        <p:blipFill>
          <a:blip r:embed="rId2"/>
          <a:srcRect/>
          <a:stretch>
            <a:fillRect/>
          </a:stretch>
        </p:blipFill>
        <p:spPr bwMode="auto">
          <a:xfrm>
            <a:off x="1524000" y="1752600"/>
            <a:ext cx="6705600" cy="453263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E:\CBT Training\Pendrive 2\Nijam uddin ID-24\aTubeCatcher_24_Nijam_class10-Trade2_windows8install\animated image\buildit-sandybridgee-stepa-big.jpg"/>
          <p:cNvPicPr>
            <a:picLocks noChangeAspect="1" noChangeArrowheads="1"/>
          </p:cNvPicPr>
          <p:nvPr/>
        </p:nvPicPr>
        <p:blipFill>
          <a:blip r:embed="rId3"/>
          <a:srcRect/>
          <a:stretch>
            <a:fillRect/>
          </a:stretch>
        </p:blipFill>
        <p:spPr bwMode="auto">
          <a:xfrm>
            <a:off x="17373600" y="13639800"/>
            <a:ext cx="15240001" cy="4724401"/>
          </a:xfrm>
          <a:prstGeom prst="rect">
            <a:avLst/>
          </a:prstGeom>
          <a:noFill/>
        </p:spPr>
      </p:pic>
      <p:sp>
        <p:nvSpPr>
          <p:cNvPr id="10" name="Rectangle 9"/>
          <p:cNvSpPr/>
          <p:nvPr/>
        </p:nvSpPr>
        <p:spPr>
          <a:xfrm>
            <a:off x="1600200" y="457200"/>
            <a:ext cx="6705600" cy="923330"/>
          </a:xfrm>
          <a:prstGeom prst="rect">
            <a:avLst/>
          </a:prstGeom>
          <a:blipFill>
            <a:blip r:embed="rId4"/>
            <a:tile tx="0" ty="0" sx="100000" sy="100000" flip="none" algn="tl"/>
          </a:blip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ছবিতে</a:t>
            </a:r>
            <a:endParaRPr lang="en-US" sz="5400" b="1" cap="none" spc="0"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209800" y="838200"/>
            <a:ext cx="5410200" cy="1219200"/>
          </a:xfrm>
          <a:prstGeom prst="downArrowCallout">
            <a:avLst/>
          </a:prstGeom>
          <a:solidFill>
            <a:schemeClr val="accent3">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286000" y="914400"/>
            <a:ext cx="5334000" cy="707886"/>
          </a:xfrm>
          <a:prstGeom prst="rect">
            <a:avLst/>
          </a:prstGeom>
        </p:spPr>
        <p:txBody>
          <a:bodyPr wrap="square">
            <a:spAutoFit/>
          </a:bodyPr>
          <a:lstStyle/>
          <a:p>
            <a:pPr algn="ctr"/>
            <a:r>
              <a:rPr lang="bn-BD" sz="4000" dirty="0" smtClean="0"/>
              <a:t>    </a:t>
            </a:r>
            <a:r>
              <a:rPr lang="bn-BD" sz="4000" dirty="0" smtClean="0">
                <a:solidFill>
                  <a:srgbClr val="FF0000"/>
                </a:solidFill>
              </a:rPr>
              <a:t>পাঠ শিরোনাম</a:t>
            </a:r>
            <a:endParaRPr lang="en-US" sz="4000" dirty="0">
              <a:solidFill>
                <a:srgbClr val="FF0000"/>
              </a:solidFill>
            </a:endParaRPr>
          </a:p>
        </p:txBody>
      </p:sp>
      <p:sp>
        <p:nvSpPr>
          <p:cNvPr id="4" name="Flowchart: Sequential Access Storage 3"/>
          <p:cNvSpPr/>
          <p:nvPr/>
        </p:nvSpPr>
        <p:spPr>
          <a:xfrm>
            <a:off x="2362200" y="3200400"/>
            <a:ext cx="4724400" cy="1371600"/>
          </a:xfrm>
          <a:prstGeom prst="flowChartMagneticTape">
            <a:avLst/>
          </a:prstGeom>
          <a:solidFill>
            <a:schemeClr val="accent6">
              <a:lumMod val="40000"/>
              <a:lumOff val="6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Sequential Access Storage 4"/>
          <p:cNvSpPr/>
          <p:nvPr/>
        </p:nvSpPr>
        <p:spPr>
          <a:xfrm>
            <a:off x="1676400" y="3276600"/>
            <a:ext cx="4800600" cy="1295400"/>
          </a:xfrm>
          <a:prstGeom prst="flowChartMagneticTape">
            <a:avLst/>
          </a:prstGeom>
          <a:solidFill>
            <a:schemeClr val="accent6">
              <a:lumMod val="40000"/>
              <a:lumOff val="6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B050"/>
                </a:solidFill>
                <a:latin typeface="NikoshBAN" pitchFamily="2" charset="0"/>
                <a:cs typeface="NikoshBAN" pitchFamily="2" charset="0"/>
              </a:rPr>
              <a:t>কম্পিউটার</a:t>
            </a:r>
            <a:r>
              <a:rPr lang="en-US" sz="4000" b="1" dirty="0" smtClean="0">
                <a:solidFill>
                  <a:srgbClr val="00B050"/>
                </a:solidFill>
                <a:latin typeface="NikoshBAN" pitchFamily="2" charset="0"/>
                <a:cs typeface="NikoshBAN" pitchFamily="2" charset="0"/>
              </a:rPr>
              <a:t> </a:t>
            </a:r>
            <a:r>
              <a:rPr lang="en-US" sz="4000" b="1" dirty="0" err="1" smtClean="0">
                <a:solidFill>
                  <a:srgbClr val="00B050"/>
                </a:solidFill>
                <a:latin typeface="NikoshBAN" pitchFamily="2" charset="0"/>
                <a:cs typeface="NikoshBAN" pitchFamily="2" charset="0"/>
              </a:rPr>
              <a:t>এসেম্বলিং</a:t>
            </a:r>
            <a:endParaRPr lang="bn-BD" sz="4000" b="1" dirty="0" smtClean="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7848600" cy="5257800"/>
          </a:xfrm>
          <a:ln/>
        </p:spPr>
        <p:style>
          <a:lnRef idx="1">
            <a:schemeClr val="dk1"/>
          </a:lnRef>
          <a:fillRef idx="2">
            <a:schemeClr val="dk1"/>
          </a:fillRef>
          <a:effectRef idx="1">
            <a:schemeClr val="dk1"/>
          </a:effectRef>
          <a:fontRef idx="minor">
            <a:schemeClr val="dk1"/>
          </a:fontRef>
        </p:style>
        <p:txBody>
          <a:bodyPr>
            <a:normAutofit fontScale="90000"/>
          </a:bodyPr>
          <a:lstStyle/>
          <a:p>
            <a:r>
              <a:rPr lang="en-US" b="1" dirty="0" smtClean="0">
                <a:solidFill>
                  <a:srgbClr val="00B050"/>
                </a:solidFill>
                <a:latin typeface="NikoshBAN" pitchFamily="2" charset="0"/>
                <a:cs typeface="NikoshBAN" pitchFamily="2" charset="0"/>
              </a:rPr>
              <a:t/>
            </a:r>
            <a:br>
              <a:rPr lang="en-US" b="1" dirty="0" smtClean="0">
                <a:solidFill>
                  <a:srgbClr val="00B050"/>
                </a:solidFill>
                <a:latin typeface="NikoshBAN" pitchFamily="2" charset="0"/>
                <a:cs typeface="NikoshBAN" pitchFamily="2" charset="0"/>
              </a:rPr>
            </a:br>
            <a:r>
              <a:rPr lang="en-US" b="1" dirty="0" err="1" smtClean="0">
                <a:solidFill>
                  <a:srgbClr val="00B050"/>
                </a:solidFill>
                <a:latin typeface="NikoshBAN" pitchFamily="2" charset="0"/>
                <a:cs typeface="NikoshBAN" pitchFamily="2" charset="0"/>
              </a:rPr>
              <a:t>এই</a:t>
            </a:r>
            <a:r>
              <a:rPr lang="en-US" b="1" dirty="0" smtClean="0">
                <a:solidFill>
                  <a:srgbClr val="00B050"/>
                </a:solidFill>
                <a:latin typeface="NikoshBAN" pitchFamily="2" charset="0"/>
                <a:cs typeface="NikoshBAN" pitchFamily="2" charset="0"/>
              </a:rPr>
              <a:t> </a:t>
            </a:r>
            <a:r>
              <a:rPr lang="en-US" b="1" dirty="0" err="1" smtClean="0">
                <a:solidFill>
                  <a:srgbClr val="00B050"/>
                </a:solidFill>
                <a:latin typeface="NikoshBAN" pitchFamily="2" charset="0"/>
                <a:cs typeface="NikoshBAN" pitchFamily="2" charset="0"/>
              </a:rPr>
              <a:t>পাঠ</a:t>
            </a:r>
            <a:r>
              <a:rPr lang="en-US" b="1" dirty="0" smtClean="0">
                <a:solidFill>
                  <a:srgbClr val="00B050"/>
                </a:solidFill>
                <a:latin typeface="NikoshBAN" pitchFamily="2" charset="0"/>
                <a:cs typeface="NikoshBAN" pitchFamily="2" charset="0"/>
              </a:rPr>
              <a:t> </a:t>
            </a:r>
            <a:r>
              <a:rPr lang="en-US" b="1" dirty="0" err="1" smtClean="0">
                <a:solidFill>
                  <a:srgbClr val="00B050"/>
                </a:solidFill>
                <a:latin typeface="NikoshBAN" pitchFamily="2" charset="0"/>
                <a:cs typeface="NikoshBAN" pitchFamily="2" charset="0"/>
              </a:rPr>
              <a:t>শেষে</a:t>
            </a:r>
            <a:r>
              <a:rPr lang="en-US" b="1" dirty="0" smtClean="0">
                <a:solidFill>
                  <a:srgbClr val="00B050"/>
                </a:solidFill>
                <a:latin typeface="NikoshBAN" pitchFamily="2" charset="0"/>
                <a:cs typeface="NikoshBAN" pitchFamily="2" charset="0"/>
              </a:rPr>
              <a:t> </a:t>
            </a:r>
            <a:r>
              <a:rPr lang="en-US" b="1" dirty="0" err="1" smtClean="0">
                <a:solidFill>
                  <a:srgbClr val="00B050"/>
                </a:solidFill>
                <a:latin typeface="NikoshBAN" pitchFamily="2" charset="0"/>
                <a:cs typeface="NikoshBAN" pitchFamily="2" charset="0"/>
              </a:rPr>
              <a:t>শিক্ষার্থীরা</a:t>
            </a:r>
            <a:r>
              <a:rPr lang="en-US" b="1" dirty="0" smtClean="0">
                <a:solidFill>
                  <a:srgbClr val="00B050"/>
                </a:solidFill>
                <a:latin typeface="NikoshBAN" pitchFamily="2" charset="0"/>
                <a:cs typeface="NikoshBAN" pitchFamily="2" charset="0"/>
              </a:rPr>
              <a:t>…</a:t>
            </a:r>
            <a:br>
              <a:rPr lang="en-US" b="1" dirty="0" smtClean="0">
                <a:solidFill>
                  <a:srgbClr val="00B050"/>
                </a:solidFill>
                <a:latin typeface="NikoshBAN" pitchFamily="2" charset="0"/>
                <a:cs typeface="NikoshBAN" pitchFamily="2" charset="0"/>
              </a:rPr>
            </a:br>
            <a:r>
              <a:rPr lang="en-US" sz="4000" b="1" dirty="0" smtClean="0">
                <a:solidFill>
                  <a:srgbClr val="7030A0"/>
                </a:solidFill>
                <a:latin typeface="NikoshBAN" pitchFamily="2" charset="0"/>
                <a:cs typeface="NikoshBAN" pitchFamily="2" charset="0"/>
              </a:rPr>
              <a:t>১। </a:t>
            </a:r>
            <a:r>
              <a:rPr lang="en-US" sz="4000" b="1" dirty="0" err="1" smtClean="0">
                <a:solidFill>
                  <a:srgbClr val="7030A0"/>
                </a:solidFill>
                <a:latin typeface="NikoshBAN" pitchFamily="2" charset="0"/>
                <a:cs typeface="NikoshBAN" pitchFamily="2" charset="0"/>
              </a:rPr>
              <a:t>একটি</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কম্পিউটার</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সিস্টেম</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তৈরীতে</a:t>
            </a:r>
            <a:r>
              <a:rPr lang="en-US" sz="4000" b="1" dirty="0" smtClean="0">
                <a:solidFill>
                  <a:srgbClr val="7030A0"/>
                </a:solidFill>
                <a:latin typeface="NikoshBAN" pitchFamily="2" charset="0"/>
                <a:cs typeface="NikoshBAN" pitchFamily="2" charset="0"/>
              </a:rPr>
              <a:t> </a:t>
            </a:r>
            <a:br>
              <a:rPr lang="en-US" sz="4000" b="1" dirty="0" smtClean="0">
                <a:solidFill>
                  <a:srgbClr val="7030A0"/>
                </a:solidFill>
                <a:latin typeface="NikoshBAN" pitchFamily="2" charset="0"/>
                <a:cs typeface="NikoshBAN" pitchFamily="2" charset="0"/>
              </a:rPr>
            </a:b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প্রয়োজনীয়</a:t>
            </a:r>
            <a:r>
              <a:rPr lang="en-US" sz="4000" b="1" dirty="0" smtClean="0">
                <a:solidFill>
                  <a:srgbClr val="7030A0"/>
                </a:solidFill>
                <a:latin typeface="NikoshBAN" pitchFamily="2" charset="0"/>
                <a:cs typeface="NikoshBAN" pitchFamily="2" charset="0"/>
              </a:rPr>
              <a:t> </a:t>
            </a:r>
            <a:r>
              <a:rPr lang="bn-BD"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যন্ত্রপাতি</a:t>
            </a:r>
            <a:r>
              <a:rPr lang="bn-BD"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গুলোর</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নাম</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বলতে</a:t>
            </a:r>
            <a:r>
              <a:rPr lang="en-US" sz="4000" b="1" dirty="0" smtClean="0">
                <a:solidFill>
                  <a:srgbClr val="7030A0"/>
                </a:solidFill>
                <a:latin typeface="NikoshBAN" pitchFamily="2" charset="0"/>
                <a:cs typeface="NikoshBAN" pitchFamily="2" charset="0"/>
              </a:rPr>
              <a:t> </a:t>
            </a:r>
            <a:br>
              <a:rPr lang="en-US" sz="4000" b="1" dirty="0" smtClean="0">
                <a:solidFill>
                  <a:srgbClr val="7030A0"/>
                </a:solidFill>
                <a:latin typeface="NikoshBAN" pitchFamily="2" charset="0"/>
                <a:cs typeface="NikoshBAN" pitchFamily="2" charset="0"/>
              </a:rPr>
            </a:b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পারবে</a:t>
            </a:r>
            <a:r>
              <a:rPr lang="en-US" sz="4000" b="1" dirty="0" smtClean="0">
                <a:solidFill>
                  <a:srgbClr val="7030A0"/>
                </a:solidFill>
                <a:latin typeface="NikoshBAN" pitchFamily="2" charset="0"/>
                <a:cs typeface="NikoshBAN" pitchFamily="2" charset="0"/>
              </a:rPr>
              <a:t>। </a:t>
            </a:r>
            <a:br>
              <a:rPr lang="en-US" sz="4000" b="1" dirty="0" smtClean="0">
                <a:solidFill>
                  <a:srgbClr val="7030A0"/>
                </a:solidFill>
                <a:latin typeface="NikoshBAN" pitchFamily="2" charset="0"/>
                <a:cs typeface="NikoshBAN" pitchFamily="2" charset="0"/>
              </a:rPr>
            </a:br>
            <a:r>
              <a:rPr lang="en-US" sz="3600" b="1" dirty="0" smtClean="0">
                <a:solidFill>
                  <a:srgbClr val="7030A0"/>
                </a:solidFill>
                <a:latin typeface="NikoshBAN" pitchFamily="2" charset="0"/>
                <a:cs typeface="NikoshBAN" pitchFamily="2" charset="0"/>
              </a:rPr>
              <a:t>২। </a:t>
            </a:r>
            <a:r>
              <a:rPr lang="en-US" sz="3600" b="1" dirty="0" err="1" smtClean="0">
                <a:solidFill>
                  <a:srgbClr val="7030A0"/>
                </a:solidFill>
                <a:latin typeface="NikoshBAN" pitchFamily="2" charset="0"/>
                <a:cs typeface="NikoshBAN" pitchFamily="2" charset="0"/>
              </a:rPr>
              <a:t>কম্পিউটার</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এসেম্বলিং</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এবং</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ডিসএসম্বলিং</a:t>
            </a:r>
            <a:r>
              <a:rPr lang="en-US" sz="3600" b="1" dirty="0" smtClean="0">
                <a:solidFill>
                  <a:srgbClr val="7030A0"/>
                </a:solidFill>
                <a:latin typeface="NikoshBAN" pitchFamily="2" charset="0"/>
                <a:cs typeface="NikoshBAN" pitchFamily="2" charset="0"/>
              </a:rPr>
              <a:t>  </a:t>
            </a:r>
            <a:br>
              <a:rPr lang="en-US" sz="3600" b="1" dirty="0" smtClean="0">
                <a:solidFill>
                  <a:srgbClr val="7030A0"/>
                </a:solidFill>
                <a:latin typeface="NikoshBAN" pitchFamily="2" charset="0"/>
                <a:cs typeface="NikoshBAN" pitchFamily="2" charset="0"/>
              </a:rPr>
            </a:b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এর</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তুলনামূলক</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পার্থক্য</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নির্ণয়</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করতে</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পারবে</a:t>
            </a:r>
            <a:r>
              <a:rPr lang="en-US" sz="3600" b="1" dirty="0" smtClean="0">
                <a:solidFill>
                  <a:srgbClr val="7030A0"/>
                </a:solidFill>
                <a:latin typeface="NikoshBAN" pitchFamily="2" charset="0"/>
                <a:cs typeface="NikoshBAN" pitchFamily="2" charset="0"/>
              </a:rPr>
              <a:t>। </a:t>
            </a:r>
            <a:r>
              <a:rPr lang="en-US" sz="4000" b="1" dirty="0" smtClean="0">
                <a:solidFill>
                  <a:srgbClr val="7030A0"/>
                </a:solidFill>
                <a:latin typeface="NikoshBAN" pitchFamily="2" charset="0"/>
                <a:cs typeface="NikoshBAN" pitchFamily="2" charset="0"/>
              </a:rPr>
              <a:t/>
            </a:r>
            <a:br>
              <a:rPr lang="en-US" sz="4000" b="1" dirty="0" smtClean="0">
                <a:solidFill>
                  <a:srgbClr val="7030A0"/>
                </a:solidFill>
                <a:latin typeface="NikoshBAN" pitchFamily="2" charset="0"/>
                <a:cs typeface="NikoshBAN" pitchFamily="2" charset="0"/>
              </a:rPr>
            </a:br>
            <a:r>
              <a:rPr lang="en-US" sz="4000" b="1" dirty="0" smtClean="0">
                <a:solidFill>
                  <a:srgbClr val="7030A0"/>
                </a:solidFill>
                <a:latin typeface="NikoshBAN" pitchFamily="2" charset="0"/>
                <a:cs typeface="NikoshBAN" pitchFamily="2" charset="0"/>
              </a:rPr>
              <a:t>৩। </a:t>
            </a:r>
            <a:r>
              <a:rPr lang="en-US" sz="4000" b="1" dirty="0" err="1" smtClean="0">
                <a:solidFill>
                  <a:srgbClr val="7030A0"/>
                </a:solidFill>
                <a:latin typeface="NikoshBAN" pitchFamily="2" charset="0"/>
                <a:cs typeface="NikoshBAN" pitchFamily="2" charset="0"/>
              </a:rPr>
              <a:t>কম্পিউটার</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এসেম্বলিং</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এর</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পর্যায়ক্রমিক</a:t>
            </a:r>
            <a:r>
              <a:rPr lang="en-US" sz="4000" b="1" dirty="0" smtClean="0">
                <a:solidFill>
                  <a:srgbClr val="7030A0"/>
                </a:solidFill>
                <a:latin typeface="NikoshBAN" pitchFamily="2" charset="0"/>
                <a:cs typeface="NikoshBAN" pitchFamily="2" charset="0"/>
              </a:rPr>
              <a:t> </a:t>
            </a:r>
            <a:br>
              <a:rPr lang="en-US" sz="4000" b="1" dirty="0" smtClean="0">
                <a:solidFill>
                  <a:srgbClr val="7030A0"/>
                </a:solidFill>
                <a:latin typeface="NikoshBAN" pitchFamily="2" charset="0"/>
                <a:cs typeface="NikoshBAN" pitchFamily="2" charset="0"/>
              </a:rPr>
            </a:b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ধাপসমূহ</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ব্যাখ্যা</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করতে</a:t>
            </a:r>
            <a:r>
              <a:rPr lang="en-US" sz="4000" b="1" dirty="0" smtClean="0">
                <a:solidFill>
                  <a:srgbClr val="7030A0"/>
                </a:solidFill>
                <a:latin typeface="NikoshBAN" pitchFamily="2" charset="0"/>
                <a:cs typeface="NikoshBAN" pitchFamily="2" charset="0"/>
              </a:rPr>
              <a:t> </a:t>
            </a:r>
            <a:r>
              <a:rPr lang="en-US" sz="4000" b="1" dirty="0" err="1" smtClean="0">
                <a:solidFill>
                  <a:srgbClr val="7030A0"/>
                </a:solidFill>
                <a:latin typeface="NikoshBAN" pitchFamily="2" charset="0"/>
                <a:cs typeface="NikoshBAN" pitchFamily="2" charset="0"/>
              </a:rPr>
              <a:t>পারবে</a:t>
            </a:r>
            <a:r>
              <a:rPr lang="en-US" sz="4000" b="1" dirty="0" smtClean="0">
                <a:solidFill>
                  <a:srgbClr val="7030A0"/>
                </a:solidFill>
                <a:latin typeface="NikoshBAN" pitchFamily="2" charset="0"/>
                <a:cs typeface="NikoshBAN" pitchFamily="2" charset="0"/>
              </a:rPr>
              <a:t> ।</a:t>
            </a:r>
            <a:r>
              <a:rPr lang="en-US" sz="5200" dirty="0" smtClean="0">
                <a:solidFill>
                  <a:srgbClr val="7030A0"/>
                </a:solidFill>
                <a:latin typeface="NikoshBAN" pitchFamily="2" charset="0"/>
                <a:cs typeface="NikoshBAN" pitchFamily="2" charset="0"/>
              </a:rPr>
              <a:t/>
            </a:r>
            <a:br>
              <a:rPr lang="en-US" sz="5200" dirty="0" smtClean="0">
                <a:solidFill>
                  <a:srgbClr val="7030A0"/>
                </a:solidFill>
                <a:latin typeface="NikoshBAN" pitchFamily="2" charset="0"/>
                <a:cs typeface="NikoshBAN" pitchFamily="2" charset="0"/>
              </a:rPr>
            </a:br>
            <a:endParaRPr lang="en-US" dirty="0"/>
          </a:p>
        </p:txBody>
      </p:sp>
      <p:sp>
        <p:nvSpPr>
          <p:cNvPr id="9" name="TextBox 8"/>
          <p:cNvSpPr txBox="1"/>
          <p:nvPr/>
        </p:nvSpPr>
        <p:spPr>
          <a:xfrm>
            <a:off x="3276600" y="304800"/>
            <a:ext cx="3886200" cy="923330"/>
          </a:xfrm>
          <a:prstGeom prst="rect">
            <a:avLst/>
          </a:prstGeom>
          <a:noFill/>
        </p:spPr>
        <p:txBody>
          <a:bodyPr wrap="square" rtlCol="0">
            <a:spAutoFit/>
          </a:bodyPr>
          <a:lstStyle/>
          <a:p>
            <a:pPr algn="ctr"/>
            <a:r>
              <a:rPr lang="en-US" sz="5400" b="1" dirty="0" err="1" smtClean="0">
                <a:solidFill>
                  <a:srgbClr val="002060"/>
                </a:solidFill>
                <a:latin typeface="NikoshBAN"/>
              </a:rPr>
              <a:t>শিখনফল</a:t>
            </a:r>
            <a:endParaRPr lang="en-US" sz="5400" b="1" dirty="0">
              <a:solidFill>
                <a:srgbClr val="002060"/>
              </a:solidFill>
              <a:latin typeface="NikoshBAN"/>
            </a:endParaRPr>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4650" y="274638"/>
            <a:ext cx="7499350" cy="1143000"/>
          </a:xfrm>
        </p:spPr>
        <p:txBody>
          <a:bodyPr/>
          <a:lstStyle/>
          <a:p>
            <a:r>
              <a:rPr lang="en-US" dirty="0" smtClean="0"/>
              <a:t>             </a:t>
            </a:r>
            <a:endParaRPr lang="en-US" dirty="0"/>
          </a:p>
        </p:txBody>
      </p:sp>
      <p:pic>
        <p:nvPicPr>
          <p:cNvPr id="4" name="Content Placeholder 3" descr="Computer_Motherboard_ST-G317LM_Intel_G31.jpg"/>
          <p:cNvPicPr>
            <a:picLocks noGrp="1" noChangeAspect="1"/>
          </p:cNvPicPr>
          <p:nvPr>
            <p:ph idx="4294967295"/>
          </p:nvPr>
        </p:nvPicPr>
        <p:blipFill>
          <a:blip r:embed="rId2"/>
          <a:stretch>
            <a:fillRect/>
          </a:stretch>
        </p:blipFill>
        <p:spPr>
          <a:xfrm>
            <a:off x="1752600" y="753712"/>
            <a:ext cx="5715000" cy="4130875"/>
          </a:xfrm>
          <a:prstGeom prst="rect">
            <a:avLst/>
          </a:prstGeom>
          <a:ln>
            <a:solidFill>
              <a:schemeClr val="accent6">
                <a:lumMod val="60000"/>
                <a:lumOff val="40000"/>
              </a:schemeClr>
            </a:solidFill>
          </a:ln>
          <a:effectLst>
            <a:outerShdw blurRad="190500" algn="tl" rotWithShape="0">
              <a:srgbClr val="000000">
                <a:alpha val="70000"/>
              </a:srgbClr>
            </a:outerShdw>
          </a:effectLst>
        </p:spPr>
      </p:pic>
      <p:sp>
        <p:nvSpPr>
          <p:cNvPr id="6" name="Title 1"/>
          <p:cNvSpPr txBox="1">
            <a:spLocks/>
          </p:cNvSpPr>
          <p:nvPr/>
        </p:nvSpPr>
        <p:spPr>
          <a:xfrm>
            <a:off x="2743200" y="5029200"/>
            <a:ext cx="4343400" cy="1143000"/>
          </a:xfrm>
          <a:prstGeom prst="rect">
            <a:avLst/>
          </a:prstGeom>
        </p:spPr>
        <p:style>
          <a:lnRef idx="0">
            <a:scrgbClr r="0" g="0" b="0"/>
          </a:lnRef>
          <a:fillRef idx="1002">
            <a:schemeClr val="lt2"/>
          </a:fillRef>
          <a:effectRef idx="0">
            <a:scrgbClr r="0" g="0" b="0"/>
          </a:effectRef>
          <a:fontRef idx="major"/>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smtClean="0">
                <a:ln>
                  <a:solidFill>
                    <a:srgbClr val="0070C0"/>
                  </a:solidFill>
                </a:ln>
                <a:solidFill>
                  <a:schemeClr val="bg2">
                    <a:lumMod val="90000"/>
                  </a:schemeClr>
                </a:solidFill>
                <a:effectLst>
                  <a:outerShdw blurRad="50000" dist="30000" dir="5400000" algn="tl" rotWithShape="0">
                    <a:srgbClr val="000000">
                      <a:alpha val="30000"/>
                    </a:srgbClr>
                  </a:outerShdw>
                </a:effectLst>
                <a:uLnTx/>
                <a:uFillTx/>
                <a:latin typeface="+mj-lt"/>
                <a:ea typeface="+mj-ea"/>
                <a:cs typeface="+mj-cs"/>
              </a:rPr>
              <a:t>MATHERBOARD</a:t>
            </a:r>
            <a:endParaRPr kumimoji="0" lang="en-US" sz="4300" b="1" i="0" u="none" strike="noStrike" kern="1200" cap="none" spc="0" normalizeH="0" baseline="0" noProof="0" dirty="0">
              <a:ln>
                <a:solidFill>
                  <a:srgbClr val="0070C0"/>
                </a:solidFill>
              </a:ln>
              <a:solidFill>
                <a:schemeClr val="bg2">
                  <a:lumMod val="9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257800"/>
            <a:ext cx="6096000" cy="76200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4000" dirty="0" err="1" smtClean="0">
                <a:solidFill>
                  <a:srgbClr val="FF0000"/>
                </a:solidFill>
              </a:rPr>
              <a:t>মাইক্রোপ্রসেসর</a:t>
            </a:r>
            <a:endParaRPr lang="en-US" sz="4000" dirty="0">
              <a:solidFill>
                <a:srgbClr val="FF0000"/>
              </a:solidFill>
            </a:endParaRPr>
          </a:p>
        </p:txBody>
      </p:sp>
      <p:pic>
        <p:nvPicPr>
          <p:cNvPr id="4" name="Content Placeholder 3" descr="images (4).jpg"/>
          <p:cNvPicPr>
            <a:picLocks noGrp="1" noChangeAspect="1"/>
          </p:cNvPicPr>
          <p:nvPr>
            <p:ph idx="1"/>
          </p:nvPr>
        </p:nvPicPr>
        <p:blipFill>
          <a:blip r:embed="rId2"/>
          <a:stretch>
            <a:fillRect/>
          </a:stretch>
        </p:blipFill>
        <p:spPr>
          <a:xfrm>
            <a:off x="533400" y="1371600"/>
            <a:ext cx="3568700" cy="3308323"/>
          </a:xfrm>
          <a:prstGeom prst="snip2DiagRect">
            <a:avLst/>
          </a:prstGeom>
          <a:solidFill>
            <a:srgbClr val="FFFFFF">
              <a:shade val="85000"/>
            </a:srgbClr>
          </a:solidFill>
          <a:ln w="88900" cap="sq">
            <a:solidFill>
              <a:schemeClr val="bg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images (3).jpg"/>
          <p:cNvPicPr>
            <a:picLocks noChangeAspect="1"/>
          </p:cNvPicPr>
          <p:nvPr/>
        </p:nvPicPr>
        <p:blipFill>
          <a:blip r:embed="rId3"/>
          <a:stretch>
            <a:fillRect/>
          </a:stretch>
        </p:blipFill>
        <p:spPr>
          <a:xfrm>
            <a:off x="4800600" y="1600200"/>
            <a:ext cx="3574538" cy="3155764"/>
          </a:xfrm>
          <a:prstGeom prst="round2DiagRect">
            <a:avLst>
              <a:gd name="adj1" fmla="val 16667"/>
              <a:gd name="adj2" fmla="val 0"/>
            </a:avLst>
          </a:prstGeom>
          <a:ln w="88900" cap="sq">
            <a:solidFill>
              <a:schemeClr val="bg2">
                <a:lumMod val="75000"/>
              </a:schemeClr>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6198 -0.00556 L -0.18802 -0.00556 " pathEditMode="relative" rAng="0" ptsTypes="AA">
                                      <p:cBhvr>
                                        <p:cTn id="6" dur="2000" fill="hold"/>
                                        <p:tgtEl>
                                          <p:spTgt spid="4"/>
                                        </p:tgtEl>
                                        <p:attrNameLst>
                                          <p:attrName>ppt_x</p:attrName>
                                          <p:attrName>ppt_y</p:attrName>
                                        </p:attrNameLst>
                                      </p:cBhvr>
                                      <p:rCtr x="-125"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0.05781 -0.00208 L 0.19219 -0.00208 " pathEditMode="relative" rAng="0" ptsTypes="AA">
                                      <p:cBhvr>
                                        <p:cTn id="9" dur="3000" fill="hold"/>
                                        <p:tgtEl>
                                          <p:spTgt spid="6"/>
                                        </p:tgtEl>
                                        <p:attrNameLst>
                                          <p:attrName>ppt_x</p:attrName>
                                          <p:attrName>ppt_y</p:attrName>
                                        </p:attrNameLst>
                                      </p:cBhvr>
                                      <p:rCtr x="125"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BT Training\Pendrive 2\Nijam uddin ID-24\aTubeCatcher_24_Nijam_class10-Trade2_windows8install\animated image\cooling-Fen.jpg"/>
          <p:cNvPicPr>
            <a:picLocks noChangeAspect="1" noChangeArrowheads="1"/>
          </p:cNvPicPr>
          <p:nvPr/>
        </p:nvPicPr>
        <p:blipFill>
          <a:blip r:embed="rId2"/>
          <a:srcRect/>
          <a:stretch>
            <a:fillRect/>
          </a:stretch>
        </p:blipFill>
        <p:spPr bwMode="auto">
          <a:xfrm>
            <a:off x="2895600" y="762000"/>
            <a:ext cx="4421084" cy="3733800"/>
          </a:xfrm>
          <a:prstGeom prst="rect">
            <a:avLst/>
          </a:prstGeom>
          <a:ln w="190500" cap="sq">
            <a:solidFill>
              <a:schemeClr val="accent4">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ounded Rectangle 3"/>
          <p:cNvSpPr/>
          <p:nvPr/>
        </p:nvSpPr>
        <p:spPr>
          <a:xfrm>
            <a:off x="3581400" y="5181600"/>
            <a:ext cx="2209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38600" y="5257800"/>
            <a:ext cx="2895600" cy="369332"/>
          </a:xfrm>
          <a:prstGeom prst="rect">
            <a:avLst/>
          </a:prstGeom>
          <a:noFill/>
        </p:spPr>
        <p:txBody>
          <a:bodyPr wrap="square" rtlCol="0">
            <a:spAutoFit/>
          </a:bodyPr>
          <a:lstStyle/>
          <a:p>
            <a:r>
              <a:rPr lang="en-US" dirty="0" err="1" smtClean="0"/>
              <a:t>কুলিংফ্যান</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15476-ddr4_samsung_606_original.jpg"/>
          <p:cNvPicPr>
            <a:picLocks noChangeAspect="1"/>
          </p:cNvPicPr>
          <p:nvPr/>
        </p:nvPicPr>
        <p:blipFill>
          <a:blip r:embed="rId2"/>
          <a:stretch>
            <a:fillRect/>
          </a:stretch>
        </p:blipFill>
        <p:spPr>
          <a:xfrm>
            <a:off x="2133600" y="838200"/>
            <a:ext cx="5772150" cy="2819400"/>
          </a:xfrm>
          <a:prstGeom prst="rect">
            <a:avLst/>
          </a:prstGeom>
        </p:spPr>
      </p:pic>
      <p:sp>
        <p:nvSpPr>
          <p:cNvPr id="5" name="TextBox 4"/>
          <p:cNvSpPr txBox="1"/>
          <p:nvPr/>
        </p:nvSpPr>
        <p:spPr>
          <a:xfrm>
            <a:off x="2667000" y="4724400"/>
            <a:ext cx="4267200" cy="1200329"/>
          </a:xfrm>
          <a:prstGeom prst="rect">
            <a:avLst/>
          </a:prstGeom>
          <a:noFill/>
        </p:spPr>
        <p:txBody>
          <a:bodyPr wrap="square" rtlCol="0">
            <a:spAutoFit/>
          </a:bodyPr>
          <a:lstStyle/>
          <a:p>
            <a:pPr algn="ctr"/>
            <a:r>
              <a:rPr lang="en-US" sz="7200" dirty="0" smtClean="0">
                <a:latin typeface="Arial Black" pitchFamily="34" charset="0"/>
              </a:rPr>
              <a:t>RAM   </a:t>
            </a:r>
            <a:endParaRPr lang="en-US" sz="72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TotalTime>
  <Words>113</Words>
  <PresentationFormat>On-screen Show (4:3)</PresentationFormat>
  <Paragraphs>49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       </vt:lpstr>
      <vt:lpstr>Slide 2</vt:lpstr>
      <vt:lpstr>Slide 3</vt:lpstr>
      <vt:lpstr>Slide 4</vt:lpstr>
      <vt:lpstr> এই পাঠ শেষে শিক্ষার্থীরা… ১। একটি কম্পিউটার সিস্টেম তৈরীতে       প্রয়োজনীয়  যন্ত্রপাতি গুলোর নাম বলতে       পারবে।  ২। কম্পিউটার এসেম্বলিং এবং ডিসএসম্বলিং        এর তুলনামূলক পার্থক্য নির্ণয় করতে পারবে।  ৩। কম্পিউটার এসেম্বলিং এর পর্যায়ক্রমিক       ধাপসমূহ ব্যাখ্যা করতে পারবে । </vt:lpstr>
      <vt:lpstr>             </vt:lpstr>
      <vt:lpstr>মাইক্রোপ্রসেসর</vt:lpstr>
      <vt:lpstr>Slide 8</vt:lpstr>
      <vt:lpstr>Slide 9</vt:lpstr>
      <vt:lpstr>হার্ডডিস্ক</vt:lpstr>
      <vt:lpstr>সিডি/ডিভিডি ড্রাইভ</vt:lpstr>
      <vt:lpstr>ক্যাসিং</vt:lpstr>
      <vt:lpstr>কিবোড</vt:lpstr>
      <vt:lpstr>Slide 14</vt:lpstr>
      <vt:lpstr>Slide 15</vt:lpstr>
      <vt:lpstr>CPU GiwewfbœAs‡kibvgwjL</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WORLD-PC</dc:creator>
  <cp:lastModifiedBy>WORLD-PC</cp:lastModifiedBy>
  <cp:revision>35</cp:revision>
  <dcterms:modified xsi:type="dcterms:W3CDTF">2020-01-13T06:18:02Z</dcterms:modified>
</cp:coreProperties>
</file>