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61" r:id="rId2"/>
    <p:sldId id="256" r:id="rId3"/>
    <p:sldId id="257" r:id="rId4"/>
    <p:sldId id="262" r:id="rId5"/>
    <p:sldId id="263" r:id="rId6"/>
    <p:sldId id="264" r:id="rId7"/>
    <p:sldId id="258" r:id="rId8"/>
    <p:sldId id="259" r:id="rId9"/>
    <p:sldId id="265" r:id="rId10"/>
    <p:sldId id="266" r:id="rId11"/>
    <p:sldId id="268" r:id="rId12"/>
    <p:sldId id="270" r:id="rId13"/>
    <p:sldId id="271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430"/>
    <a:srgbClr val="530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ED461-5B57-4DA6-84B9-1EC5EC5102DC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C51C-AD8C-4B9B-86D3-E916759E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AC51C-AD8C-4B9B-86D3-E916759E1D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A36-504D-4995-A737-D1339D942B4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44AF-B660-45AF-9B86-B7ADCC89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0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A36-504D-4995-A737-D1339D942B4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44AF-B660-45AF-9B86-B7ADCC89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A36-504D-4995-A737-D1339D942B4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44AF-B660-45AF-9B86-B7ADCC89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8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A36-504D-4995-A737-D1339D942B4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44AF-B660-45AF-9B86-B7ADCC89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8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A36-504D-4995-A737-D1339D942B4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44AF-B660-45AF-9B86-B7ADCC89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A36-504D-4995-A737-D1339D942B4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44AF-B660-45AF-9B86-B7ADCC89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4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A36-504D-4995-A737-D1339D942B4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44AF-B660-45AF-9B86-B7ADCC89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6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A36-504D-4995-A737-D1339D942B4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44AF-B660-45AF-9B86-B7ADCC89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A36-504D-4995-A737-D1339D942B4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44AF-B660-45AF-9B86-B7ADCC89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0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A36-504D-4995-A737-D1339D942B4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44AF-B660-45AF-9B86-B7ADCC89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9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A36-504D-4995-A737-D1339D942B4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44AF-B660-45AF-9B86-B7ADCC89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2A36-504D-4995-A737-D1339D942B4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A44AF-B660-45AF-9B86-B7ADCC891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372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একক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কাজ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শিক্ষার্থীরা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প্রত্যেকে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নিজের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খাতায়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নেফ্রনের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অংশগুলোর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নাম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লেখ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।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2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নেফ্রনের</a:t>
            </a:r>
            <a:r>
              <a:rPr lang="en-US" b="1" dirty="0" smtClean="0"/>
              <a:t> </a:t>
            </a:r>
            <a:r>
              <a:rPr lang="en-US" b="1" dirty="0" err="1" smtClean="0"/>
              <a:t>কার্যপ্রণালীঃ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প্রতিটি</a:t>
            </a:r>
            <a:r>
              <a:rPr lang="en-US" dirty="0" smtClean="0"/>
              <a:t> </a:t>
            </a:r>
            <a:r>
              <a:rPr lang="en-US" dirty="0" err="1" smtClean="0"/>
              <a:t>নেফ্রনের</a:t>
            </a:r>
            <a:r>
              <a:rPr lang="en-US" dirty="0" smtClean="0"/>
              <a:t> </a:t>
            </a:r>
            <a:r>
              <a:rPr lang="en-US" dirty="0" err="1" smtClean="0"/>
              <a:t>অ্যাফারেন্ট</a:t>
            </a:r>
            <a:r>
              <a:rPr lang="en-US" dirty="0" smtClean="0"/>
              <a:t> </a:t>
            </a:r>
            <a:r>
              <a:rPr lang="en-US" dirty="0" err="1" smtClean="0"/>
              <a:t>ধমনি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দূষিত</a:t>
            </a:r>
            <a:r>
              <a:rPr lang="en-US" dirty="0" smtClean="0"/>
              <a:t> </a:t>
            </a:r>
            <a:r>
              <a:rPr lang="en-US" dirty="0" err="1" smtClean="0"/>
              <a:t>রক্ত</a:t>
            </a:r>
            <a:r>
              <a:rPr lang="en-US" dirty="0" smtClean="0"/>
              <a:t> </a:t>
            </a:r>
            <a:r>
              <a:rPr lang="en-US" dirty="0" err="1" smtClean="0"/>
              <a:t>বোম্যান্স</a:t>
            </a:r>
            <a:r>
              <a:rPr lang="en-US" dirty="0" smtClean="0"/>
              <a:t> </a:t>
            </a:r>
            <a:r>
              <a:rPr lang="en-US" dirty="0" err="1" smtClean="0"/>
              <a:t>ক্যাপস্যুলে</a:t>
            </a:r>
            <a:r>
              <a:rPr lang="en-US" dirty="0" smtClean="0"/>
              <a:t> </a:t>
            </a:r>
            <a:r>
              <a:rPr lang="en-US" dirty="0" err="1" smtClean="0"/>
              <a:t>প্রবেশ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 </a:t>
            </a:r>
            <a:r>
              <a:rPr lang="en-US" dirty="0" err="1" smtClean="0"/>
              <a:t>এখানে</a:t>
            </a:r>
            <a:r>
              <a:rPr lang="en-US" dirty="0" smtClean="0"/>
              <a:t> </a:t>
            </a:r>
            <a:r>
              <a:rPr lang="en-US" dirty="0" err="1" smtClean="0"/>
              <a:t>গ্লোমেরুলাস</a:t>
            </a:r>
            <a:r>
              <a:rPr lang="en-US" dirty="0" smtClean="0"/>
              <a:t> </a:t>
            </a:r>
            <a:r>
              <a:rPr lang="en-US" dirty="0" err="1" smtClean="0"/>
              <a:t>ছাঁকনির</a:t>
            </a:r>
            <a:r>
              <a:rPr lang="en-US" dirty="0" smtClean="0"/>
              <a:t> </a:t>
            </a:r>
            <a:r>
              <a:rPr lang="en-US" dirty="0" err="1" smtClean="0"/>
              <a:t>মতো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করে।বর্জ্য</a:t>
            </a:r>
            <a:r>
              <a:rPr lang="en-US" dirty="0" smtClean="0"/>
              <a:t> </a:t>
            </a:r>
            <a:r>
              <a:rPr lang="en-US" dirty="0" err="1" smtClean="0"/>
              <a:t>পদার্থ</a:t>
            </a:r>
            <a:r>
              <a:rPr lang="en-US" dirty="0" smtClean="0"/>
              <a:t> </a:t>
            </a:r>
            <a:r>
              <a:rPr lang="en-US" dirty="0" err="1" smtClean="0"/>
              <a:t>পানির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রেনাল</a:t>
            </a:r>
            <a:r>
              <a:rPr lang="en-US" dirty="0" smtClean="0"/>
              <a:t> </a:t>
            </a:r>
            <a:r>
              <a:rPr lang="en-US" dirty="0" err="1" smtClean="0"/>
              <a:t>টিউব্যুল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সংগ্রাহী</a:t>
            </a:r>
            <a:r>
              <a:rPr lang="en-US" dirty="0" smtClean="0"/>
              <a:t> </a:t>
            </a:r>
            <a:r>
              <a:rPr lang="en-US" dirty="0" err="1" smtClean="0"/>
              <a:t>নালীতে</a:t>
            </a:r>
            <a:r>
              <a:rPr lang="en-US" dirty="0" smtClean="0"/>
              <a:t> </a:t>
            </a:r>
            <a:r>
              <a:rPr lang="en-US" dirty="0" err="1" smtClean="0"/>
              <a:t>পৌছায়</a:t>
            </a:r>
            <a:r>
              <a:rPr lang="en-US" dirty="0" smtClean="0"/>
              <a:t>। </a:t>
            </a:r>
            <a:r>
              <a:rPr lang="en-US" dirty="0" err="1" smtClean="0"/>
              <a:t>পরিশুদ্ধ</a:t>
            </a:r>
            <a:r>
              <a:rPr lang="en-US" dirty="0" smtClean="0"/>
              <a:t> </a:t>
            </a:r>
            <a:r>
              <a:rPr lang="en-US" dirty="0" err="1" smtClean="0"/>
              <a:t>রক্ত</a:t>
            </a:r>
            <a:r>
              <a:rPr lang="en-US" dirty="0"/>
              <a:t> </a:t>
            </a:r>
            <a:r>
              <a:rPr lang="en-US" dirty="0" err="1"/>
              <a:t>ই</a:t>
            </a:r>
            <a:r>
              <a:rPr lang="en-US" dirty="0" err="1" smtClean="0"/>
              <a:t>ফারেন্ট</a:t>
            </a:r>
            <a:r>
              <a:rPr lang="en-US" dirty="0" smtClean="0"/>
              <a:t> </a:t>
            </a:r>
            <a:r>
              <a:rPr lang="en-US" dirty="0" err="1" smtClean="0"/>
              <a:t>ধমনি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দেহে</a:t>
            </a:r>
            <a:r>
              <a:rPr lang="en-US" dirty="0" smtClean="0"/>
              <a:t> </a:t>
            </a:r>
            <a:r>
              <a:rPr lang="en-US" dirty="0" err="1" smtClean="0"/>
              <a:t>চলে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দলীয়</a:t>
            </a:r>
            <a:r>
              <a:rPr lang="en-US" b="1" dirty="0" smtClean="0"/>
              <a:t> </a:t>
            </a:r>
            <a:r>
              <a:rPr lang="en-US" b="1" dirty="0" err="1" smtClean="0"/>
              <a:t>কাজঃ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প্রত্যেক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বেঞ্চের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শিক্ষার্থীরা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দলীয়ভাবে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নেফ্রনের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চিত্র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আঁক</a:t>
            </a:r>
            <a:r>
              <a:rPr lang="en-US" b="1" dirty="0" smtClean="0"/>
              <a:t>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41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মূল্যায়ন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নেফ্রন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কী</a:t>
            </a:r>
            <a:r>
              <a:rPr lang="en-US" dirty="0" smtClean="0">
                <a:solidFill>
                  <a:srgbClr val="7030A0"/>
                </a:solidFill>
              </a:rPr>
              <a:t> ?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নেফ্রনের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প্রধান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অংশ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কয়টি</a:t>
            </a:r>
            <a:r>
              <a:rPr lang="en-US" dirty="0" smtClean="0">
                <a:solidFill>
                  <a:srgbClr val="7030A0"/>
                </a:solidFill>
              </a:rPr>
              <a:t> ও </a:t>
            </a:r>
            <a:r>
              <a:rPr lang="en-US" dirty="0" err="1" smtClean="0">
                <a:solidFill>
                  <a:srgbClr val="7030A0"/>
                </a:solidFill>
              </a:rPr>
              <a:t>কী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কী</a:t>
            </a:r>
            <a:r>
              <a:rPr lang="en-US" dirty="0" smtClean="0">
                <a:solidFill>
                  <a:srgbClr val="7030A0"/>
                </a:solidFill>
              </a:rPr>
              <a:t> ?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গ্লোমেরুলাস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কী</a:t>
            </a:r>
            <a:r>
              <a:rPr lang="en-US" dirty="0" smtClean="0">
                <a:solidFill>
                  <a:srgbClr val="7030A0"/>
                </a:solidFill>
              </a:rPr>
              <a:t> ?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রেনাল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টিউব্যুল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কয়টি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অংশে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বিভক্ত</a:t>
            </a:r>
            <a:r>
              <a:rPr lang="en-US" dirty="0" smtClean="0">
                <a:solidFill>
                  <a:srgbClr val="7030A0"/>
                </a:solidFill>
              </a:rPr>
              <a:t> ?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নেফ্রনের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গঠন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চিহ্নিত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চিত্রসহ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লিখ</a:t>
            </a:r>
            <a:r>
              <a:rPr lang="en-US" sz="3600" dirty="0" smtClean="0">
                <a:solidFill>
                  <a:srgbClr val="7030A0"/>
                </a:solidFill>
              </a:rPr>
              <a:t>।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" b="313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</a:rPr>
              <a:t>ধন্যবাদ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9600" dirty="0" err="1" smtClean="0">
                <a:solidFill>
                  <a:srgbClr val="00B050"/>
                </a:solidFill>
              </a:rPr>
              <a:t>স্বাগতম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987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arif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256859"/>
            <a:ext cx="7439465" cy="56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</a:rPr>
              <a:t>পরিচিতি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90600" y="2514600"/>
            <a:ext cx="7315200" cy="3810000"/>
          </a:xfrm>
        </p:spPr>
        <p:txBody>
          <a:bodyPr/>
          <a:lstStyle/>
          <a:p>
            <a:pPr marL="137160" indent="0" algn="ctr"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মোঃ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শরীফ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খান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 marL="137160" indent="0" algn="ctr"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সহকারী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শিক্ষক</a:t>
            </a:r>
            <a:r>
              <a:rPr lang="en-US" b="1" dirty="0" smtClean="0">
                <a:solidFill>
                  <a:srgbClr val="002060"/>
                </a:solidFill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</a:rPr>
              <a:t>জীববিজ্ঞান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</a:p>
          <a:p>
            <a:pPr marL="137160" indent="0" algn="ctr"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ক্যান্টনমেন্ট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বোর্ড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হাইস্কুল,জাহাংগিরাবাদ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বগুড়া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514600" y="1295400"/>
            <a:ext cx="4040187" cy="7334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শিক্ষক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পরিচিতি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90" y="1219200"/>
            <a:ext cx="137160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 r="9862"/>
          <a:stretch>
            <a:fillRect/>
          </a:stretch>
        </p:blipFill>
        <p:spPr>
          <a:xfrm>
            <a:off x="685798" y="23733"/>
            <a:ext cx="7080357" cy="531026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486400" cy="8048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600" b="1" dirty="0" err="1" smtClean="0"/>
              <a:t>এটা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কীসের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চিত্র</a:t>
            </a:r>
            <a:r>
              <a:rPr lang="en-US" sz="3600" b="1" dirty="0" smtClean="0"/>
              <a:t> ?</a:t>
            </a:r>
          </a:p>
          <a:p>
            <a:pPr algn="ctr"/>
            <a:r>
              <a:rPr lang="en-US" sz="3600" b="1" dirty="0" err="1" smtClean="0"/>
              <a:t>উত্তরঃ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বৃক্ক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1672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dirty="0" err="1" smtClean="0"/>
              <a:t>বৃক্কের</a:t>
            </a:r>
            <a:r>
              <a:rPr lang="en-US" dirty="0" smtClean="0"/>
              <a:t> </a:t>
            </a:r>
            <a:r>
              <a:rPr lang="en-US" dirty="0" err="1" smtClean="0"/>
              <a:t>গাঠনিক</a:t>
            </a:r>
            <a:r>
              <a:rPr lang="en-US" dirty="0" smtClean="0"/>
              <a:t> ও </a:t>
            </a:r>
            <a:r>
              <a:rPr lang="en-US" dirty="0" err="1" smtClean="0"/>
              <a:t>কার্যিক</a:t>
            </a:r>
            <a:r>
              <a:rPr lang="en-US" dirty="0" smtClean="0"/>
              <a:t> </a:t>
            </a:r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কোনটি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478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উত্তরঃনেফ্রন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আজকের</a:t>
            </a:r>
            <a:r>
              <a:rPr lang="en-US" b="1" dirty="0" smtClean="0"/>
              <a:t> </a:t>
            </a:r>
            <a:r>
              <a:rPr lang="en-US" b="1" dirty="0" err="1" smtClean="0"/>
              <a:t>পাঠের</a:t>
            </a:r>
            <a:r>
              <a:rPr lang="en-US" b="1" dirty="0" smtClean="0"/>
              <a:t> </a:t>
            </a:r>
            <a:r>
              <a:rPr lang="en-US" b="1" dirty="0" err="1" smtClean="0"/>
              <a:t>বিষয়</a:t>
            </a:r>
            <a:r>
              <a:rPr lang="en-US" b="1" dirty="0" err="1"/>
              <a:t>ঃ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5C0430"/>
                </a:solidFill>
              </a:rPr>
              <a:t>নেফ্রনের</a:t>
            </a:r>
            <a:r>
              <a:rPr lang="en-US" sz="4000" b="1" dirty="0" smtClean="0">
                <a:solidFill>
                  <a:srgbClr val="5C0430"/>
                </a:solidFill>
              </a:rPr>
              <a:t> </a:t>
            </a:r>
            <a:r>
              <a:rPr lang="en-US" sz="4000" b="1" dirty="0" err="1" smtClean="0">
                <a:solidFill>
                  <a:srgbClr val="5C0430"/>
                </a:solidFill>
              </a:rPr>
              <a:t>গঠন</a:t>
            </a:r>
            <a:r>
              <a:rPr lang="en-US" sz="4000" b="1" dirty="0" smtClean="0">
                <a:solidFill>
                  <a:srgbClr val="5C0430"/>
                </a:solidFill>
              </a:rPr>
              <a:t> </a:t>
            </a:r>
            <a:r>
              <a:rPr lang="en-US" sz="4000" b="1" dirty="0" err="1" smtClean="0">
                <a:solidFill>
                  <a:srgbClr val="5C0430"/>
                </a:solidFill>
              </a:rPr>
              <a:t>এবং</a:t>
            </a:r>
            <a:r>
              <a:rPr lang="en-US" sz="4000" b="1" dirty="0" smtClean="0">
                <a:solidFill>
                  <a:srgbClr val="5C0430"/>
                </a:solidFill>
              </a:rPr>
              <a:t> </a:t>
            </a:r>
            <a:r>
              <a:rPr lang="en-US" sz="4000" b="1" dirty="0" err="1" smtClean="0">
                <a:solidFill>
                  <a:srgbClr val="5C0430"/>
                </a:solidFill>
              </a:rPr>
              <a:t>নেফ্রনের</a:t>
            </a:r>
            <a:r>
              <a:rPr lang="en-US" sz="4000" b="1" dirty="0" smtClean="0">
                <a:solidFill>
                  <a:srgbClr val="5C0430"/>
                </a:solidFill>
              </a:rPr>
              <a:t> </a:t>
            </a:r>
            <a:r>
              <a:rPr lang="en-US" sz="4000" b="1" dirty="0" err="1" smtClean="0">
                <a:solidFill>
                  <a:srgbClr val="5C0430"/>
                </a:solidFill>
              </a:rPr>
              <a:t>কাজ</a:t>
            </a:r>
            <a:endParaRPr lang="en-US" sz="4000" b="1" dirty="0" smtClean="0">
              <a:solidFill>
                <a:srgbClr val="5C0430"/>
              </a:solidFill>
            </a:endParaRPr>
          </a:p>
          <a:p>
            <a:r>
              <a:rPr lang="en-US" sz="4000" b="1" dirty="0" err="1" smtClean="0">
                <a:solidFill>
                  <a:srgbClr val="5C0430"/>
                </a:solidFill>
              </a:rPr>
              <a:t>শ্রেণিঃ</a:t>
            </a:r>
            <a:r>
              <a:rPr lang="en-US" sz="4000" b="1" dirty="0" smtClean="0">
                <a:solidFill>
                  <a:srgbClr val="5C0430"/>
                </a:solidFill>
              </a:rPr>
              <a:t> </a:t>
            </a:r>
            <a:r>
              <a:rPr lang="en-US" sz="4000" b="1" dirty="0" err="1" smtClean="0">
                <a:solidFill>
                  <a:srgbClr val="5C0430"/>
                </a:solidFill>
              </a:rPr>
              <a:t>নবম</a:t>
            </a:r>
            <a:endParaRPr lang="en-US" sz="4000" b="1" dirty="0" smtClean="0">
              <a:solidFill>
                <a:srgbClr val="5C0430"/>
              </a:solidFill>
            </a:endParaRPr>
          </a:p>
          <a:p>
            <a:r>
              <a:rPr lang="en-US" sz="4000" b="1" dirty="0" err="1" smtClean="0">
                <a:solidFill>
                  <a:srgbClr val="5C0430"/>
                </a:solidFill>
              </a:rPr>
              <a:t>বিষয়ঃ</a:t>
            </a:r>
            <a:r>
              <a:rPr lang="en-US" sz="4000" b="1" dirty="0" smtClean="0">
                <a:solidFill>
                  <a:srgbClr val="5C0430"/>
                </a:solidFill>
              </a:rPr>
              <a:t> </a:t>
            </a:r>
            <a:r>
              <a:rPr lang="en-US" sz="4000" b="1" dirty="0" err="1" smtClean="0">
                <a:solidFill>
                  <a:srgbClr val="5C0430"/>
                </a:solidFill>
              </a:rPr>
              <a:t>জীববিজ্ঞান</a:t>
            </a:r>
            <a:endParaRPr lang="en-US" sz="4000" b="1" dirty="0" smtClean="0">
              <a:solidFill>
                <a:srgbClr val="5C0430"/>
              </a:solidFill>
            </a:endParaRPr>
          </a:p>
          <a:p>
            <a:r>
              <a:rPr lang="en-US" sz="4000" b="1" dirty="0" err="1" smtClean="0">
                <a:solidFill>
                  <a:srgbClr val="5C0430"/>
                </a:solidFill>
              </a:rPr>
              <a:t>সময়ঃ</a:t>
            </a:r>
            <a:r>
              <a:rPr lang="en-US" sz="4000" b="1" dirty="0" smtClean="0">
                <a:solidFill>
                  <a:srgbClr val="5C0430"/>
                </a:solidFill>
              </a:rPr>
              <a:t> ৪০ </a:t>
            </a:r>
            <a:r>
              <a:rPr lang="en-US" sz="4000" b="1" dirty="0" err="1" smtClean="0">
                <a:solidFill>
                  <a:srgbClr val="5C0430"/>
                </a:solidFill>
              </a:rPr>
              <a:t>মিনিট</a:t>
            </a:r>
            <a:endParaRPr lang="en-US" sz="4000" b="1" dirty="0">
              <a:solidFill>
                <a:srgbClr val="5C04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530D2B"/>
                </a:solidFill>
              </a:rPr>
              <a:t>শিখনফল</a:t>
            </a:r>
            <a:endParaRPr lang="en-US" sz="3600" b="1" dirty="0">
              <a:solidFill>
                <a:srgbClr val="530D2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dirty="0" smtClean="0"/>
              <a:t> –</a:t>
            </a:r>
          </a:p>
          <a:p>
            <a:pPr marL="0" indent="0">
              <a:buNone/>
            </a:pPr>
            <a:r>
              <a:rPr lang="en-US" dirty="0" smtClean="0"/>
              <a:t>(১) </a:t>
            </a:r>
            <a:r>
              <a:rPr lang="en-US" dirty="0" err="1" smtClean="0"/>
              <a:t>নেফ্রন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(২) </a:t>
            </a:r>
            <a:r>
              <a:rPr lang="en-US" dirty="0" err="1" smtClean="0"/>
              <a:t>নেফ্রনের</a:t>
            </a:r>
            <a:r>
              <a:rPr lang="en-US" dirty="0" smtClean="0"/>
              <a:t> </a:t>
            </a:r>
            <a:r>
              <a:rPr lang="en-US" dirty="0" err="1" smtClean="0"/>
              <a:t>গঠন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/>
              <a:t>,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(৩) </a:t>
            </a:r>
            <a:r>
              <a:rPr lang="en-US" dirty="0" err="1" smtClean="0"/>
              <a:t>নেফ্রনের</a:t>
            </a:r>
            <a:r>
              <a:rPr lang="en-US" dirty="0" smtClean="0"/>
              <a:t> </a:t>
            </a:r>
            <a:r>
              <a:rPr lang="en-US" dirty="0" err="1" smtClean="0"/>
              <a:t>কার্</a:t>
            </a:r>
            <a:r>
              <a:rPr lang="en-US" dirty="0" err="1" smtClean="0">
                <a:latin typeface="SutonnyMJ" pitchFamily="2" charset="0"/>
              </a:rPr>
              <a:t>যপ্রণালী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ব্যাখ্যা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করতে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পারবে</a:t>
            </a:r>
            <a:r>
              <a:rPr lang="en-US" dirty="0" smtClean="0">
                <a:latin typeface="SutonnyMJ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05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1984" cy="342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0"/>
            <a:ext cx="516569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19400" cy="64135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নেফ্রনের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গঠনঃ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err="1" smtClean="0"/>
              <a:t>প্রতিটি</a:t>
            </a:r>
            <a:r>
              <a:rPr lang="en-US" dirty="0" smtClean="0"/>
              <a:t> </a:t>
            </a:r>
            <a:r>
              <a:rPr lang="en-US" dirty="0" err="1" smtClean="0"/>
              <a:t>নেফ্রন</a:t>
            </a:r>
            <a:r>
              <a:rPr lang="en-US" dirty="0" smtClean="0"/>
              <a:t> </a:t>
            </a:r>
            <a:r>
              <a:rPr lang="en-US" dirty="0" err="1" smtClean="0"/>
              <a:t>দুটি</a:t>
            </a:r>
            <a:r>
              <a:rPr lang="en-US" dirty="0" smtClean="0"/>
              <a:t> </a:t>
            </a:r>
            <a:r>
              <a:rPr lang="en-US" dirty="0" err="1" smtClean="0"/>
              <a:t>অংশ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</a:t>
            </a:r>
            <a:r>
              <a:rPr lang="en-US" dirty="0" err="1" smtClean="0"/>
              <a:t>গঠিত</a:t>
            </a:r>
            <a:r>
              <a:rPr lang="en-US" dirty="0" smtClean="0"/>
              <a:t>। </a:t>
            </a:r>
            <a:r>
              <a:rPr lang="en-US" dirty="0" err="1" smtClean="0"/>
              <a:t>যথা</a:t>
            </a:r>
            <a:r>
              <a:rPr lang="en-US" dirty="0" smtClean="0"/>
              <a:t>- (১) </a:t>
            </a:r>
            <a:r>
              <a:rPr lang="en-US" dirty="0" err="1" smtClean="0"/>
              <a:t>রেনাল</a:t>
            </a:r>
            <a:r>
              <a:rPr lang="en-US" dirty="0" smtClean="0"/>
              <a:t> </a:t>
            </a:r>
            <a:r>
              <a:rPr lang="en-US" dirty="0" err="1" smtClean="0"/>
              <a:t>করপাসল</a:t>
            </a:r>
            <a:r>
              <a:rPr lang="en-US" dirty="0" smtClean="0"/>
              <a:t> ও (২) </a:t>
            </a:r>
            <a:r>
              <a:rPr lang="en-US" dirty="0" err="1" smtClean="0"/>
              <a:t>রেনাল</a:t>
            </a:r>
            <a:r>
              <a:rPr lang="en-US" dirty="0" smtClean="0"/>
              <a:t> </a:t>
            </a:r>
            <a:r>
              <a:rPr lang="en-US" dirty="0" err="1" smtClean="0"/>
              <a:t>টিউব্যুল</a:t>
            </a:r>
            <a:r>
              <a:rPr lang="en-US" dirty="0" smtClean="0"/>
              <a:t>।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প্রতিটি</a:t>
            </a:r>
            <a:r>
              <a:rPr lang="en-US" dirty="0" smtClean="0"/>
              <a:t> </a:t>
            </a:r>
            <a:r>
              <a:rPr lang="en-US" dirty="0" err="1" smtClean="0"/>
              <a:t>রেনাল</a:t>
            </a:r>
            <a:r>
              <a:rPr lang="en-US" dirty="0" smtClean="0"/>
              <a:t> </a:t>
            </a:r>
            <a:r>
              <a:rPr lang="en-US" dirty="0" err="1" smtClean="0"/>
              <a:t>করপাসল</a:t>
            </a:r>
            <a:r>
              <a:rPr lang="en-US" dirty="0" smtClean="0"/>
              <a:t> </a:t>
            </a:r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দুটি</a:t>
            </a:r>
            <a:r>
              <a:rPr lang="en-US" dirty="0" smtClean="0"/>
              <a:t> </a:t>
            </a:r>
            <a:r>
              <a:rPr lang="en-US" dirty="0" err="1" smtClean="0"/>
              <a:t>অংশ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</a:t>
            </a:r>
            <a:r>
              <a:rPr lang="en-US" dirty="0" err="1" smtClean="0"/>
              <a:t>গঠিত</a:t>
            </a:r>
            <a:r>
              <a:rPr lang="en-US" dirty="0" smtClean="0"/>
              <a:t>। </a:t>
            </a:r>
            <a:r>
              <a:rPr lang="en-US" dirty="0" err="1" smtClean="0"/>
              <a:t>যথা</a:t>
            </a:r>
            <a:r>
              <a:rPr lang="en-US" dirty="0" smtClean="0"/>
              <a:t>- (ক) </a:t>
            </a:r>
            <a:r>
              <a:rPr lang="en-US" dirty="0" err="1" smtClean="0"/>
              <a:t>বোম্যান্স</a:t>
            </a:r>
            <a:r>
              <a:rPr lang="en-US" dirty="0" smtClean="0"/>
              <a:t> </a:t>
            </a:r>
            <a:r>
              <a:rPr lang="en-US" dirty="0" err="1" smtClean="0"/>
              <a:t>ক্যাপস্যুল</a:t>
            </a:r>
            <a:r>
              <a:rPr lang="en-US" dirty="0" smtClean="0"/>
              <a:t> ও (খ) </a:t>
            </a:r>
            <a:r>
              <a:rPr lang="en-US" dirty="0" err="1" smtClean="0"/>
              <a:t>গ্লোমেরুলাস</a:t>
            </a:r>
            <a:r>
              <a:rPr lang="en-US" dirty="0" smtClean="0"/>
              <a:t>। </a:t>
            </a:r>
            <a:r>
              <a:rPr lang="en-US" dirty="0" err="1" smtClean="0"/>
              <a:t>নেফ্রনের</a:t>
            </a:r>
            <a:r>
              <a:rPr lang="en-US" dirty="0" smtClean="0"/>
              <a:t> </a:t>
            </a:r>
            <a:r>
              <a:rPr lang="en-US" dirty="0" err="1" smtClean="0"/>
              <a:t>অগ্রভাগে</a:t>
            </a:r>
            <a:r>
              <a:rPr lang="en-US" dirty="0" smtClean="0"/>
              <a:t> </a:t>
            </a:r>
            <a:r>
              <a:rPr lang="en-US" dirty="0" err="1" smtClean="0"/>
              <a:t>অবস্থিত</a:t>
            </a:r>
            <a:r>
              <a:rPr lang="en-US" dirty="0" smtClean="0"/>
              <a:t> </a:t>
            </a:r>
            <a:r>
              <a:rPr lang="en-US" dirty="0" err="1" smtClean="0"/>
              <a:t>দুইস্তর</a:t>
            </a:r>
            <a:r>
              <a:rPr lang="en-US" dirty="0" smtClean="0"/>
              <a:t> </a:t>
            </a:r>
            <a:r>
              <a:rPr lang="en-US" dirty="0" err="1" smtClean="0"/>
              <a:t>বিশিষ্ট</a:t>
            </a:r>
            <a:r>
              <a:rPr lang="en-US" dirty="0" smtClean="0"/>
              <a:t> </a:t>
            </a:r>
            <a:r>
              <a:rPr lang="en-US" dirty="0" err="1" smtClean="0"/>
              <a:t>পেয়ালার</a:t>
            </a:r>
            <a:r>
              <a:rPr lang="en-US" dirty="0" smtClean="0"/>
              <a:t> </a:t>
            </a:r>
            <a:r>
              <a:rPr lang="en-US" dirty="0" err="1" smtClean="0"/>
              <a:t>মতো</a:t>
            </a:r>
            <a:r>
              <a:rPr lang="en-US" dirty="0" smtClean="0"/>
              <a:t> </a:t>
            </a:r>
            <a:r>
              <a:rPr lang="en-US" dirty="0" err="1" smtClean="0"/>
              <a:t>অংশকে</a:t>
            </a:r>
            <a:r>
              <a:rPr lang="en-US" dirty="0" smtClean="0"/>
              <a:t> </a:t>
            </a:r>
            <a:r>
              <a:rPr lang="en-US" dirty="0" err="1" smtClean="0"/>
              <a:t>বোম্যান্স</a:t>
            </a:r>
            <a:r>
              <a:rPr lang="en-US" dirty="0" smtClean="0"/>
              <a:t> </a:t>
            </a:r>
            <a:r>
              <a:rPr lang="en-US" dirty="0" err="1" smtClean="0"/>
              <a:t>ক্যাপস্যুল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বোম্যান্স</a:t>
            </a:r>
            <a:r>
              <a:rPr lang="en-US" dirty="0" smtClean="0"/>
              <a:t> </a:t>
            </a:r>
            <a:r>
              <a:rPr lang="en-US" dirty="0" err="1" smtClean="0"/>
              <a:t>ক্যাপস্যুলে</a:t>
            </a:r>
            <a:r>
              <a:rPr lang="en-US" dirty="0" smtClean="0"/>
              <a:t> </a:t>
            </a:r>
            <a:r>
              <a:rPr lang="en-US" dirty="0" err="1" smtClean="0"/>
              <a:t>বিদ্যমান</a:t>
            </a:r>
            <a:r>
              <a:rPr lang="en-US" dirty="0" smtClean="0"/>
              <a:t> </a:t>
            </a:r>
            <a:r>
              <a:rPr lang="en-US" dirty="0" err="1" smtClean="0"/>
              <a:t>কৈশিক</a:t>
            </a:r>
            <a:r>
              <a:rPr lang="en-US" dirty="0" smtClean="0"/>
              <a:t> </a:t>
            </a:r>
            <a:r>
              <a:rPr lang="en-US" dirty="0" err="1" smtClean="0"/>
              <a:t>জালিকাকে</a:t>
            </a:r>
            <a:r>
              <a:rPr lang="en-US" dirty="0" smtClean="0"/>
              <a:t> </a:t>
            </a:r>
            <a:r>
              <a:rPr lang="en-US" dirty="0" err="1" smtClean="0"/>
              <a:t>গ্লোমেরুলাস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বোম্যান্স</a:t>
            </a:r>
            <a:r>
              <a:rPr lang="en-US" dirty="0" smtClean="0"/>
              <a:t> </a:t>
            </a:r>
            <a:r>
              <a:rPr lang="en-US" dirty="0" err="1" smtClean="0"/>
              <a:t>ক্যাপস্যুলের</a:t>
            </a:r>
            <a:r>
              <a:rPr lang="en-US" dirty="0" smtClean="0"/>
              <a:t> </a:t>
            </a:r>
            <a:r>
              <a:rPr lang="en-US" dirty="0" err="1" smtClean="0"/>
              <a:t>নিম্নাংশ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সংগ্রাহী</a:t>
            </a:r>
            <a:r>
              <a:rPr lang="en-US" dirty="0" smtClean="0"/>
              <a:t> </a:t>
            </a:r>
            <a:r>
              <a:rPr lang="en-US" dirty="0" err="1" smtClean="0"/>
              <a:t>নালী</a:t>
            </a:r>
            <a:r>
              <a:rPr lang="en-US" dirty="0" smtClean="0"/>
              <a:t> </a:t>
            </a:r>
            <a:r>
              <a:rPr lang="en-US" dirty="0" err="1" smtClean="0"/>
              <a:t>পর্যন্ত</a:t>
            </a:r>
            <a:r>
              <a:rPr lang="en-US" dirty="0" smtClean="0"/>
              <a:t> </a:t>
            </a:r>
            <a:r>
              <a:rPr lang="en-US" dirty="0" err="1" smtClean="0"/>
              <a:t>বিস্তৃত</a:t>
            </a:r>
            <a:r>
              <a:rPr lang="en-US" dirty="0" smtClean="0"/>
              <a:t> </a:t>
            </a:r>
            <a:r>
              <a:rPr lang="en-US" dirty="0" err="1" smtClean="0"/>
              <a:t>নালীকে</a:t>
            </a:r>
            <a:r>
              <a:rPr lang="en-US" dirty="0" smtClean="0"/>
              <a:t> </a:t>
            </a:r>
            <a:r>
              <a:rPr lang="en-US" dirty="0" err="1" smtClean="0"/>
              <a:t>রেনাল</a:t>
            </a:r>
            <a:r>
              <a:rPr lang="en-US" dirty="0" smtClean="0"/>
              <a:t> </a:t>
            </a:r>
            <a:r>
              <a:rPr lang="en-US" dirty="0" err="1" smtClean="0"/>
              <a:t>টিউব্যুল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রেনাল</a:t>
            </a:r>
            <a:r>
              <a:rPr lang="en-US" dirty="0" smtClean="0"/>
              <a:t> </a:t>
            </a:r>
            <a:r>
              <a:rPr lang="en-US" dirty="0" err="1" smtClean="0"/>
              <a:t>টিউব্যুল</a:t>
            </a:r>
            <a:r>
              <a:rPr lang="en-US" dirty="0" smtClean="0"/>
              <a:t> </a:t>
            </a:r>
            <a:r>
              <a:rPr lang="en-US" dirty="0" err="1" smtClean="0"/>
              <a:t>আবার</a:t>
            </a:r>
            <a:r>
              <a:rPr lang="en-US" dirty="0" smtClean="0"/>
              <a:t> ৩টি </a:t>
            </a:r>
            <a:r>
              <a:rPr lang="en-US" dirty="0" err="1" smtClean="0"/>
              <a:t>অংশে</a:t>
            </a:r>
            <a:r>
              <a:rPr lang="en-US" dirty="0" smtClean="0"/>
              <a:t> </a:t>
            </a:r>
            <a:r>
              <a:rPr lang="en-US" dirty="0" err="1" smtClean="0"/>
              <a:t>বিভক্ত</a:t>
            </a:r>
            <a:r>
              <a:rPr lang="en-US" dirty="0" smtClean="0"/>
              <a:t>। </a:t>
            </a:r>
            <a:r>
              <a:rPr lang="en-US" dirty="0" err="1" smtClean="0"/>
              <a:t>যথা</a:t>
            </a:r>
            <a:r>
              <a:rPr lang="en-US" dirty="0" smtClean="0"/>
              <a:t>- </a:t>
            </a:r>
            <a:r>
              <a:rPr lang="en-US" dirty="0" err="1" smtClean="0"/>
              <a:t>নিকটবর্তী</a:t>
            </a:r>
            <a:r>
              <a:rPr lang="en-US" dirty="0" smtClean="0"/>
              <a:t> </a:t>
            </a:r>
            <a:r>
              <a:rPr lang="en-US" dirty="0" err="1" smtClean="0"/>
              <a:t>প্যাঁচানো</a:t>
            </a:r>
            <a:r>
              <a:rPr lang="en-US" dirty="0" smtClean="0"/>
              <a:t> </a:t>
            </a:r>
            <a:r>
              <a:rPr lang="en-US" dirty="0" err="1" smtClean="0"/>
              <a:t>নালিকা</a:t>
            </a:r>
            <a:r>
              <a:rPr lang="en-US" dirty="0" smtClean="0"/>
              <a:t>, </a:t>
            </a:r>
            <a:r>
              <a:rPr lang="en-US" dirty="0" err="1" smtClean="0"/>
              <a:t>হেনলির</a:t>
            </a:r>
            <a:r>
              <a:rPr lang="en-US" dirty="0" smtClean="0"/>
              <a:t> </a:t>
            </a:r>
            <a:r>
              <a:rPr lang="en-US" dirty="0" err="1" smtClean="0"/>
              <a:t>লুপ</a:t>
            </a:r>
            <a:r>
              <a:rPr lang="en-US" dirty="0" smtClean="0"/>
              <a:t> ও </a:t>
            </a:r>
            <a:r>
              <a:rPr lang="en-US" dirty="0" err="1" smtClean="0"/>
              <a:t>দূরবর্তী</a:t>
            </a:r>
            <a:r>
              <a:rPr lang="en-US" dirty="0" smtClean="0"/>
              <a:t> </a:t>
            </a:r>
            <a:r>
              <a:rPr lang="en-US" dirty="0" err="1" smtClean="0"/>
              <a:t>প্যাঁচানো</a:t>
            </a:r>
            <a:r>
              <a:rPr lang="en-US" dirty="0" smtClean="0"/>
              <a:t> </a:t>
            </a:r>
            <a:r>
              <a:rPr lang="en-US" dirty="0" err="1" smtClean="0"/>
              <a:t>নালিকা</a:t>
            </a:r>
            <a:r>
              <a:rPr lang="en-US" dirty="0" smtClean="0"/>
              <a:t>।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906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" y="1143000"/>
            <a:ext cx="363049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269</Words>
  <Application>Microsoft Office PowerPoint</Application>
  <PresentationFormat>On-screen Show (4:3)</PresentationFormat>
  <Paragraphs>42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স্বাগতম</vt:lpstr>
      <vt:lpstr>পরিচিতি</vt:lpstr>
      <vt:lpstr>PowerPoint Presentation</vt:lpstr>
      <vt:lpstr>বৃক্কের গাঠনিক ও কার্যিক একক কোনটি ?</vt:lpstr>
      <vt:lpstr>আজকের পাঠের বিষয়ঃ </vt:lpstr>
      <vt:lpstr>শিখনফল</vt:lpstr>
      <vt:lpstr>PowerPoint Presentation</vt:lpstr>
      <vt:lpstr>নেফ্রনের গঠনঃ</vt:lpstr>
      <vt:lpstr>একক কাজ</vt:lpstr>
      <vt:lpstr>নেফ্রনের কার্যপ্রণালীঃ</vt:lpstr>
      <vt:lpstr>দলীয় কাজঃ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Jarif</dc:creator>
  <cp:lastModifiedBy>Jarif</cp:lastModifiedBy>
  <cp:revision>35</cp:revision>
  <dcterms:created xsi:type="dcterms:W3CDTF">2020-01-12T05:37:53Z</dcterms:created>
  <dcterms:modified xsi:type="dcterms:W3CDTF">2020-01-13T08:19:46Z</dcterms:modified>
</cp:coreProperties>
</file>