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63" r:id="rId3"/>
    <p:sldId id="276" r:id="rId4"/>
    <p:sldId id="282" r:id="rId5"/>
    <p:sldId id="267" r:id="rId6"/>
    <p:sldId id="269" r:id="rId7"/>
    <p:sldId id="285" r:id="rId8"/>
    <p:sldId id="268" r:id="rId9"/>
    <p:sldId id="262" r:id="rId10"/>
    <p:sldId id="283" r:id="rId11"/>
    <p:sldId id="286" r:id="rId12"/>
    <p:sldId id="287" r:id="rId13"/>
    <p:sldId id="272" r:id="rId14"/>
    <p:sldId id="279" r:id="rId15"/>
    <p:sldId id="280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C03E9-279D-4F8B-BEE1-5B6C12A9E388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EFABD-FFD8-48E2-947D-80BEE2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2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FABD-FFD8-48E2-947D-80BEE2FC6E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6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2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8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8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4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1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8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8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1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4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29EE6-9E6D-4899-BD66-DBC3D4D28AD4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DD8A-CE7B-48EF-A4BC-0944BD43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6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5003800"/>
            <a:ext cx="6305282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t" anchorCtr="0"/>
          <a:lstStyle/>
          <a:p>
            <a:pPr algn="ctr"/>
            <a:r>
              <a:rPr lang="en-US" sz="8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A17B01-69E2-401B-9320-54F2D9714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320800"/>
            <a:ext cx="33528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4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9AEF7E-BE1A-456B-A6E8-DB51362CCDE7}"/>
              </a:ext>
            </a:extLst>
          </p:cNvPr>
          <p:cNvSpPr txBox="1"/>
          <p:nvPr/>
        </p:nvSpPr>
        <p:spPr>
          <a:xfrm>
            <a:off x="381000" y="1066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র্গমূল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A5FAC60-8F7B-4690-BFC3-9A54A2D2FA64}"/>
                  </a:ext>
                </a:extLst>
              </p:cNvPr>
              <p:cNvSpPr txBox="1"/>
              <p:nvPr/>
            </p:nvSpPr>
            <p:spPr>
              <a:xfrm>
                <a:off x="4572000" y="992900"/>
                <a:ext cx="2514600" cy="886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√</m:t>
                    </m:r>
                  </m:oMath>
                </a14:m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৭*</a:t>
                </a:r>
                <a:r>
                  <a:rPr lang="as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৭</a:t>
                </a:r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=৭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A5FAC60-8F7B-4690-BFC3-9A54A2D2F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92900"/>
                <a:ext cx="2514600" cy="886140"/>
              </a:xfrm>
              <a:prstGeom prst="rect">
                <a:avLst/>
              </a:prstGeom>
              <a:blipFill>
                <a:blip r:embed="rId2"/>
                <a:stretch>
                  <a:fillRect t="-8276" b="-3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EC3E9B6-7188-4082-8190-35E6DEA1443A}"/>
              </a:ext>
            </a:extLst>
          </p:cNvPr>
          <p:cNvSpPr txBox="1"/>
          <p:nvPr/>
        </p:nvSpPr>
        <p:spPr>
          <a:xfrm>
            <a:off x="506437" y="3398614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বর্গমূল কত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A20FB8-28ED-4F38-A35F-B3F21600A113}"/>
              </a:ext>
            </a:extLst>
          </p:cNvPr>
          <p:cNvSpPr txBox="1"/>
          <p:nvPr/>
        </p:nvSpPr>
        <p:spPr>
          <a:xfrm>
            <a:off x="506437" y="4572000"/>
            <a:ext cx="2312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95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077A51-B839-4319-A8DC-8718F5609844}"/>
              </a:ext>
            </a:extLst>
          </p:cNvPr>
          <p:cNvSpPr txBox="1"/>
          <p:nvPr/>
        </p:nvSpPr>
        <p:spPr>
          <a:xfrm>
            <a:off x="1524000" y="685800"/>
            <a:ext cx="5583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্ণয়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6C011-144C-4D34-8A98-E96771442EFA}"/>
              </a:ext>
            </a:extLst>
          </p:cNvPr>
          <p:cNvSpPr txBox="1"/>
          <p:nvPr/>
        </p:nvSpPr>
        <p:spPr>
          <a:xfrm>
            <a:off x="1371600" y="22098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D3E314-A654-4527-8284-CEAEFD4935E6}"/>
              </a:ext>
            </a:extLst>
          </p:cNvPr>
          <p:cNvCxnSpPr/>
          <p:nvPr/>
        </p:nvCxnSpPr>
        <p:spPr>
          <a:xfrm>
            <a:off x="2438400" y="2362200"/>
            <a:ext cx="0" cy="137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6FE4A09-7338-4422-A97C-CDDACA1018DC}"/>
              </a:ext>
            </a:extLst>
          </p:cNvPr>
          <p:cNvSpPr txBox="1"/>
          <p:nvPr/>
        </p:nvSpPr>
        <p:spPr>
          <a:xfrm>
            <a:off x="5791200" y="1828800"/>
            <a:ext cx="281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ংখাট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১৬।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0650C-A793-447A-BA2A-15039E97585E}"/>
              </a:ext>
            </a:extLst>
          </p:cNvPr>
          <p:cNvSpPr txBox="1"/>
          <p:nvPr/>
        </p:nvSpPr>
        <p:spPr>
          <a:xfrm>
            <a:off x="2590809" y="2356246"/>
            <a:ext cx="473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991225-610B-4873-926E-E50E462B5677}"/>
              </a:ext>
            </a:extLst>
          </p:cNvPr>
          <p:cNvSpPr txBox="1"/>
          <p:nvPr/>
        </p:nvSpPr>
        <p:spPr>
          <a:xfrm>
            <a:off x="1388004" y="2870794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7F5449-A374-41F3-A13C-2E6DEFADACC6}"/>
              </a:ext>
            </a:extLst>
          </p:cNvPr>
          <p:cNvCxnSpPr/>
          <p:nvPr/>
        </p:nvCxnSpPr>
        <p:spPr>
          <a:xfrm flipV="1">
            <a:off x="838200" y="3394014"/>
            <a:ext cx="1600200" cy="349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C976A0E-C27F-44F1-B80A-D15D07875F8F}"/>
              </a:ext>
            </a:extLst>
          </p:cNvPr>
          <p:cNvSpPr txBox="1"/>
          <p:nvPr/>
        </p:nvSpPr>
        <p:spPr>
          <a:xfrm>
            <a:off x="1205139" y="3408677"/>
            <a:ext cx="79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৭</a:t>
            </a:r>
            <a:endParaRPr lang="en-US" sz="36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21026D-ADBE-433F-B06E-5C0D40045CBA}"/>
              </a:ext>
            </a:extLst>
          </p:cNvPr>
          <p:cNvCxnSpPr/>
          <p:nvPr/>
        </p:nvCxnSpPr>
        <p:spPr>
          <a:xfrm>
            <a:off x="1097868" y="34290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BD0E8F7-A81D-4065-BE1B-BE89A13DDA4A}"/>
              </a:ext>
            </a:extLst>
          </p:cNvPr>
          <p:cNvSpPr txBox="1"/>
          <p:nvPr/>
        </p:nvSpPr>
        <p:spPr>
          <a:xfrm>
            <a:off x="191674" y="3547176"/>
            <a:ext cx="494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8ACBFF-7D7C-443E-8D4A-4C71430993C2}"/>
              </a:ext>
            </a:extLst>
          </p:cNvPr>
          <p:cNvSpPr txBox="1"/>
          <p:nvPr/>
        </p:nvSpPr>
        <p:spPr>
          <a:xfrm>
            <a:off x="701342" y="3640488"/>
            <a:ext cx="730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383373-BFC4-4086-94C7-EBD5D004DBCD}"/>
              </a:ext>
            </a:extLst>
          </p:cNvPr>
          <p:cNvSpPr txBox="1"/>
          <p:nvPr/>
        </p:nvSpPr>
        <p:spPr>
          <a:xfrm>
            <a:off x="1371600" y="4055008"/>
            <a:ext cx="990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92A5AF7-702C-4EBE-A6E1-7E8EDA6845CB}"/>
              </a:ext>
            </a:extLst>
          </p:cNvPr>
          <p:cNvCxnSpPr/>
          <p:nvPr/>
        </p:nvCxnSpPr>
        <p:spPr>
          <a:xfrm>
            <a:off x="1097868" y="4648200"/>
            <a:ext cx="14929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BB2A0CA-C14B-417F-8C1B-18546A316C84}"/>
                  </a:ext>
                </a:extLst>
              </p:cNvPr>
              <p:cNvSpPr txBox="1"/>
              <p:nvPr/>
            </p:nvSpPr>
            <p:spPr>
              <a:xfrm>
                <a:off x="2362196" y="5478382"/>
                <a:ext cx="3280385" cy="7518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২৩০৪</m:t>
                          </m:r>
                        </m:e>
                      </m:ra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৪৮</m:t>
                      </m:r>
                    </m:oMath>
                  </m:oMathPara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BB2A0CA-C14B-417F-8C1B-18546A316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196" y="5478382"/>
                <a:ext cx="3280385" cy="7518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2A3CFC6-E0CC-4F15-9B34-AA415D0E8B66}"/>
              </a:ext>
            </a:extLst>
          </p:cNvPr>
          <p:cNvSpPr txBox="1"/>
          <p:nvPr/>
        </p:nvSpPr>
        <p:spPr>
          <a:xfrm>
            <a:off x="1690768" y="3367445"/>
            <a:ext cx="730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0A91B9-8D06-4F1B-81BE-38B731002E46}"/>
              </a:ext>
            </a:extLst>
          </p:cNvPr>
          <p:cNvSpPr txBox="1"/>
          <p:nvPr/>
        </p:nvSpPr>
        <p:spPr>
          <a:xfrm>
            <a:off x="3040957" y="2346978"/>
            <a:ext cx="1355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</p:spTree>
    <p:extLst>
      <p:ext uri="{BB962C8B-B14F-4D97-AF65-F5344CB8AC3E}">
        <p14:creationId xmlns:p14="http://schemas.microsoft.com/office/powerpoint/2010/main" val="318154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5" grpId="0"/>
      <p:bldP spid="16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0415F2-95DA-4ABC-BA6B-0311F3E5A417}"/>
              </a:ext>
            </a:extLst>
          </p:cNvPr>
          <p:cNvSpPr txBox="1"/>
          <p:nvPr/>
        </p:nvSpPr>
        <p:spPr>
          <a:xfrm>
            <a:off x="767861" y="1372969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র্গমূল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A09FC7-CDB0-43AF-B370-C55B7609C8DC}"/>
              </a:ext>
            </a:extLst>
          </p:cNvPr>
          <p:cNvSpPr txBox="1"/>
          <p:nvPr/>
        </p:nvSpPr>
        <p:spPr>
          <a:xfrm>
            <a:off x="4654063" y="381136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FEB09FC-E052-4557-92DB-017DF4975FAC}"/>
              </a:ext>
            </a:extLst>
          </p:cNvPr>
          <p:cNvCxnSpPr>
            <a:cxnSpLocks/>
          </p:cNvCxnSpPr>
          <p:nvPr/>
        </p:nvCxnSpPr>
        <p:spPr>
          <a:xfrm flipH="1">
            <a:off x="5319931" y="4135902"/>
            <a:ext cx="25792" cy="11732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5408BE1-878F-4F05-BC3F-A15C4AFF012C}"/>
              </a:ext>
            </a:extLst>
          </p:cNvPr>
          <p:cNvSpPr txBox="1"/>
          <p:nvPr/>
        </p:nvSpPr>
        <p:spPr>
          <a:xfrm>
            <a:off x="5486401" y="37762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12738B-1ADE-497C-AA6A-22FB75644BB4}"/>
              </a:ext>
            </a:extLst>
          </p:cNvPr>
          <p:cNvCxnSpPr/>
          <p:nvPr/>
        </p:nvCxnSpPr>
        <p:spPr>
          <a:xfrm>
            <a:off x="3815861" y="5030569"/>
            <a:ext cx="152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8A46D3-1E11-45FD-B17C-FD21C22AA330}"/>
              </a:ext>
            </a:extLst>
          </p:cNvPr>
          <p:cNvSpPr txBox="1"/>
          <p:nvPr/>
        </p:nvSpPr>
        <p:spPr>
          <a:xfrm>
            <a:off x="4654061" y="4318979"/>
            <a:ext cx="1371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598"/>
            <a:ext cx="669303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বর্গমূল নির্ণয় প্রক্রিয়া কয় প্রকার?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080" y="3105834"/>
            <a:ext cx="7759839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বর্গমূল নির্ণয় প্রক্রিয়া  দুই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প্রকার 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1" y="4648200"/>
            <a:ext cx="3581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(১)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মৌলিক গুণনীয়কের সাহায্যে বর্গমূল নির্ণয়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9278" y="4641878"/>
            <a:ext cx="380372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(২)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ভাগের সাহায্যে 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বর্গমূল নির্ণয়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0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8495" y="2245659"/>
            <a:ext cx="3590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 ৬৪ এর বর্গমূল কত ?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7130" y="3061414"/>
            <a:ext cx="5190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নিচের কোন সংখ্যাটি পূর্ণবর্গ সংখ্যা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776919"/>
            <a:ext cx="1438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২৮৬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7225" y="3875932"/>
            <a:ext cx="1438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 ৩২৫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5761" y="3969056"/>
            <a:ext cx="1438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 ৩৬১ 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3578" y="3969056"/>
            <a:ext cx="1438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ঘ) ৪২৪ 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8213" y="3857073"/>
            <a:ext cx="941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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FC6ACB-E577-4114-9859-202D939B8F4E}"/>
              </a:ext>
            </a:extLst>
          </p:cNvPr>
          <p:cNvSpPr txBox="1"/>
          <p:nvPr/>
        </p:nvSpPr>
        <p:spPr>
          <a:xfrm>
            <a:off x="1398495" y="1371600"/>
            <a:ext cx="3706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46576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6311" y="2590800"/>
            <a:ext cx="7651378" cy="10772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৫৬০৫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কোন ক্ষুদ্রতম সংখ্যা দ্বারা গুণ করলে গুণফল পূর্ণবর্গ সংখ্যা হবে ? 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5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527D71-DA57-41A8-8CE3-AC003C639288}"/>
              </a:ext>
            </a:extLst>
          </p:cNvPr>
          <p:cNvSpPr txBox="1"/>
          <p:nvPr/>
        </p:nvSpPr>
        <p:spPr>
          <a:xfrm>
            <a:off x="1219200" y="22860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ধ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</a:p>
        </p:txBody>
      </p:sp>
    </p:spTree>
    <p:extLst>
      <p:ext uri="{BB962C8B-B14F-4D97-AF65-F5344CB8AC3E}">
        <p14:creationId xmlns:p14="http://schemas.microsoft.com/office/powerpoint/2010/main" val="128870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87E76EA-EC30-46A8-9968-216F5DA68E70}"/>
              </a:ext>
            </a:extLst>
          </p:cNvPr>
          <p:cNvSpPr txBox="1"/>
          <p:nvPr/>
        </p:nvSpPr>
        <p:spPr>
          <a:xfrm>
            <a:off x="457200" y="533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C27EBE-1ADD-4D4A-ACCC-3D10255403D8}"/>
              </a:ext>
            </a:extLst>
          </p:cNvPr>
          <p:cNvSpPr txBox="1"/>
          <p:nvPr/>
        </p:nvSpPr>
        <p:spPr>
          <a:xfrm>
            <a:off x="152400" y="2286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7B0FE3-5291-4413-BC12-661C64F54734}"/>
              </a:ext>
            </a:extLst>
          </p:cNvPr>
          <p:cNvSpPr txBox="1"/>
          <p:nvPr/>
        </p:nvSpPr>
        <p:spPr>
          <a:xfrm>
            <a:off x="533400" y="21336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ঃআজাদ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ফিরোজ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চ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্যালয়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4FDC13-C8A8-437F-9B27-6DC87BC1E02E}"/>
              </a:ext>
            </a:extLst>
          </p:cNvPr>
          <p:cNvSpPr txBox="1"/>
          <p:nvPr/>
        </p:nvSpPr>
        <p:spPr>
          <a:xfrm>
            <a:off x="4953000" y="1945451"/>
            <a:ext cx="40116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গনিত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সময়ঃ৫০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0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86000" y="457200"/>
            <a:ext cx="394508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523142-C000-4A16-AA99-33B58ACDF19A}"/>
              </a:ext>
            </a:extLst>
          </p:cNvPr>
          <p:cNvSpPr/>
          <p:nvPr/>
        </p:nvSpPr>
        <p:spPr>
          <a:xfrm>
            <a:off x="3039340" y="3733800"/>
            <a:ext cx="2438400" cy="2057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6C35BE-6E91-47AB-B41F-52CD5EE7A965}"/>
              </a:ext>
            </a:extLst>
          </p:cNvPr>
          <p:cNvSpPr txBox="1"/>
          <p:nvPr/>
        </p:nvSpPr>
        <p:spPr>
          <a:xfrm>
            <a:off x="2514600" y="2583359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A5C6A-CDD8-44B6-9C64-4A0448D0D9CD}"/>
              </a:ext>
            </a:extLst>
          </p:cNvPr>
          <p:cNvSpPr txBox="1"/>
          <p:nvPr/>
        </p:nvSpPr>
        <p:spPr>
          <a:xfrm>
            <a:off x="2438400" y="58674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402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566FA1-2C21-402D-8A73-2DCFDA680D46}"/>
              </a:ext>
            </a:extLst>
          </p:cNvPr>
          <p:cNvSpPr/>
          <p:nvPr/>
        </p:nvSpPr>
        <p:spPr>
          <a:xfrm>
            <a:off x="1828800" y="1676400"/>
            <a:ext cx="5181600" cy="38862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47568C-0109-4910-8987-36A7DA837623}"/>
              </a:ext>
            </a:extLst>
          </p:cNvPr>
          <p:cNvSpPr txBox="1"/>
          <p:nvPr/>
        </p:nvSpPr>
        <p:spPr>
          <a:xfrm>
            <a:off x="2667000" y="28194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</a:p>
        </p:txBody>
      </p:sp>
    </p:spTree>
    <p:extLst>
      <p:ext uri="{BB962C8B-B14F-4D97-AF65-F5344CB8AC3E}">
        <p14:creationId xmlns:p14="http://schemas.microsoft.com/office/powerpoint/2010/main" val="153178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6990" y="1617453"/>
            <a:ext cx="8304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বর্গ ও বর্গমূল ব্যাখ্যা করতে পারবে ।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গুণনীয়কের সাহায্যে বর্গমূল নির্ণয় করতে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43C9B6-8886-495C-A2C9-7799D743087E}"/>
              </a:ext>
            </a:extLst>
          </p:cNvPr>
          <p:cNvSpPr txBox="1"/>
          <p:nvPr/>
        </p:nvSpPr>
        <p:spPr>
          <a:xfrm>
            <a:off x="1293018" y="667690"/>
            <a:ext cx="4650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1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ame 20"/>
          <p:cNvSpPr/>
          <p:nvPr/>
        </p:nvSpPr>
        <p:spPr>
          <a:xfrm>
            <a:off x="2570218" y="509694"/>
            <a:ext cx="4003563" cy="3948869"/>
          </a:xfrm>
          <a:prstGeom prst="frame">
            <a:avLst>
              <a:gd name="adj1" fmla="val 436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170465-6DEE-4BCD-831A-4B14E8743AB5}"/>
              </a:ext>
            </a:extLst>
          </p:cNvPr>
          <p:cNvSpPr txBox="1"/>
          <p:nvPr/>
        </p:nvSpPr>
        <p:spPr>
          <a:xfrm>
            <a:off x="6573781" y="18288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21D3BD-6D6F-4DD6-AF35-3667DBA5631E}"/>
              </a:ext>
            </a:extLst>
          </p:cNvPr>
          <p:cNvSpPr txBox="1"/>
          <p:nvPr/>
        </p:nvSpPr>
        <p:spPr>
          <a:xfrm>
            <a:off x="3276600" y="509694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CAA158-473C-4AD7-B57F-69AA4B63C030}"/>
              </a:ext>
            </a:extLst>
          </p:cNvPr>
          <p:cNvSpPr txBox="1"/>
          <p:nvPr/>
        </p:nvSpPr>
        <p:spPr>
          <a:xfrm>
            <a:off x="838200" y="4648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ষেত্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*৪=১৬ ব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069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52D712-22A0-4E71-BC87-F5833F690CC4}"/>
              </a:ext>
            </a:extLst>
          </p:cNvPr>
          <p:cNvSpPr txBox="1"/>
          <p:nvPr/>
        </p:nvSpPr>
        <p:spPr>
          <a:xfrm>
            <a:off x="990600" y="838200"/>
            <a:ext cx="3200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=১</a:t>
            </a: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২*২=৪</a:t>
            </a: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৩*৩=৯</a:t>
            </a: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৪*৪=১৬</a:t>
            </a: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৫*৫=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AB501A-D8A1-4B40-BEFB-AEB876EFF80A}"/>
              </a:ext>
            </a:extLst>
          </p:cNvPr>
          <p:cNvSpPr txBox="1"/>
          <p:nvPr/>
        </p:nvSpPr>
        <p:spPr>
          <a:xfrm>
            <a:off x="732692" y="28584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2B508A-AFB7-4DF3-A624-F0E785582F6B}"/>
              </a:ext>
            </a:extLst>
          </p:cNvPr>
          <p:cNvSpPr txBox="1"/>
          <p:nvPr/>
        </p:nvSpPr>
        <p:spPr>
          <a:xfrm>
            <a:off x="2723271" y="26298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B9BE883-4EDC-4CCF-85C2-F3B4DEA3EB5E}"/>
                  </a:ext>
                </a:extLst>
              </p:cNvPr>
              <p:cNvSpPr txBox="1"/>
              <p:nvPr/>
            </p:nvSpPr>
            <p:spPr>
              <a:xfrm>
                <a:off x="4847253" y="1575483"/>
                <a:ext cx="3021661" cy="1091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sz="6600" dirty="0"/>
                  <a:t>৩৬=৬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B9BE883-4EDC-4CCF-85C2-F3B4DEA3E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253" y="1575483"/>
                <a:ext cx="3021661" cy="1091517"/>
              </a:xfrm>
              <a:prstGeom prst="rect">
                <a:avLst/>
              </a:prstGeom>
              <a:blipFill>
                <a:blip r:embed="rId2"/>
                <a:stretch>
                  <a:fillRect t="-18889" r="-15927" b="-46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783341-792C-460E-82C0-CC6966902094}"/>
                  </a:ext>
                </a:extLst>
              </p:cNvPr>
              <p:cNvSpPr txBox="1"/>
              <p:nvPr/>
            </p:nvSpPr>
            <p:spPr>
              <a:xfrm>
                <a:off x="4847253" y="3581400"/>
                <a:ext cx="3200400" cy="1183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√</m:t>
                    </m:r>
                  </m:oMath>
                </a14:m>
                <a:r>
                  <a:rPr lang="en-US" sz="6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as-IN" sz="6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en-US" sz="6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as-IN" sz="6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6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as-IN" sz="6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783341-792C-460E-82C0-CC6966902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253" y="3581400"/>
                <a:ext cx="3200400" cy="1183850"/>
              </a:xfrm>
              <a:prstGeom prst="rect">
                <a:avLst/>
              </a:prstGeom>
              <a:blipFill>
                <a:blip r:embed="rId3"/>
                <a:stretch>
                  <a:fillRect t="-10825" r="-12571" b="-39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DBDC674-6015-4E54-B340-A6139F609D2A}"/>
                  </a:ext>
                </a:extLst>
              </p:cNvPr>
              <p:cNvSpPr txBox="1"/>
              <p:nvPr/>
            </p:nvSpPr>
            <p:spPr>
              <a:xfrm>
                <a:off x="4182522" y="339828"/>
                <a:ext cx="770479" cy="6614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DBDC674-6015-4E54-B340-A6139F609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522" y="339828"/>
                <a:ext cx="770479" cy="661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F3644ED-A117-495A-8D5A-925CD07FA048}"/>
              </a:ext>
            </a:extLst>
          </p:cNvPr>
          <p:cNvSpPr txBox="1"/>
          <p:nvPr/>
        </p:nvSpPr>
        <p:spPr>
          <a:xfrm>
            <a:off x="4906125" y="532061"/>
            <a:ext cx="2903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বর্গমূল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7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C66C27C-752A-4343-BAD4-BFB2D8F07CD8}"/>
              </a:ext>
            </a:extLst>
          </p:cNvPr>
          <p:cNvSpPr txBox="1"/>
          <p:nvPr/>
        </p:nvSpPr>
        <p:spPr>
          <a:xfrm>
            <a:off x="838200" y="902888"/>
            <a:ext cx="4549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81E57E-6262-4B1E-8437-3C4BC7363E70}"/>
              </a:ext>
            </a:extLst>
          </p:cNvPr>
          <p:cNvSpPr txBox="1"/>
          <p:nvPr/>
        </p:nvSpPr>
        <p:spPr>
          <a:xfrm>
            <a:off x="533400" y="34290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সংখ্যাকে সেই সংখ্যা দ্বারা গুণ করলে যে গুণফল পাওয়া যায় তাকে ঐ সংখ্যার বর্গ এবং সংখ্যাটিকে গুণফলের বর্গমূল বলে। </a:t>
            </a:r>
          </a:p>
        </p:txBody>
      </p:sp>
    </p:spTree>
    <p:extLst>
      <p:ext uri="{BB962C8B-B14F-4D97-AF65-F5344CB8AC3E}">
        <p14:creationId xmlns:p14="http://schemas.microsoft.com/office/powerpoint/2010/main" val="138802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EF319FA-9481-4DAE-8297-9FEFDBE7C75D}"/>
              </a:ext>
            </a:extLst>
          </p:cNvPr>
          <p:cNvSpPr txBox="1"/>
          <p:nvPr/>
        </p:nvSpPr>
        <p:spPr>
          <a:xfrm>
            <a:off x="304800" y="1143000"/>
            <a:ext cx="525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৩৬=১৮*২</a:t>
            </a:r>
          </a:p>
          <a:p>
            <a:r>
              <a:rPr lang="en-US" sz="4000" dirty="0"/>
              <a:t>         =</a:t>
            </a:r>
            <a:r>
              <a:rPr lang="as-IN" sz="4000" dirty="0"/>
              <a:t>৯</a:t>
            </a:r>
            <a:r>
              <a:rPr lang="en-US" sz="4000" dirty="0"/>
              <a:t>*</a:t>
            </a:r>
            <a:r>
              <a:rPr lang="as-IN" sz="4000" dirty="0"/>
              <a:t>২</a:t>
            </a:r>
            <a:r>
              <a:rPr lang="en-US" sz="4000" dirty="0"/>
              <a:t>*</a:t>
            </a:r>
            <a:r>
              <a:rPr lang="as-IN" sz="4000" dirty="0"/>
              <a:t>২</a:t>
            </a:r>
            <a:endParaRPr lang="en-US" sz="4000" dirty="0"/>
          </a:p>
          <a:p>
            <a:r>
              <a:rPr lang="en-US" sz="4000" dirty="0"/>
              <a:t>          =</a:t>
            </a:r>
            <a:r>
              <a:rPr lang="as-IN" sz="4000" dirty="0"/>
              <a:t>৩</a:t>
            </a:r>
            <a:r>
              <a:rPr lang="en-US" sz="4000" dirty="0"/>
              <a:t>*</a:t>
            </a:r>
            <a:r>
              <a:rPr lang="as-IN" sz="4000" dirty="0"/>
              <a:t>৩</a:t>
            </a:r>
            <a:r>
              <a:rPr lang="en-US" sz="4000" dirty="0"/>
              <a:t>*</a:t>
            </a:r>
            <a:r>
              <a:rPr lang="as-IN" sz="4000" dirty="0"/>
              <a:t>২</a:t>
            </a:r>
            <a:r>
              <a:rPr lang="en-US" sz="4000" dirty="0"/>
              <a:t>*</a:t>
            </a:r>
            <a:r>
              <a:rPr lang="as-IN" sz="4000" dirty="0"/>
              <a:t>২</a:t>
            </a:r>
            <a:endParaRPr lang="en-US" sz="4000" dirty="0"/>
          </a:p>
          <a:p>
            <a:r>
              <a:rPr lang="en-US" sz="4000" dirty="0"/>
              <a:t>        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278C34-6524-4779-AFCC-8EC8831AA50A}"/>
              </a:ext>
            </a:extLst>
          </p:cNvPr>
          <p:cNvSpPr txBox="1"/>
          <p:nvPr/>
        </p:nvSpPr>
        <p:spPr>
          <a:xfrm>
            <a:off x="304800" y="3697545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নীয়ক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86B2F68-C07E-46E9-BF22-EE0E95F27F19}"/>
                  </a:ext>
                </a:extLst>
              </p:cNvPr>
              <p:cNvSpPr txBox="1"/>
              <p:nvPr/>
            </p:nvSpPr>
            <p:spPr>
              <a:xfrm>
                <a:off x="457200" y="4876800"/>
                <a:ext cx="6248400" cy="780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র্গমূল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৩৬</m:t>
                        </m:r>
                      </m:e>
                    </m:rad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৬</m:t>
                    </m:r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86B2F68-C07E-46E9-BF22-EE0E95F27F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76800"/>
                <a:ext cx="6248400" cy="780278"/>
              </a:xfrm>
              <a:prstGeom prst="rect">
                <a:avLst/>
              </a:prstGeom>
              <a:blipFill>
                <a:blip r:embed="rId2"/>
                <a:stretch>
                  <a:fillRect l="-3415" t="-312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26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422</Words>
  <Application>Microsoft Office PowerPoint</Application>
  <PresentationFormat>On-screen Show (4:3)</PresentationFormat>
  <Paragraphs>76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NikoshBAN</vt:lpstr>
      <vt:lpstr>Vrinda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azad</cp:lastModifiedBy>
  <cp:revision>81</cp:revision>
  <dcterms:created xsi:type="dcterms:W3CDTF">2019-12-15T07:01:22Z</dcterms:created>
  <dcterms:modified xsi:type="dcterms:W3CDTF">2020-01-14T11:28:39Z</dcterms:modified>
</cp:coreProperties>
</file>