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6" clrIdx="0">
    <p:extLst>
      <p:ext uri="{19B8F6BF-5375-455C-9EA6-DF929625EA0E}">
        <p15:presenceInfo xmlns:p15="http://schemas.microsoft.com/office/powerpoint/2012/main" xmlns="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87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C6E85-D26F-47C3-A9C6-A61DEAE3613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2146FD-4951-4065-910E-AC65B9D8D62F}">
      <dgm:prSet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bn-BD" dirty="0" smtClean="0"/>
            <a:t>নিচের ছবি গুলো দেখো এবং চিন্তা কর </a:t>
          </a:r>
          <a:endParaRPr lang="en-US" dirty="0"/>
        </a:p>
      </dgm:t>
    </dgm:pt>
    <dgm:pt modelId="{7412C7B5-E2EA-4BEC-BB4A-790D23BE90E9}" type="parTrans" cxnId="{96AD486B-E8C0-4609-B5CD-39B65FFF5968}">
      <dgm:prSet/>
      <dgm:spPr/>
      <dgm:t>
        <a:bodyPr/>
        <a:lstStyle/>
        <a:p>
          <a:endParaRPr lang="en-US"/>
        </a:p>
      </dgm:t>
    </dgm:pt>
    <dgm:pt modelId="{7203D421-B2EE-4AD7-85CF-741A4EB65838}" type="sibTrans" cxnId="{96AD486B-E8C0-4609-B5CD-39B65FFF5968}">
      <dgm:prSet/>
      <dgm:spPr/>
      <dgm:t>
        <a:bodyPr/>
        <a:lstStyle/>
        <a:p>
          <a:endParaRPr lang="en-US"/>
        </a:p>
      </dgm:t>
    </dgm:pt>
    <dgm:pt modelId="{640ABEA0-10EC-4E28-BDCC-2349C3FA046C}" type="pres">
      <dgm:prSet presAssocID="{A21C6E85-D26F-47C3-A9C6-A61DEAE3613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EFC8FB-294E-4448-B548-029EB1EB6394}" type="pres">
      <dgm:prSet presAssocID="{9D2146FD-4951-4065-910E-AC65B9D8D62F}" presName="circle1" presStyleLbl="node1" presStyleIdx="0" presStyleCnt="1" custScaleX="10685" custLinFactNeighborX="51083" custLinFactNeighborY="45563"/>
      <dgm:spPr/>
    </dgm:pt>
    <dgm:pt modelId="{782B5967-4C6B-4513-88B7-08007B037D74}" type="pres">
      <dgm:prSet presAssocID="{9D2146FD-4951-4065-910E-AC65B9D8D62F}" presName="space" presStyleCnt="0"/>
      <dgm:spPr/>
    </dgm:pt>
    <dgm:pt modelId="{CBFFE15A-CD44-4B8F-B064-33EC5E88B075}" type="pres">
      <dgm:prSet presAssocID="{9D2146FD-4951-4065-910E-AC65B9D8D62F}" presName="rect1" presStyleLbl="alignAcc1" presStyleIdx="0" presStyleCnt="1" custScaleX="104283" custLinFactNeighborX="366" custLinFactNeighborY="-29947"/>
      <dgm:spPr/>
      <dgm:t>
        <a:bodyPr/>
        <a:lstStyle/>
        <a:p>
          <a:endParaRPr lang="en-US"/>
        </a:p>
      </dgm:t>
    </dgm:pt>
    <dgm:pt modelId="{939ED764-49E7-4CA3-A159-955D8FF4E31E}" type="pres">
      <dgm:prSet presAssocID="{9D2146FD-4951-4065-910E-AC65B9D8D62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AD486B-E8C0-4609-B5CD-39B65FFF5968}" srcId="{A21C6E85-D26F-47C3-A9C6-A61DEAE36135}" destId="{9D2146FD-4951-4065-910E-AC65B9D8D62F}" srcOrd="0" destOrd="0" parTransId="{7412C7B5-E2EA-4BEC-BB4A-790D23BE90E9}" sibTransId="{7203D421-B2EE-4AD7-85CF-741A4EB65838}"/>
    <dgm:cxn modelId="{45CC4EF2-B6D5-4E15-B6CD-FA62F483D6C7}" type="presOf" srcId="{A21C6E85-D26F-47C3-A9C6-A61DEAE36135}" destId="{640ABEA0-10EC-4E28-BDCC-2349C3FA046C}" srcOrd="0" destOrd="0" presId="urn:microsoft.com/office/officeart/2005/8/layout/target3"/>
    <dgm:cxn modelId="{E9B9A832-C3E1-4242-9783-73A9E27AABA5}" type="presOf" srcId="{9D2146FD-4951-4065-910E-AC65B9D8D62F}" destId="{CBFFE15A-CD44-4B8F-B064-33EC5E88B075}" srcOrd="0" destOrd="0" presId="urn:microsoft.com/office/officeart/2005/8/layout/target3"/>
    <dgm:cxn modelId="{C3E3DE3F-0BDF-4A89-8712-627CF03545D4}" type="presOf" srcId="{9D2146FD-4951-4065-910E-AC65B9D8D62F}" destId="{939ED764-49E7-4CA3-A159-955D8FF4E31E}" srcOrd="1" destOrd="0" presId="urn:microsoft.com/office/officeart/2005/8/layout/target3"/>
    <dgm:cxn modelId="{92BCE5BF-9FA8-47FA-A5D0-E37DDFA70486}" type="presParOf" srcId="{640ABEA0-10EC-4E28-BDCC-2349C3FA046C}" destId="{83EFC8FB-294E-4448-B548-029EB1EB6394}" srcOrd="0" destOrd="0" presId="urn:microsoft.com/office/officeart/2005/8/layout/target3"/>
    <dgm:cxn modelId="{07F61A3A-7181-4015-8F50-8F5B907C58C4}" type="presParOf" srcId="{640ABEA0-10EC-4E28-BDCC-2349C3FA046C}" destId="{782B5967-4C6B-4513-88B7-08007B037D74}" srcOrd="1" destOrd="0" presId="urn:microsoft.com/office/officeart/2005/8/layout/target3"/>
    <dgm:cxn modelId="{A12AC3EF-BAFA-4BEC-BF10-E2D4CA01BFC9}" type="presParOf" srcId="{640ABEA0-10EC-4E28-BDCC-2349C3FA046C}" destId="{CBFFE15A-CD44-4B8F-B064-33EC5E88B075}" srcOrd="2" destOrd="0" presId="urn:microsoft.com/office/officeart/2005/8/layout/target3"/>
    <dgm:cxn modelId="{D3BB769C-B751-4C61-8953-9043FD6CDBF0}" type="presParOf" srcId="{640ABEA0-10EC-4E28-BDCC-2349C3FA046C}" destId="{939ED764-49E7-4CA3-A159-955D8FF4E31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FC8FB-294E-4448-B548-029EB1EB6394}">
      <dsp:nvSpPr>
        <dsp:cNvPr id="0" name=""/>
        <dsp:cNvSpPr/>
      </dsp:nvSpPr>
      <dsp:spPr>
        <a:xfrm>
          <a:off x="354748" y="214528"/>
          <a:ext cx="98657" cy="923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FE15A-CD44-4B8F-B064-33EC5E88B075}">
      <dsp:nvSpPr>
        <dsp:cNvPr id="0" name=""/>
        <dsp:cNvSpPr/>
      </dsp:nvSpPr>
      <dsp:spPr>
        <a:xfrm>
          <a:off x="110916" y="0"/>
          <a:ext cx="11386762" cy="923330"/>
        </a:xfrm>
        <a:prstGeom prst="rect">
          <a:avLst/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/>
            <a:t>নিচের ছবি গুলো দেখো এবং চিন্তা কর </a:t>
          </a:r>
          <a:endParaRPr lang="en-US" sz="4000" kern="1200" dirty="0"/>
        </a:p>
      </dsp:txBody>
      <dsp:txXfrm>
        <a:off x="110916" y="0"/>
        <a:ext cx="11386762" cy="923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994B0-96C5-424F-B840-BFAB6AA88206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8A6-893A-4A00-95E7-832FAC93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8A6-893A-4A00-95E7-832FAC9304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7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খ্যে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8A6-893A-4A00-95E7-832FAC9304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36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পাদনতা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8A6-893A-4A00-95E7-832FAC9304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3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্ররি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8A6-893A-4A00-95E7-832FAC9304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62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্র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8A6-893A-4A00-95E7-832FAC9304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4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28A6-893A-4A00-95E7-832FAC9304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7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4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5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3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8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5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1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3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5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4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9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9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118E-8087-4264-8A83-D94AC80DED09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90C9-15BE-40FF-856D-FFFC41C2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6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13" y="1596788"/>
            <a:ext cx="10495129" cy="51179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039736" y="272955"/>
            <a:ext cx="3043451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1348" y="365025"/>
            <a:ext cx="9793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/>
                </a:solidFill>
              </a:rPr>
              <a:t>কর্মপত্র- ২</a:t>
            </a:r>
            <a:r>
              <a:rPr lang="bn-BD" sz="4000" dirty="0" smtClean="0"/>
              <a:t>   </a:t>
            </a:r>
            <a:r>
              <a:rPr lang="bn-BD" sz="4000" dirty="0" smtClean="0">
                <a:solidFill>
                  <a:schemeClr val="accent5"/>
                </a:solidFill>
              </a:rPr>
              <a:t>জোড়ায় কাজ   </a:t>
            </a:r>
            <a:r>
              <a:rPr lang="bn-BD" sz="4000" dirty="0" smtClean="0">
                <a:solidFill>
                  <a:srgbClr val="FF0000"/>
                </a:solidFill>
              </a:rPr>
              <a:t>সময়-৫মিনিট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hevron 1"/>
          <p:cNvSpPr/>
          <p:nvPr/>
        </p:nvSpPr>
        <p:spPr>
          <a:xfrm>
            <a:off x="791570" y="286603"/>
            <a:ext cx="10112992" cy="723331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96" y="1698584"/>
            <a:ext cx="12055521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প্রশ্নঃ- চিত্রে উল্লেখিত খাদ্যগুলির মধে কোনটিতে কি ধরনের উপাদান বিদ্যমান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2947" y="1407795"/>
            <a:ext cx="12082818" cy="12894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33520" y="2579826"/>
            <a:ext cx="2841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300620" y="2579826"/>
            <a:ext cx="241964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4189" y="4093699"/>
            <a:ext cx="9580099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আমিষঃ- মাছ, মাংস , ডাল 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শর্করাঃ-ভাত, আলু, রুটি</a:t>
            </a:r>
          </a:p>
        </p:txBody>
      </p:sp>
    </p:spTree>
    <p:extLst>
      <p:ext uri="{BB962C8B-B14F-4D97-AF65-F5344CB8AC3E}">
        <p14:creationId xmlns:p14="http://schemas.microsoft.com/office/powerpoint/2010/main" val="412155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54" y="504968"/>
            <a:ext cx="8666328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ছবিগুলি দেখো ও চিন্তা করো</a:t>
            </a:r>
            <a:endParaRPr lang="en-US" sz="60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346" y="1624084"/>
            <a:ext cx="8106770" cy="38077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5104265" y="5636527"/>
            <a:ext cx="2483890" cy="101566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রুগ্ন বাচ্চা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115" y="198627"/>
            <a:ext cx="11760591" cy="92333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কর্মপত্রঃ- ৩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            </a:t>
            </a:r>
            <a:r>
              <a:rPr lang="bn-BD" sz="5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৭মিনিট </a:t>
            </a:r>
            <a:endParaRPr lang="en-US" sz="54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399" y="1673424"/>
            <a:ext cx="11264021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প্রশ্নঃ- চিত্র উল্লেখিত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রোগগুলি খাদ্যের কোন উপাদানের অভাবে হয়।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26843" y="2729554"/>
            <a:ext cx="1978924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182" y="4872251"/>
            <a:ext cx="12082818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আমিষ ও শর্করা জাতীয় খাদ্যের অভাবে        রোগগুলি হয়। 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1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3386" y="163775"/>
            <a:ext cx="2934269" cy="13643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2448" y="1823632"/>
            <a:ext cx="7792872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১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খাদ্যের উপাদান কয়টি? 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৩টি                         (খ)  ৫টি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 ৪টি                         (ঘ)  ৬টি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55391" y="45583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11096" y="3059969"/>
            <a:ext cx="580028" cy="6199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42449" y="4267591"/>
            <a:ext cx="7792872" cy="206210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খাদ্যের কাজ হলো-</a:t>
            </a:r>
          </a:p>
          <a:p>
            <a:pPr marL="400050" indent="-400050">
              <a:buAutoNum type="romanLcParenBoth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ক্ষয় পূরন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(ii)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রোগ  প্রতিরোধ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iii)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দেহের বৃদ্ধি সাধন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I,  ii                           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খ)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ii,  iii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I,  ii, iii                        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iii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975212" y="5986591"/>
            <a:ext cx="5459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34018" y="5759354"/>
            <a:ext cx="692624" cy="5377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97087" y="5295332"/>
            <a:ext cx="518615" cy="5732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7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3" y="1194053"/>
            <a:ext cx="686482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গুলি দেখো এবং প্রশ্নের  উত্তর দাও।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9861" y="177422"/>
            <a:ext cx="2579429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06" y="2015538"/>
            <a:ext cx="4588389" cy="27680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236" y="1842226"/>
            <a:ext cx="4225164" cy="29413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808286" y="4754304"/>
            <a:ext cx="1351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724632" y="4783539"/>
            <a:ext cx="1187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400635"/>
            <a:ext cx="12192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উদ্দীপকে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চিত্রের খাদ্যটির অভাবে দেহের কোন রোগ হয় ব্যাখ্যা করো।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5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4078" y="150125"/>
            <a:ext cx="444917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960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ধন্যবাদ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301" y="2183641"/>
            <a:ext cx="7619261" cy="41077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404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2885" y="163773"/>
            <a:ext cx="5472752" cy="132343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 পরিচিতি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12929" y="2559708"/>
            <a:ext cx="41225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হারুন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রশিদ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চৌড়হাস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মুকুল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সংঘ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কুষ্টিয়া</a:t>
            </a:r>
            <a:r>
              <a: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696" y="172445"/>
            <a:ext cx="19621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32572" y="98475"/>
            <a:ext cx="5433069" cy="26869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4501661" y="1057218"/>
            <a:ext cx="3376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2"/>
                </a:solidFill>
              </a:rPr>
              <a:t>পাঠ পরিচিতি 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7517" y="3312940"/>
            <a:ext cx="72307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/>
                </a:solidFill>
              </a:rPr>
              <a:t>       শ্রেণিঃ –         ৬ষ্ঠ</a:t>
            </a:r>
          </a:p>
          <a:p>
            <a:r>
              <a:rPr lang="bn-BD" sz="3200" dirty="0" smtClean="0"/>
              <a:t>       </a:t>
            </a:r>
            <a:r>
              <a:rPr lang="bn-BD" sz="3200" dirty="0" smtClean="0">
                <a:solidFill>
                  <a:schemeClr val="accent5"/>
                </a:solidFill>
              </a:rPr>
              <a:t>বিষয়ঃ-       বিজ্ঞান</a:t>
            </a:r>
          </a:p>
          <a:p>
            <a:r>
              <a:rPr lang="bn-BD" sz="3200" dirty="0" smtClean="0">
                <a:solidFill>
                  <a:srgbClr val="FF0000"/>
                </a:solidFill>
              </a:rPr>
              <a:t>       অধ্যয়ঃ-      ১৩</a:t>
            </a:r>
          </a:p>
          <a:p>
            <a:r>
              <a:rPr lang="bn-BD" sz="3200" dirty="0" smtClean="0">
                <a:solidFill>
                  <a:srgbClr val="FF0000"/>
                </a:solidFill>
              </a:rPr>
              <a:t>        পাঠঃ          ১ও২ </a:t>
            </a:r>
          </a:p>
          <a:p>
            <a:r>
              <a:rPr lang="bn-BD" sz="3200" dirty="0" smtClean="0"/>
              <a:t>       </a:t>
            </a:r>
            <a:r>
              <a:rPr lang="bn-BD" sz="3200" dirty="0" smtClean="0">
                <a:solidFill>
                  <a:srgbClr val="00B0F0"/>
                </a:solidFill>
              </a:rPr>
              <a:t>সময়ঃ-      ৪০মিনিট</a:t>
            </a:r>
          </a:p>
          <a:p>
            <a:r>
              <a:rPr lang="bn-BD" sz="3200" dirty="0" smtClean="0">
                <a:solidFill>
                  <a:srgbClr val="FF0000"/>
                </a:solidFill>
              </a:rPr>
              <a:t>          তাং-      ২৭- ০৪-১৪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727937" y="3108960"/>
            <a:ext cx="6520376" cy="3250968"/>
          </a:xfrm>
          <a:prstGeom prst="rightArrow">
            <a:avLst>
              <a:gd name="adj1" fmla="val 100000"/>
              <a:gd name="adj2" fmla="val 50000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3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80904553"/>
              </p:ext>
            </p:extLst>
          </p:nvPr>
        </p:nvGraphicFramePr>
        <p:xfrm>
          <a:off x="520505" y="351692"/>
          <a:ext cx="11380763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61182" y="46423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1182" y="326194"/>
            <a:ext cx="11400604" cy="10640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92072" y="2620370"/>
            <a:ext cx="4558352" cy="2702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1743" y="3370997"/>
            <a:ext cx="3002508" cy="1951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343" y="2533792"/>
            <a:ext cx="3286592" cy="32392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594" y="2533791"/>
            <a:ext cx="2775312" cy="32392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427059"/>
            <a:ext cx="4135270" cy="334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3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7931" y="372258"/>
            <a:ext cx="880972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</a:rPr>
              <a:t>আজকের পাঠ</a:t>
            </a:r>
            <a:r>
              <a:rPr lang="bn-BD" sz="11500" dirty="0" smtClean="0">
                <a:solidFill>
                  <a:srgbClr val="C00000"/>
                </a:solidFill>
              </a:rPr>
              <a:t> </a:t>
            </a:r>
            <a:endParaRPr lang="en-US" sz="11500" dirty="0">
              <a:solidFill>
                <a:srgbClr val="C00000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210019" y="599662"/>
            <a:ext cx="9965407" cy="203351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78174" y="3142559"/>
            <a:ext cx="10768084" cy="328721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1680834" y="3862315"/>
            <a:ext cx="836391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7030A0"/>
                </a:solidFill>
              </a:rPr>
              <a:t>খাদ্য ও পুষ্টি</a:t>
            </a:r>
            <a:endParaRPr lang="en-US" sz="11500" dirty="0" smtClean="0">
              <a:solidFill>
                <a:srgbClr val="7030A0"/>
              </a:solidFill>
            </a:endParaRPr>
          </a:p>
          <a:p>
            <a:r>
              <a:rPr lang="bn-BD" sz="11500" dirty="0" smtClean="0">
                <a:solidFill>
                  <a:srgbClr val="7030A0"/>
                </a:solidFill>
              </a:rPr>
              <a:t> </a:t>
            </a:r>
            <a:endParaRPr lang="en-US" sz="115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84639" y="0"/>
            <a:ext cx="8078478" cy="2718431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63981" y="64409"/>
            <a:ext cx="631639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13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2195085" y="2792658"/>
            <a:ext cx="8068032" cy="656875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▫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</a:t>
            </a:r>
            <a:r>
              <a:rPr lang="bn-BD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পুষ্টি কাকে বলে তা বলতে </a:t>
            </a:r>
            <a:r>
              <a:rPr lang="bn-BD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4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195085" y="4191611"/>
            <a:ext cx="8088923" cy="729831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▫ </a:t>
            </a:r>
            <a:r>
              <a:rPr lang="bn-BD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 প্রকার ভেদ  লিখতে পারবে। </a:t>
            </a:r>
            <a:endParaRPr lang="en-US" sz="4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453" y="5287629"/>
            <a:ext cx="884275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600000" rev="0"/>
              </a:camera>
              <a:lightRig rig="threePt" dir="t"/>
            </a:scene3d>
          </a:bodyPr>
          <a:lstStyle/>
          <a:p>
            <a:r>
              <a:rPr lang="en-US" sz="4000" dirty="0">
                <a:solidFill>
                  <a:srgbClr val="C00000"/>
                </a:solidFill>
                <a:effectLst>
                  <a:glow rad="127000">
                    <a:srgbClr val="00B050">
                      <a:alpha val="49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▫ </a:t>
            </a:r>
            <a:r>
              <a:rPr lang="bn-BD" sz="4000" dirty="0" smtClean="0">
                <a:solidFill>
                  <a:srgbClr val="00B0F0"/>
                </a:solidFill>
                <a:effectLst>
                  <a:glow rad="127000">
                    <a:srgbClr val="00B050">
                      <a:alpha val="49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শর্করা জাতীয় খাদ্য বাখ্যা করতে পারবে।</a:t>
            </a:r>
            <a:endParaRPr lang="en-US" sz="4000" dirty="0">
              <a:solidFill>
                <a:srgbClr val="00B0F0"/>
              </a:solidFill>
              <a:effectLst>
                <a:glow rad="127000">
                  <a:srgbClr val="00B050">
                    <a:alpha val="49000"/>
                  </a:srgb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10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3417" y="744715"/>
            <a:ext cx="8488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ছবিগুলি দেখো ও চিন্তা করো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49224" y="495097"/>
            <a:ext cx="8475259" cy="15149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2433712"/>
            <a:ext cx="3833446" cy="30948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657" y="2433711"/>
            <a:ext cx="3840479" cy="30948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93366" y="5567596"/>
            <a:ext cx="2363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রুগ্ন বাচ্চা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3666" y="5588239"/>
            <a:ext cx="175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সুস্থ বাচ্চা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6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39893" y="905161"/>
            <a:ext cx="12096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কর্মপত্র </a:t>
            </a:r>
            <a:r>
              <a:rPr lang="en-US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BD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        </a:t>
            </a:r>
            <a:r>
              <a:rPr lang="bn-BD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           </a:t>
            </a:r>
            <a:r>
              <a:rPr lang="bn-BD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৩মিনিট 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52476" y="641025"/>
            <a:ext cx="10972800" cy="191068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52476" y="196949"/>
            <a:ext cx="10618798" cy="2166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04579" y="1936538"/>
            <a:ext cx="9007522" cy="101566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খাদ্য ও পুষ্টি  কাকে বলে 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1321" y="2995787"/>
            <a:ext cx="4235110" cy="110799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সমাধান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3582" y="4244454"/>
            <a:ext cx="110329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খাদ্যঃ- </a:t>
            </a:r>
            <a:r>
              <a:rPr lang="bn-BD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 গঠন বৃদ্ধি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ক্ষয় </a:t>
            </a:r>
            <a:r>
              <a:rPr lang="bn-BD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পুরণ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কাজের ক্ষমতা বৃদ্ধি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পুষ্টিঃ- দেহের বৃদ্ধি ঘটায়। ক্ষয় পুরণ ও শক্তি উথপাদন।</a:t>
            </a:r>
          </a:p>
        </p:txBody>
      </p:sp>
    </p:spTree>
    <p:extLst>
      <p:ext uri="{BB962C8B-B14F-4D97-AF65-F5344CB8AC3E}">
        <p14:creationId xmlns:p14="http://schemas.microsoft.com/office/powerpoint/2010/main" val="85728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9484" y="492369"/>
            <a:ext cx="895986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ছবিগুলি দেখো ও চিন্তা  করো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914400" y="248523"/>
            <a:ext cx="9184943" cy="1446663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28" y="2552131"/>
            <a:ext cx="4725679" cy="30936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82" y="2552131"/>
            <a:ext cx="4626591" cy="30824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427524" y="5842337"/>
            <a:ext cx="2183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02053" y="5749860"/>
            <a:ext cx="2415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আলু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304</Words>
  <Application>Microsoft Office PowerPoint</Application>
  <PresentationFormat>Custom</PresentationFormat>
  <Paragraphs>66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HARUN</cp:lastModifiedBy>
  <cp:revision>239</cp:revision>
  <dcterms:created xsi:type="dcterms:W3CDTF">2014-04-26T15:57:16Z</dcterms:created>
  <dcterms:modified xsi:type="dcterms:W3CDTF">2020-01-14T13:37:46Z</dcterms:modified>
</cp:coreProperties>
</file>