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0" r:id="rId2"/>
    <p:sldId id="311" r:id="rId3"/>
    <p:sldId id="263" r:id="rId4"/>
    <p:sldId id="278" r:id="rId5"/>
    <p:sldId id="260" r:id="rId6"/>
    <p:sldId id="291" r:id="rId7"/>
    <p:sldId id="294" r:id="rId8"/>
    <p:sldId id="271" r:id="rId9"/>
    <p:sldId id="265" r:id="rId10"/>
    <p:sldId id="259" r:id="rId11"/>
    <p:sldId id="290" r:id="rId12"/>
    <p:sldId id="272" r:id="rId13"/>
    <p:sldId id="296" r:id="rId14"/>
    <p:sldId id="304" r:id="rId15"/>
    <p:sldId id="269" r:id="rId16"/>
    <p:sldId id="273" r:id="rId17"/>
    <p:sldId id="305" r:id="rId18"/>
    <p:sldId id="306" r:id="rId19"/>
    <p:sldId id="277" r:id="rId20"/>
    <p:sldId id="274" r:id="rId21"/>
    <p:sldId id="307" r:id="rId22"/>
    <p:sldId id="276" r:id="rId23"/>
    <p:sldId id="299" r:id="rId24"/>
    <p:sldId id="297" r:id="rId25"/>
    <p:sldId id="301" r:id="rId26"/>
    <p:sldId id="302" r:id="rId27"/>
    <p:sldId id="303" r:id="rId28"/>
    <p:sldId id="309" r:id="rId29"/>
    <p:sldId id="282" r:id="rId30"/>
    <p:sldId id="283"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1DE"/>
    <a:srgbClr val="006C31"/>
    <a:srgbClr val="9C5BCD"/>
    <a:srgbClr val="00133A"/>
    <a:srgbClr val="001D58"/>
    <a:srgbClr val="552579"/>
    <a:srgbClr val="512373"/>
    <a:srgbClr val="EECEE5"/>
    <a:srgbClr val="E7BBD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1A256-3257-49F9-B1CA-DC93BBF375A9}" type="datetimeFigureOut">
              <a:rPr lang="en-US" smtClean="0"/>
              <a:t>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02972-1574-42CA-ABCC-382D16811028}" type="slidenum">
              <a:rPr lang="en-US" smtClean="0"/>
              <a:t>‹#›</a:t>
            </a:fld>
            <a:endParaRPr lang="en-US"/>
          </a:p>
        </p:txBody>
      </p:sp>
    </p:spTree>
    <p:extLst>
      <p:ext uri="{BB962C8B-B14F-4D97-AF65-F5344CB8AC3E}">
        <p14:creationId xmlns:p14="http://schemas.microsoft.com/office/powerpoint/2010/main" val="267183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a:t>
            </a:fld>
            <a:endParaRPr lang="en-US"/>
          </a:p>
        </p:txBody>
      </p:sp>
    </p:spTree>
    <p:extLst>
      <p:ext uri="{BB962C8B-B14F-4D97-AF65-F5344CB8AC3E}">
        <p14:creationId xmlns:p14="http://schemas.microsoft.com/office/powerpoint/2010/main" val="169009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29</a:t>
            </a:fld>
            <a:endParaRPr lang="en-US"/>
          </a:p>
        </p:txBody>
      </p:sp>
    </p:spTree>
    <p:extLst>
      <p:ext uri="{BB962C8B-B14F-4D97-AF65-F5344CB8AC3E}">
        <p14:creationId xmlns:p14="http://schemas.microsoft.com/office/powerpoint/2010/main" val="148006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31</a:t>
            </a:fld>
            <a:endParaRPr lang="en-US"/>
          </a:p>
        </p:txBody>
      </p:sp>
    </p:spTree>
    <p:extLst>
      <p:ext uri="{BB962C8B-B14F-4D97-AF65-F5344CB8AC3E}">
        <p14:creationId xmlns:p14="http://schemas.microsoft.com/office/powerpoint/2010/main" val="178985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ঘোষনা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5</a:t>
            </a:fld>
            <a:endParaRPr lang="en-US"/>
          </a:p>
        </p:txBody>
      </p:sp>
    </p:spTree>
    <p:extLst>
      <p:ext uri="{BB962C8B-B14F-4D97-AF65-F5344CB8AC3E}">
        <p14:creationId xmlns:p14="http://schemas.microsoft.com/office/powerpoint/2010/main" val="212673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7</a:t>
            </a:fld>
            <a:endParaRPr lang="en-US"/>
          </a:p>
        </p:txBody>
      </p:sp>
    </p:spTree>
    <p:extLst>
      <p:ext uri="{BB962C8B-B14F-4D97-AF65-F5344CB8AC3E}">
        <p14:creationId xmlns:p14="http://schemas.microsoft.com/office/powerpoint/2010/main" val="4749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9</a:t>
            </a:fld>
            <a:endParaRPr lang="en-US"/>
          </a:p>
        </p:txBody>
      </p:sp>
    </p:spTree>
    <p:extLst>
      <p:ext uri="{BB962C8B-B14F-4D97-AF65-F5344CB8AC3E}">
        <p14:creationId xmlns:p14="http://schemas.microsoft.com/office/powerpoint/2010/main" val="56422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কবিতাটি</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10</a:t>
            </a:fld>
            <a:endParaRPr lang="en-US"/>
          </a:p>
        </p:txBody>
      </p:sp>
    </p:spTree>
    <p:extLst>
      <p:ext uri="{BB962C8B-B14F-4D97-AF65-F5344CB8AC3E}">
        <p14:creationId xmlns:p14="http://schemas.microsoft.com/office/powerpoint/2010/main" val="47583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11</a:t>
            </a:fld>
            <a:endParaRPr lang="en-US"/>
          </a:p>
        </p:txBody>
      </p:sp>
    </p:spTree>
    <p:extLst>
      <p:ext uri="{BB962C8B-B14F-4D97-AF65-F5344CB8AC3E}">
        <p14:creationId xmlns:p14="http://schemas.microsoft.com/office/powerpoint/2010/main" val="10603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14</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15</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19</a:t>
            </a:fld>
            <a:endParaRPr lang="en-US"/>
          </a:p>
        </p:txBody>
      </p:sp>
    </p:spTree>
    <p:extLst>
      <p:ext uri="{BB962C8B-B14F-4D97-AF65-F5344CB8AC3E}">
        <p14:creationId xmlns:p14="http://schemas.microsoft.com/office/powerpoint/2010/main" val="359512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4.gif"/><Relationship Id="rId7" Type="http://schemas.openxmlformats.org/officeDocument/2006/relationships/image" Target="../media/image36.jpeg"/><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19.JPG"/><Relationship Id="rId4" Type="http://schemas.openxmlformats.org/officeDocument/2006/relationships/image" Target="../media/image35.gif"/><Relationship Id="rId9"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3.jp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6210920" cy="4724400"/>
          </a:xfrm>
          <a:prstGeom prst="rect">
            <a:avLst/>
          </a:prstGeom>
        </p:spPr>
      </p:pic>
      <p:sp>
        <p:nvSpPr>
          <p:cNvPr id="2" name="Title 1"/>
          <p:cNvSpPr>
            <a:spLocks noGrp="1"/>
          </p:cNvSpPr>
          <p:nvPr>
            <p:ph type="title"/>
          </p:nvPr>
        </p:nvSpPr>
        <p:spPr>
          <a:xfrm>
            <a:off x="2590800" y="2431473"/>
            <a:ext cx="3962400" cy="1143000"/>
          </a:xfrm>
        </p:spPr>
        <p:txBody>
          <a:bodyPr/>
          <a:lstStyle/>
          <a:p>
            <a:r>
              <a:rPr lang="en-US" sz="7200" dirty="0" err="1">
                <a:latin typeface="NikoshBAN" pitchFamily="2" charset="0"/>
                <a:cs typeface="NikoshBAN" pitchFamily="2" charset="0"/>
              </a:rPr>
              <a:t>স্বাগতম</a:t>
            </a:r>
            <a:r>
              <a:rPr lang="en-US" sz="7200" dirty="0">
                <a:latin typeface="NikoshBAN" pitchFamily="2" charset="0"/>
                <a:cs typeface="NikoshBAN" pitchFamily="2" charset="0"/>
              </a:rPr>
              <a:t/>
            </a:r>
            <a:br>
              <a:rPr lang="en-US" sz="7200" dirty="0">
                <a:latin typeface="NikoshBAN" pitchFamily="2" charset="0"/>
                <a:cs typeface="NikoshBAN" pitchFamily="2" charset="0"/>
              </a:rPr>
            </a:br>
            <a:endParaRPr lang="en-US" sz="7200" dirty="0"/>
          </a:p>
        </p:txBody>
      </p:sp>
    </p:spTree>
    <p:extLst>
      <p:ext uri="{BB962C8B-B14F-4D97-AF65-F5344CB8AC3E}">
        <p14:creationId xmlns:p14="http://schemas.microsoft.com/office/powerpoint/2010/main" val="2381615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210457"/>
            <a:ext cx="1752600" cy="707886"/>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32164"/>
            <a:ext cx="7239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336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3" name="TextBox 2"/>
          <p:cNvSpPr txBox="1"/>
          <p:nvPr/>
        </p:nvSpPr>
        <p:spPr>
          <a:xfrm>
            <a:off x="469075" y="1448878"/>
            <a:ext cx="204552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6" name="TextBox 5"/>
          <p:cNvSpPr txBox="1"/>
          <p:nvPr/>
        </p:nvSpPr>
        <p:spPr>
          <a:xfrm>
            <a:off x="436418" y="3410026"/>
            <a:ext cx="2078182"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গুল্মে পর্ণে</a:t>
            </a:r>
          </a:p>
        </p:txBody>
      </p:sp>
      <p:sp>
        <p:nvSpPr>
          <p:cNvPr id="8" name="TextBox 7"/>
          <p:cNvSpPr txBox="1"/>
          <p:nvPr/>
        </p:nvSpPr>
        <p:spPr>
          <a:xfrm>
            <a:off x="432789" y="5410200"/>
            <a:ext cx="208181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ফিরোজিয়া</a:t>
            </a:r>
          </a:p>
        </p:txBody>
      </p:sp>
      <p:sp>
        <p:nvSpPr>
          <p:cNvPr id="11" name="TextBox 10"/>
          <p:cNvSpPr txBox="1"/>
          <p:nvPr/>
        </p:nvSpPr>
        <p:spPr>
          <a:xfrm>
            <a:off x="5715000" y="1472146"/>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সবজির ফুল</a:t>
            </a:r>
          </a:p>
        </p:txBody>
      </p:sp>
      <p:sp>
        <p:nvSpPr>
          <p:cNvPr id="13" name="TextBox 12"/>
          <p:cNvSpPr txBox="1"/>
          <p:nvPr/>
        </p:nvSpPr>
        <p:spPr>
          <a:xfrm>
            <a:off x="5715000" y="3434649"/>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ঝোপঝাড়ে ও পত্রপল্লবে</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95051"/>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11285"/>
          <a:stretch/>
        </p:blipFill>
        <p:spPr>
          <a:xfrm>
            <a:off x="2743200" y="4698778"/>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5715000" y="5325047"/>
            <a:ext cx="3048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 রঙের</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990600"/>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45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8" grpId="0" animBg="1"/>
      <p:bldP spid="11"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1759"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4" name="TextBox 3"/>
          <p:cNvSpPr txBox="1"/>
          <p:nvPr/>
        </p:nvSpPr>
        <p:spPr>
          <a:xfrm>
            <a:off x="533400" y="1360843"/>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সাঁঝে</a:t>
            </a:r>
          </a:p>
        </p:txBody>
      </p:sp>
      <p:sp>
        <p:nvSpPr>
          <p:cNvPr id="7" name="TextBox 6"/>
          <p:cNvSpPr txBox="1"/>
          <p:nvPr/>
        </p:nvSpPr>
        <p:spPr>
          <a:xfrm>
            <a:off x="533400" y="3429000"/>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মাচান</a:t>
            </a:r>
          </a:p>
        </p:txBody>
      </p:sp>
      <p:sp>
        <p:nvSpPr>
          <p:cNvPr id="9" name="TextBox 8"/>
          <p:cNvSpPr txBox="1"/>
          <p:nvPr/>
        </p:nvSpPr>
        <p:spPr>
          <a:xfrm>
            <a:off x="5762170" y="3367444"/>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মাচা,পাটাতন</a:t>
            </a:r>
          </a:p>
        </p:txBody>
      </p:sp>
      <p:sp>
        <p:nvSpPr>
          <p:cNvPr id="10" name="TextBox 9"/>
          <p:cNvSpPr txBox="1"/>
          <p:nvPr/>
        </p:nvSpPr>
        <p:spPr>
          <a:xfrm>
            <a:off x="533400" y="5217766"/>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a:t>
            </a:r>
          </a:p>
        </p:txBody>
      </p:sp>
      <p:sp>
        <p:nvSpPr>
          <p:cNvPr id="12" name="TextBox 11"/>
          <p:cNvSpPr txBox="1"/>
          <p:nvPr/>
        </p:nvSpPr>
        <p:spPr>
          <a:xfrm>
            <a:off x="5762171" y="1391525"/>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সন্ধায়</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88" y="4675519"/>
            <a:ext cx="2845755" cy="173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796807" y="5181600"/>
            <a:ext cx="264760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 রঙের</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4" y="1079913"/>
            <a:ext cx="2798580" cy="158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975" y="2823909"/>
            <a:ext cx="2798580"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820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9" grpId="0" animBg="1"/>
      <p:bldP spid="10"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290781" y="5112327"/>
            <a:ext cx="6400800" cy="1200329"/>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‘ফিরোজিয়া, হিয়া, সাঁঝে, মাচান’- শব্দগুলো দিয়ে একটি করে বাক্য তৈরি কর।</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865" y="1371600"/>
            <a:ext cx="5542861" cy="3581400"/>
          </a:xfrm>
          <a:prstGeom prst="ellipse">
            <a:avLst/>
          </a:prstGeom>
          <a:ln>
            <a:noFill/>
          </a:ln>
          <a:effectLst>
            <a:softEdge rad="112500"/>
          </a:effectLst>
        </p:spPr>
      </p:pic>
    </p:spTree>
    <p:extLst>
      <p:ext uri="{BB962C8B-B14F-4D97-AF65-F5344CB8AC3E}">
        <p14:creationId xmlns:p14="http://schemas.microsoft.com/office/powerpoint/2010/main" val="111595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706" y="4953000"/>
            <a:ext cx="6528771"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a:t>
            </a:r>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ফুল!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সবুজ পাতার দেশে ফিরোজিয়া ফিঙে- কুল-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sp>
        <p:nvSpPr>
          <p:cNvPr id="6" name="TextBox 5"/>
          <p:cNvSpPr txBox="1"/>
          <p:nvPr/>
        </p:nvSpPr>
        <p:spPr>
          <a:xfrm>
            <a:off x="3607285" y="266046"/>
            <a:ext cx="1905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7" name="TextBox 6"/>
          <p:cNvSpPr txBox="1"/>
          <p:nvPr/>
        </p:nvSpPr>
        <p:spPr>
          <a:xfrm>
            <a:off x="3607285" y="772180"/>
            <a:ext cx="252681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কাজী নজরুল ইসলাম</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10496"/>
            <a:ext cx="1042371" cy="11898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47" b="6710"/>
          <a:stretch/>
        </p:blipFill>
        <p:spPr>
          <a:xfrm>
            <a:off x="1155400" y="1565564"/>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68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1836"/>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67000" y="4419600"/>
            <a:ext cx="3962400" cy="1938992"/>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গুল্মে পর্ণে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লতিকার কর্ণে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ঢল ঢল স্বর্ণে</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ঝলমল দোলো দুল-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endPar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7587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5486402"/>
            <a:ext cx="4624319"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পাতার দেশের পাখি বাঁধা হিয়া বোঁটাতে,</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গান তব শুনি সাঁঝে তব ফুটে ওঠাতে।</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2" y="472752"/>
            <a:ext cx="6245301" cy="4699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07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1786" y="5375564"/>
            <a:ext cx="262401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পউষের বেলাশেষ</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পরি,জাফরানি বেশ</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8" t="13955" r="20981" b="10219"/>
          <a:stretch/>
        </p:blipFill>
        <p:spPr>
          <a:xfrm>
            <a:off x="1442356" y="609600"/>
            <a:ext cx="6235159" cy="4599709"/>
          </a:xfrm>
          <a:prstGeom prst="rect">
            <a:avLst/>
          </a:prstGeom>
          <a:ln>
            <a:solidFill>
              <a:schemeClr val="accent6">
                <a:lumMod val="75000"/>
              </a:schemeClr>
            </a:solidFill>
          </a:ln>
        </p:spPr>
      </p:pic>
    </p:spTree>
    <p:extLst>
      <p:ext uri="{BB962C8B-B14F-4D97-AF65-F5344CB8AC3E}">
        <p14:creationId xmlns:p14="http://schemas.microsoft.com/office/powerpoint/2010/main" val="119808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0568" y="5029200"/>
            <a:ext cx="4340301"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মরা মাচানের দেশ</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করে তোলো মশগুল-</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06530"/>
            <a:ext cx="6391617" cy="413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024290" y="1684855"/>
            <a:ext cx="1427719" cy="107078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286001" y="2646848"/>
            <a:ext cx="1371599" cy="102869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15449" y="1646310"/>
            <a:ext cx="1334051" cy="100053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928469" y="1743583"/>
            <a:ext cx="1458261" cy="1093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20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2548" y="381000"/>
            <a:ext cx="2266416" cy="707886"/>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জোড়ায় কাজ </a:t>
            </a:r>
          </a:p>
        </p:txBody>
      </p:sp>
      <p:sp>
        <p:nvSpPr>
          <p:cNvPr id="6" name="TextBox 5"/>
          <p:cNvSpPr txBox="1"/>
          <p:nvPr/>
        </p:nvSpPr>
        <p:spPr>
          <a:xfrm>
            <a:off x="1295400" y="5393380"/>
            <a:ext cx="660930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ঝিঙে ফুলের নান্দনিক সৌন্দর্</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যে তোমার অনুভূতি’-    জোড়ায় আলোচনা করে পাঁচটি বাক্য লেখ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613400" y="1447800"/>
            <a:ext cx="2540000" cy="1905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85800" y="2133600"/>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59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362200"/>
            <a:ext cx="5029200" cy="3354765"/>
          </a:xfrm>
          <a:prstGeom prst="rect">
            <a:avLst/>
          </a:prstGeom>
        </p:spPr>
        <p:txBody>
          <a:bodyPr wrap="square">
            <a:spAutoFit/>
          </a:bodyPr>
          <a:lstStyle/>
          <a:p>
            <a:r>
              <a:rPr lang="bn-BD" sz="3200" b="1" dirty="0">
                <a:latin typeface="NikoshBAN" panose="02000000000000000000" pitchFamily="2" charset="0"/>
                <a:cs typeface="NikoshBAN" panose="02000000000000000000" pitchFamily="2" charset="0"/>
              </a:rPr>
              <a:t>মলিনা বেগম</a:t>
            </a:r>
          </a:p>
          <a:p>
            <a:r>
              <a:rPr lang="bn-BD" sz="3200" b="1" dirty="0">
                <a:latin typeface="NikoshBAN" panose="02000000000000000000" pitchFamily="2" charset="0"/>
                <a:cs typeface="NikoshBAN" panose="02000000000000000000" pitchFamily="2" charset="0"/>
              </a:rPr>
              <a:t>সহকারি শিক্ষক</a:t>
            </a:r>
          </a:p>
          <a:p>
            <a:r>
              <a:rPr lang="bn-BD" sz="3200" b="1" dirty="0">
                <a:latin typeface="NikoshBAN" panose="02000000000000000000" pitchFamily="2" charset="0"/>
                <a:cs typeface="NikoshBAN" panose="02000000000000000000" pitchFamily="2" charset="0"/>
              </a:rPr>
              <a:t>মানুল্লারচর হাজি বাড়ি মডেল হাই স্কুল</a:t>
            </a:r>
          </a:p>
          <a:p>
            <a:r>
              <a:rPr lang="bn-BD" sz="3200" b="1" dirty="0">
                <a:latin typeface="NikoshBAN" panose="02000000000000000000" pitchFamily="2" charset="0"/>
                <a:cs typeface="NikoshBAN" panose="02000000000000000000" pitchFamily="2" charset="0"/>
              </a:rPr>
              <a:t>পাকুন্দিয়া, কিশোরগঞ্জ।</a:t>
            </a:r>
            <a:endParaRPr lang="en-US" sz="3200" b="1" dirty="0">
              <a:latin typeface="NikoshBAN" panose="02000000000000000000" pitchFamily="2" charset="0"/>
              <a:cs typeface="NikoshBAN" panose="02000000000000000000" pitchFamily="2" charset="0"/>
            </a:endParaRPr>
          </a:p>
          <a:p>
            <a:r>
              <a:rPr lang="en-US" sz="2000" b="1" dirty="0">
                <a:latin typeface="NikoshBAN" panose="02000000000000000000" pitchFamily="2" charset="0"/>
                <a:cs typeface="NikoshBAN" panose="02000000000000000000" pitchFamily="2" charset="0"/>
              </a:rPr>
              <a:t>Email:-molenaparvin@gmail.com</a:t>
            </a:r>
            <a:endParaRPr lang="bn-BD" sz="2000" b="1" dirty="0">
              <a:latin typeface="NikoshBAN" panose="02000000000000000000" pitchFamily="2" charset="0"/>
              <a:cs typeface="NikoshBAN" panose="02000000000000000000" pitchFamily="2" charset="0"/>
            </a:endParaRPr>
          </a:p>
          <a:p>
            <a:endParaRPr lang="bn-BD" sz="3200" b="1" dirty="0">
              <a:latin typeface="NikoshBAN" panose="02000000000000000000" pitchFamily="2" charset="0"/>
              <a:cs typeface="NikoshBAN" panose="02000000000000000000" pitchFamily="2" charset="0"/>
            </a:endParaRPr>
          </a:p>
          <a:p>
            <a:endParaRPr lang="en-US" sz="3200" dirty="0"/>
          </a:p>
        </p:txBody>
      </p:sp>
      <p:sp>
        <p:nvSpPr>
          <p:cNvPr id="3" name="Rectangle 2"/>
          <p:cNvSpPr/>
          <p:nvPr/>
        </p:nvSpPr>
        <p:spPr>
          <a:xfrm>
            <a:off x="4343400" y="2329420"/>
            <a:ext cx="4572000" cy="3046988"/>
          </a:xfrm>
          <a:prstGeom prst="rect">
            <a:avLst/>
          </a:prstGeom>
        </p:spPr>
        <p:txBody>
          <a:bodyPr>
            <a:spAutoFit/>
          </a:bodyPr>
          <a:lstStyle/>
          <a:p>
            <a:r>
              <a:rPr lang="bn-BD" sz="3200" b="1" dirty="0">
                <a:latin typeface="NikoshBAN" panose="02000000000000000000" pitchFamily="2" charset="0"/>
                <a:cs typeface="NikoshBAN" panose="02000000000000000000" pitchFamily="2" charset="0"/>
              </a:rPr>
              <a:t>শ্রেণিঃ</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৬ষষ্ঠ</a:t>
            </a:r>
            <a:endParaRPr lang="bn-BD" sz="3200" b="1" dirty="0">
              <a:latin typeface="NikoshBAN" panose="02000000000000000000" pitchFamily="2" charset="0"/>
              <a:cs typeface="NikoshBAN" panose="02000000000000000000" pitchFamily="2" charset="0"/>
            </a:endParaRPr>
          </a:p>
          <a:p>
            <a:r>
              <a:rPr lang="bn-BD" sz="3200" b="1" dirty="0">
                <a:latin typeface="NikoshBAN" panose="02000000000000000000" pitchFamily="2" charset="0"/>
                <a:cs typeface="NikoshBAN" panose="02000000000000000000" pitchFamily="2" charset="0"/>
              </a:rPr>
              <a:t>বিষয়ঃ</a:t>
            </a:r>
            <a:r>
              <a:rPr lang="bn-IN"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a:t>
            </a:r>
            <a:r>
              <a:rPr lang="bn-IN" sz="3200" b="1" dirty="0">
                <a:latin typeface="NikoshBAN" panose="02000000000000000000" pitchFamily="2" charset="0"/>
                <a:cs typeface="NikoshBAN" panose="02000000000000000000" pitchFamily="2" charset="0"/>
              </a:rPr>
              <a:t>লা ১ম</a:t>
            </a:r>
            <a:endParaRPr lang="bn-BD" sz="3200" b="1" dirty="0">
              <a:latin typeface="NikoshBAN" panose="02000000000000000000" pitchFamily="2" charset="0"/>
              <a:cs typeface="NikoshBAN" panose="02000000000000000000" pitchFamily="2" charset="0"/>
            </a:endParaRPr>
          </a:p>
          <a:p>
            <a:r>
              <a:rPr lang="bn-BD" sz="3200" b="1" dirty="0">
                <a:latin typeface="NikoshBAN" panose="02000000000000000000" pitchFamily="2" charset="0"/>
                <a:cs typeface="NikoshBAN" panose="02000000000000000000" pitchFamily="2" charset="0"/>
              </a:rPr>
              <a:t>শিক্ষার্থীর সংখ্যাঃ </a:t>
            </a:r>
            <a:r>
              <a:rPr lang="en-US" sz="3200" b="1" dirty="0">
                <a:latin typeface="NikoshBAN" panose="02000000000000000000" pitchFamily="2" charset="0"/>
                <a:cs typeface="NikoshBAN" panose="02000000000000000000" pitchFamily="2" charset="0"/>
              </a:rPr>
              <a:t>৪০</a:t>
            </a:r>
            <a:r>
              <a:rPr lang="bn-BD" sz="3200" b="1" dirty="0">
                <a:latin typeface="NikoshBAN" panose="02000000000000000000" pitchFamily="2" charset="0"/>
                <a:cs typeface="NikoshBAN" panose="02000000000000000000" pitchFamily="2" charset="0"/>
              </a:rPr>
              <a:t> জন</a:t>
            </a:r>
          </a:p>
          <a:p>
            <a:r>
              <a:rPr lang="bn-BD" sz="3200" b="1" dirty="0">
                <a:latin typeface="NikoshBAN" panose="02000000000000000000" pitchFamily="2" charset="0"/>
                <a:cs typeface="NikoshBAN" panose="02000000000000000000" pitchFamily="2" charset="0"/>
              </a:rPr>
              <a:t>সময়ঃ ৫০ মিনিট</a:t>
            </a:r>
          </a:p>
          <a:p>
            <a:r>
              <a:rPr lang="bn-BD" sz="3200" b="1" dirty="0">
                <a:latin typeface="NikoshBAN" panose="02000000000000000000" pitchFamily="2" charset="0"/>
                <a:cs typeface="NikoshBAN" panose="02000000000000000000" pitchFamily="2" charset="0"/>
              </a:rPr>
              <a:t>তারিখঃ </a:t>
            </a:r>
            <a:r>
              <a:rPr lang="bn-IN" sz="3200" b="1" dirty="0">
                <a:latin typeface="NikoshBAN" panose="02000000000000000000" pitchFamily="2" charset="0"/>
                <a:cs typeface="NikoshBAN" panose="02000000000000000000" pitchFamily="2" charset="0"/>
              </a:rPr>
              <a:t>০৫</a:t>
            </a:r>
            <a:r>
              <a:rPr lang="bn-BD"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০</a:t>
            </a:r>
            <a:r>
              <a:rPr lang="bn-IN" sz="3200" b="1" dirty="0">
                <a:latin typeface="NikoshBAN" panose="02000000000000000000" pitchFamily="2" charset="0"/>
                <a:cs typeface="NikoshBAN" panose="02000000000000000000" pitchFamily="2" charset="0"/>
              </a:rPr>
              <a:t>১</a:t>
            </a:r>
            <a:r>
              <a:rPr lang="bn-BD" sz="3200" b="1" dirty="0">
                <a:latin typeface="NikoshBAN" panose="02000000000000000000" pitchFamily="2" charset="0"/>
                <a:cs typeface="NikoshBAN" panose="02000000000000000000" pitchFamily="2" charset="0"/>
              </a:rPr>
              <a:t>/২০</a:t>
            </a:r>
            <a:r>
              <a:rPr lang="en-US" sz="3200" b="1" dirty="0">
                <a:latin typeface="NikoshBAN" panose="02000000000000000000" pitchFamily="2" charset="0"/>
                <a:cs typeface="NikoshBAN" panose="02000000000000000000" pitchFamily="2" charset="0"/>
              </a:rPr>
              <a:t>20ইং</a:t>
            </a:r>
          </a:p>
          <a:p>
            <a:endParaRPr lang="en-US" sz="3200" dirty="0"/>
          </a:p>
        </p:txBody>
      </p:sp>
      <p:sp>
        <p:nvSpPr>
          <p:cNvPr id="4" name="Rectangle 3"/>
          <p:cNvSpPr/>
          <p:nvPr/>
        </p:nvSpPr>
        <p:spPr>
          <a:xfrm>
            <a:off x="2514600" y="205762"/>
            <a:ext cx="4572000" cy="2123658"/>
          </a:xfrm>
          <a:prstGeom prst="rect">
            <a:avLst/>
          </a:prstGeom>
        </p:spPr>
        <p:txBody>
          <a:bodyPr>
            <a:spAutoFit/>
          </a:bodyPr>
          <a:lstStyle/>
          <a:p>
            <a:pPr algn="ctr"/>
            <a:r>
              <a:rPr lang="bn-IN" sz="6600" b="1" dirty="0">
                <a:ln>
                  <a:solidFill>
                    <a:schemeClr val="tx1"/>
                  </a:solidFill>
                </a:ln>
                <a:latin typeface="NikoshBAN" panose="02000000000000000000" pitchFamily="2" charset="0"/>
                <a:cs typeface="NikoshBAN" panose="02000000000000000000" pitchFamily="2" charset="0"/>
              </a:rPr>
              <a:t>পরিচিতি</a:t>
            </a:r>
            <a:r>
              <a:rPr lang="en-US" sz="6600" b="1" dirty="0">
                <a:ln>
                  <a:solidFill>
                    <a:schemeClr val="tx1"/>
                  </a:solidFill>
                </a:ln>
                <a:latin typeface="NikoshBAN" panose="02000000000000000000" pitchFamily="2" charset="0"/>
                <a:cs typeface="NikoshBAN" panose="02000000000000000000" pitchFamily="2" charset="0"/>
              </a:rPr>
              <a:t/>
            </a:r>
            <a:br>
              <a:rPr lang="en-US" sz="6600" b="1" dirty="0">
                <a:ln>
                  <a:solidFill>
                    <a:schemeClr val="tx1"/>
                  </a:solidFill>
                </a:ln>
                <a:latin typeface="NikoshBAN" panose="02000000000000000000" pitchFamily="2" charset="0"/>
                <a:cs typeface="NikoshBAN" panose="02000000000000000000" pitchFamily="2" charset="0"/>
              </a:rPr>
            </a:br>
            <a:endParaRPr lang="en-US" sz="6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 y="353191"/>
            <a:ext cx="1463040" cy="1828800"/>
          </a:xfrm>
          <a:prstGeom prst="rect">
            <a:avLst/>
          </a:prstGeom>
        </p:spPr>
      </p:pic>
    </p:spTree>
    <p:extLst>
      <p:ext uri="{BB962C8B-B14F-4D97-AF65-F5344CB8AC3E}">
        <p14:creationId xmlns:p14="http://schemas.microsoft.com/office/powerpoint/2010/main" val="32313865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4953000"/>
            <a:ext cx="4700373"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শ্যামলী মায়ের কোলে সোনামুখ খুকু 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আলুথালু ঘুমু যাও রোদে গলা দুকুরে।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33400"/>
            <a:ext cx="3505200" cy="4191000"/>
          </a:xfrm>
          <a:prstGeom prst="ellipse">
            <a:avLst/>
          </a:prstGeom>
          <a:ln w="63500" cap="rnd">
            <a:solidFill>
              <a:srgbClr val="006C3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936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609600"/>
            <a:ext cx="3276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031313" y="4184072"/>
            <a:ext cx="5081373" cy="224676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প্রজাপতি ডেকে যায়-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‘বোঁটা ছিঁড়ে চলে আয়!’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আসমানে তারা চায়-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‘চলে আয় এ অকূল!’</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609600"/>
            <a:ext cx="4114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628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190" y="3962400"/>
            <a:ext cx="518151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তুমি বলো-আমি হায়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ভালোবাসি মাটি-মা’য়,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চাই না ও অলকায়-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ভালো এই পথ-ভুল!’</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333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727" y="533397"/>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7"/>
            <a:ext cx="697958" cy="523469"/>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31010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5008417"/>
            <a:ext cx="78486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255" y="2812473"/>
            <a:ext cx="2500747" cy="21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56" y="2826327"/>
            <a:ext cx="2500746" cy="21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079399"/>
            <a:ext cx="3200401" cy="30329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051" y="2874818"/>
            <a:ext cx="251795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2798618"/>
            <a:ext cx="1961540" cy="216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615" y="2874818"/>
            <a:ext cx="233271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051" y="2798618"/>
            <a:ext cx="2822749" cy="211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2805546"/>
            <a:ext cx="1691092" cy="2118832"/>
          </a:xfrm>
          <a:prstGeom prst="ellipse">
            <a:avLst/>
          </a:prstGeom>
          <a:ln>
            <a:noFill/>
          </a:ln>
          <a:effectLst>
            <a:softEdge rad="112500"/>
          </a:effectLst>
        </p:spPr>
      </p:pic>
    </p:spTree>
    <p:extLst>
      <p:ext uri="{BB962C8B-B14F-4D97-AF65-F5344CB8AC3E}">
        <p14:creationId xmlns:p14="http://schemas.microsoft.com/office/powerpoint/2010/main" val="232217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10"/>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14"/>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13"/>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15"/>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16"/>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2"/>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0091" y="5105400"/>
            <a:ext cx="6317673"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প্রকৃতির প্রতি কবির ভালোবাসা ঝিঙে ফুলকে কেন্দ্র করে </a:t>
            </a:r>
            <a:r>
              <a:rPr lang="en-US"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চমৎকারভাবে ফুটে উঠেছে।</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8" t="2647" r="2000" b="3616"/>
          <a:stretch/>
        </p:blipFill>
        <p:spPr>
          <a:xfrm>
            <a:off x="1510145" y="553457"/>
            <a:ext cx="6137564" cy="4376591"/>
          </a:xfrm>
          <a:prstGeom prst="rect">
            <a:avLst/>
          </a:prstGeom>
          <a:ln>
            <a:solidFill>
              <a:srgbClr val="00B050"/>
            </a:solidFill>
          </a:ln>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486400" y="203338"/>
            <a:ext cx="3384551" cy="253841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334000" y="2971800"/>
            <a:ext cx="3384551" cy="253841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510145" y="1295400"/>
            <a:ext cx="3384551" cy="253841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53213" y="-304800"/>
            <a:ext cx="3384551" cy="253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72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5105400"/>
            <a:ext cx="6587836"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বাড়ির আঙ্গিনায় ঝিঙে গাছের সবুজ পাতা চোখের জন্যও অনেক উপকারি।</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9" y="433924"/>
            <a:ext cx="7107381" cy="4442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261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9552" y="5385981"/>
            <a:ext cx="5135147"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সন্ধায় খোকা-খুকুকে ঘুম পাড়ানো ছড়া গানের উপকরণ।</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3578"/>
            <a:ext cx="6371053" cy="47782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63578"/>
            <a:ext cx="2971800" cy="4774692"/>
          </a:xfrm>
          <a:prstGeom prst="rect">
            <a:avLst/>
          </a:prstGeom>
          <a:ln>
            <a:solidFill>
              <a:srgbClr val="006C3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534" y="2523359"/>
            <a:ext cx="2714066" cy="2035549"/>
          </a:xfrm>
          <a:prstGeom prst="ellipse">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42796"/>
            <a:ext cx="2743200" cy="2681982"/>
          </a:xfrm>
          <a:prstGeom prst="ellipse">
            <a:avLst/>
          </a:prstGeom>
          <a:ln>
            <a:noFill/>
          </a:ln>
          <a:effectLst>
            <a:softEdge rad="112500"/>
          </a:effectLst>
        </p:spPr>
      </p:pic>
    </p:spTree>
    <p:extLst>
      <p:ext uri="{BB962C8B-B14F-4D97-AF65-F5344CB8AC3E}">
        <p14:creationId xmlns:p14="http://schemas.microsoft.com/office/powerpoint/2010/main" val="76648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4704" y="5257800"/>
            <a:ext cx="5545282"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বাড়ির সৌন্দর্য বৃদ্ধি করে এবং ঝিঙে একটি সুস্বাদু ও পুষ্টিকর সবজি।</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8" y="684933"/>
            <a:ext cx="7239000" cy="436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7" y="2121044"/>
            <a:ext cx="1732973" cy="129973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6" y="990600"/>
            <a:ext cx="1732973" cy="129973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248400" y="1219200"/>
            <a:ext cx="1732973" cy="12997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9600" y="275792"/>
            <a:ext cx="1732973" cy="1299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11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6419" y="318655"/>
            <a:ext cx="20574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a:t>
            </a: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গত </a:t>
            </a:r>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962238" cy="3886200"/>
          </a:xfrm>
          <a:prstGeom prst="ellipse">
            <a:avLst/>
          </a:prstGeom>
          <a:ln>
            <a:noFill/>
          </a:ln>
          <a:effectLst>
            <a:softEdge rad="112500"/>
          </a:effectLst>
        </p:spPr>
      </p:pic>
      <p:sp>
        <p:nvSpPr>
          <p:cNvPr id="8" name="TextBox 7"/>
          <p:cNvSpPr txBox="1"/>
          <p:nvPr/>
        </p:nvSpPr>
        <p:spPr>
          <a:xfrm>
            <a:off x="1524000" y="5334000"/>
            <a:ext cx="6305962"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ফুলকে কেন্দ্র করে </a:t>
            </a:r>
            <a:r>
              <a:rPr lang="bn-IN"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প্রকৃতির প্রতি তোমার ভালবাসা প্রকাশ করে </a:t>
            </a:r>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দলে আলোচনা করে পাঁচটি বাক্য লেখ।</a:t>
            </a:r>
          </a:p>
        </p:txBody>
      </p:sp>
    </p:spTree>
    <p:extLst>
      <p:ext uri="{BB962C8B-B14F-4D97-AF65-F5344CB8AC3E}">
        <p14:creationId xmlns:p14="http://schemas.microsoft.com/office/powerpoint/2010/main" val="3774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20357"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49934"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p>
        </p:txBody>
      </p:sp>
      <p:sp>
        <p:nvSpPr>
          <p:cNvPr id="13" name="TextBox 12"/>
          <p:cNvSpPr txBox="1"/>
          <p:nvPr/>
        </p:nvSpPr>
        <p:spPr>
          <a:xfrm>
            <a:off x="791029" y="205739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ঝিলিমিলি</a:t>
            </a:r>
          </a:p>
        </p:txBody>
      </p:sp>
      <p:sp>
        <p:nvSpPr>
          <p:cNvPr id="14" name="TextBox 13"/>
          <p:cNvSpPr txBox="1"/>
          <p:nvPr/>
        </p:nvSpPr>
        <p:spPr>
          <a:xfrm>
            <a:off x="791029" y="2819400"/>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আলোমতি</a:t>
            </a:r>
          </a:p>
        </p:txBody>
      </p:sp>
      <p:sp>
        <p:nvSpPr>
          <p:cNvPr id="15" name="TextBox 14"/>
          <p:cNvSpPr txBox="1"/>
          <p:nvPr/>
        </p:nvSpPr>
        <p:spPr>
          <a:xfrm>
            <a:off x="4778075" y="2880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পুতুলের বিয়ে</a:t>
            </a:r>
          </a:p>
        </p:txBody>
      </p:sp>
      <p:sp>
        <p:nvSpPr>
          <p:cNvPr id="16" name="TextBox 15"/>
          <p:cNvSpPr txBox="1"/>
          <p:nvPr/>
        </p:nvSpPr>
        <p:spPr>
          <a:xfrm>
            <a:off x="4778075" y="2072695"/>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গোয়ালা</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90" y="2880407"/>
            <a:ext cx="596589" cy="614303"/>
          </a:xfrm>
          <a:prstGeom prst="rect">
            <a:avLst/>
          </a:prstGeom>
        </p:spPr>
      </p:pic>
      <p:sp>
        <p:nvSpPr>
          <p:cNvPr id="20" name="TextBox 19"/>
          <p:cNvSpPr txBox="1"/>
          <p:nvPr/>
        </p:nvSpPr>
        <p:spPr>
          <a:xfrm>
            <a:off x="820058" y="3886200"/>
            <a:ext cx="35233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‘মাচান’ শব্দটির অর্থ কী?</a:t>
            </a:r>
          </a:p>
        </p:txBody>
      </p:sp>
      <p:sp>
        <p:nvSpPr>
          <p:cNvPr id="22" name="TextBox 21"/>
          <p:cNvSpPr txBox="1"/>
          <p:nvPr/>
        </p:nvSpPr>
        <p:spPr>
          <a:xfrm>
            <a:off x="820057" y="4724400"/>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মচকানো </a:t>
            </a:r>
          </a:p>
        </p:txBody>
      </p:sp>
      <p:sp>
        <p:nvSpPr>
          <p:cNvPr id="23" name="TextBox 22"/>
          <p:cNvSpPr txBox="1"/>
          <p:nvPr/>
        </p:nvSpPr>
        <p:spPr>
          <a:xfrm>
            <a:off x="805543" y="565310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পাটাতন </a:t>
            </a:r>
          </a:p>
        </p:txBody>
      </p:sp>
      <p:sp>
        <p:nvSpPr>
          <p:cNvPr id="24" name="TextBox 23"/>
          <p:cNvSpPr txBox="1"/>
          <p:nvPr/>
        </p:nvSpPr>
        <p:spPr>
          <a:xfrm>
            <a:off x="4778075" y="4739696"/>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মাদুর</a:t>
            </a:r>
          </a:p>
        </p:txBody>
      </p:sp>
      <p:sp>
        <p:nvSpPr>
          <p:cNvPr id="25" name="TextBox 24"/>
          <p:cNvSpPr txBox="1"/>
          <p:nvPr/>
        </p:nvSpPr>
        <p:spPr>
          <a:xfrm>
            <a:off x="4778075" y="5668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72" y="5653108"/>
            <a:ext cx="596589" cy="614303"/>
          </a:xfrm>
          <a:prstGeom prst="rect">
            <a:avLst/>
          </a:prstGeom>
        </p:spPr>
      </p:pic>
      <p:sp>
        <p:nvSpPr>
          <p:cNvPr id="29" name="TextBox 28"/>
          <p:cNvSpPr txBox="1"/>
          <p:nvPr/>
        </p:nvSpPr>
        <p:spPr>
          <a:xfrm>
            <a:off x="3276600" y="243781"/>
            <a:ext cx="1676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88546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777" b="12226"/>
          <a:stretch/>
        </p:blipFill>
        <p:spPr>
          <a:xfrm>
            <a:off x="914400" y="1295400"/>
            <a:ext cx="7358513" cy="4214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10509" y="228600"/>
            <a:ext cx="4442691" cy="707886"/>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চিত্রে কী ফুল দেখতে পাচ্ছ?</a:t>
            </a:r>
          </a:p>
        </p:txBody>
      </p:sp>
      <p:sp>
        <p:nvSpPr>
          <p:cNvPr id="6" name="TextBox 5"/>
          <p:cNvSpPr txBox="1"/>
          <p:nvPr/>
        </p:nvSpPr>
        <p:spPr>
          <a:xfrm>
            <a:off x="3505200" y="5821549"/>
            <a:ext cx="1981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330508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53654"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83231"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ঝিঙে ফুলের কাছে মাটি হলো -</a:t>
            </a:r>
          </a:p>
        </p:txBody>
      </p:sp>
      <p:sp>
        <p:nvSpPr>
          <p:cNvPr id="13" name="TextBox 12"/>
          <p:cNvSpPr txBox="1"/>
          <p:nvPr/>
        </p:nvSpPr>
        <p:spPr>
          <a:xfrm>
            <a:off x="791029" y="2057398"/>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শত্রু</a:t>
            </a:r>
          </a:p>
        </p:txBody>
      </p:sp>
      <p:sp>
        <p:nvSpPr>
          <p:cNvPr id="14" name="TextBox 13"/>
          <p:cNvSpPr txBox="1"/>
          <p:nvPr/>
        </p:nvSpPr>
        <p:spPr>
          <a:xfrm>
            <a:off x="791029" y="2819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সন্তান</a:t>
            </a:r>
          </a:p>
        </p:txBody>
      </p:sp>
      <p:sp>
        <p:nvSpPr>
          <p:cNvPr id="15" name="TextBox 14"/>
          <p:cNvSpPr txBox="1"/>
          <p:nvPr/>
        </p:nvSpPr>
        <p:spPr>
          <a:xfrm>
            <a:off x="4858658" y="2833256"/>
            <a:ext cx="3615602"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মা</a:t>
            </a:r>
          </a:p>
        </p:txBody>
      </p:sp>
      <p:sp>
        <p:nvSpPr>
          <p:cNvPr id="16" name="TextBox 15"/>
          <p:cNvSpPr txBox="1"/>
          <p:nvPr/>
        </p:nvSpPr>
        <p:spPr>
          <a:xfrm>
            <a:off x="4847771" y="2071253"/>
            <a:ext cx="362648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বাবা</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58" y="2833256"/>
            <a:ext cx="596589" cy="614303"/>
          </a:xfrm>
          <a:prstGeom prst="rect">
            <a:avLst/>
          </a:prstGeom>
        </p:spPr>
      </p:pic>
      <p:sp>
        <p:nvSpPr>
          <p:cNvPr id="20" name="TextBox 19"/>
          <p:cNvSpPr txBox="1"/>
          <p:nvPr/>
        </p:nvSpPr>
        <p:spPr>
          <a:xfrm>
            <a:off x="820057" y="3886200"/>
            <a:ext cx="7648227"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পউষের বেলাশেষে ঝিঙে ফুল কোন বেশে আসে?</a:t>
            </a:r>
          </a:p>
        </p:txBody>
      </p:sp>
      <p:sp>
        <p:nvSpPr>
          <p:cNvPr id="22" name="TextBox 21"/>
          <p:cNvSpPr txBox="1"/>
          <p:nvPr/>
        </p:nvSpPr>
        <p:spPr>
          <a:xfrm>
            <a:off x="820058" y="4724400"/>
            <a:ext cx="379381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স্বর্ণালী </a:t>
            </a:r>
          </a:p>
        </p:txBody>
      </p:sp>
      <p:sp>
        <p:nvSpPr>
          <p:cNvPr id="23" name="TextBox 22"/>
          <p:cNvSpPr txBox="1"/>
          <p:nvPr/>
        </p:nvSpPr>
        <p:spPr>
          <a:xfrm>
            <a:off x="791029" y="5486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জাফরানি</a:t>
            </a:r>
          </a:p>
        </p:txBody>
      </p:sp>
      <p:sp>
        <p:nvSpPr>
          <p:cNvPr id="24" name="TextBox 23"/>
          <p:cNvSpPr txBox="1"/>
          <p:nvPr/>
        </p:nvSpPr>
        <p:spPr>
          <a:xfrm>
            <a:off x="4858657" y="4738255"/>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ফিরোজিয়া</a:t>
            </a:r>
          </a:p>
        </p:txBody>
      </p:sp>
      <p:sp>
        <p:nvSpPr>
          <p:cNvPr id="25" name="TextBox 24"/>
          <p:cNvSpPr txBox="1"/>
          <p:nvPr/>
        </p:nvSpPr>
        <p:spPr>
          <a:xfrm>
            <a:off x="4858656" y="5529784"/>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শ্যামলী</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8" y="5486400"/>
            <a:ext cx="596589" cy="614303"/>
          </a:xfrm>
          <a:prstGeom prst="rect">
            <a:avLst/>
          </a:prstGeom>
        </p:spPr>
      </p:pic>
      <p:sp>
        <p:nvSpPr>
          <p:cNvPr id="29" name="TextBox 28"/>
          <p:cNvSpPr txBox="1"/>
          <p:nvPr/>
        </p:nvSpPr>
        <p:spPr>
          <a:xfrm>
            <a:off x="3276600" y="243781"/>
            <a:ext cx="1752600" cy="769441"/>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36265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9800" y="275096"/>
            <a:ext cx="21336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1143000"/>
            <a:ext cx="6629400" cy="4005000"/>
          </a:xfrm>
          <a:prstGeom prst="rect">
            <a:avLst/>
          </a:prstGeom>
        </p:spPr>
      </p:pic>
      <p:sp>
        <p:nvSpPr>
          <p:cNvPr id="6" name="TextBox 5"/>
          <p:cNvSpPr txBox="1"/>
          <p:nvPr/>
        </p:nvSpPr>
        <p:spPr>
          <a:xfrm>
            <a:off x="1657350" y="5335658"/>
            <a:ext cx="5778499"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‘লতা জাতীয় গাছ ঝিঙে’-এই বিষয়ে </a:t>
            </a:r>
            <a:r>
              <a:rPr lang="bn-IN"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দশ </a:t>
            </a:r>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লাইনের</a:t>
            </a:r>
          </a:p>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একটি অনুচ্ছেদ লিখে আনবে।</a:t>
            </a:r>
          </a:p>
        </p:txBody>
      </p:sp>
    </p:spTree>
    <p:extLst>
      <p:ext uri="{BB962C8B-B14F-4D97-AF65-F5344CB8AC3E}">
        <p14:creationId xmlns:p14="http://schemas.microsoft.com/office/powerpoint/2010/main" val="256990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22" y="533399"/>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453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18" y="1676399"/>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300913"/>
            <a:ext cx="2286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3297382" y="993061"/>
            <a:ext cx="25700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কাজী নজরুল ইসলাম</a:t>
            </a:r>
            <a:endParaRPr lang="en-US"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199725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57600" y="261293"/>
            <a:ext cx="19812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1" name="TextBox 20"/>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এই</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TextBox 23"/>
          <p:cNvSpPr txBox="1"/>
          <p:nvPr/>
        </p:nvSpPr>
        <p:spPr>
          <a:xfrm>
            <a:off x="699558" y="3505200"/>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শব্দের অর্থ জেনে বাক্যে প্রয়োগ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699558" y="2200630"/>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ইসলামের’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সংক্ষিপ্ত পরিচয়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99891" y="4343400"/>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8" name="TextBox 27"/>
          <p:cNvSpPr txBox="1"/>
          <p:nvPr/>
        </p:nvSpPr>
        <p:spPr>
          <a:xfrm>
            <a:off x="685870" y="518160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22568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4" grpId="0" animBg="1"/>
      <p:bldP spid="25"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Down Arrow Callout 16"/>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ounded Rectangle 18"/>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Up Arrow 20"/>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Up Arrow 24"/>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7" name="Rounded Rectangle 26"/>
          <p:cNvSpPr/>
          <p:nvPr/>
        </p:nvSpPr>
        <p:spPr>
          <a:xfrm>
            <a:off x="685800" y="637297"/>
            <a:ext cx="2244436" cy="159296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Up Arrow 28"/>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অন্যায়,শোষণ ও নির্যাতনের বিরুদ্ধে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7" name="Rounded Rectangle 3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9" name="Up Arrow 3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কবিতা,উপন্যাস,নাটকসংগীত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1" name="Rounded Rectangle 4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3" name="TextBox 42"/>
          <p:cNvSpPr txBox="1"/>
          <p:nvPr/>
        </p:nvSpPr>
        <p:spPr>
          <a:xfrm>
            <a:off x="6109854" y="2888133"/>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পটকা,ঘুমজাগানো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পাখি,ঘুমপাড়ানী</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1" name="Rounded Rectangle 30"/>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3" name="TextBox 32"/>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লেটোর দলে গান করেছেন,রুটির দোকানের কারিগর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Up Arrow Callout 2"/>
          <p:cNvSpPr/>
          <p:nvPr/>
        </p:nvSpPr>
        <p:spPr>
          <a:xfrm>
            <a:off x="3407173" y="4788051"/>
            <a:ext cx="2218614" cy="1695667"/>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36988" y="4946228"/>
            <a:ext cx="10839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TextBox 34"/>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69950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dissolve">
                                      <p:cBhvr>
                                        <p:cTn id="71" dur="500"/>
                                        <p:tgtEl>
                                          <p:spTgt spid="3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1+#ppt_w/2"/>
                                          </p:val>
                                        </p:tav>
                                        <p:tav tm="100000">
                                          <p:val>
                                            <p:strVal val="#ppt_x"/>
                                          </p:val>
                                        </p:tav>
                                      </p:tavLst>
                                    </p:anim>
                                    <p:anim calcmode="lin" valueType="num">
                                      <p:cBhvr additive="base">
                                        <p:cTn id="97"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dissolve">
                                      <p:cBhvr>
                                        <p:cTn id="102" dur="500"/>
                                        <p:tgtEl>
                                          <p:spTgt spid="32"/>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dissolve">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0-#ppt_w/2"/>
                                          </p:val>
                                        </p:tav>
                                        <p:tav tm="100000">
                                          <p:val>
                                            <p:strVal val="#ppt_x"/>
                                          </p:val>
                                        </p:tav>
                                      </p:tavLst>
                                    </p:anim>
                                    <p:anim calcmode="lin" valueType="num">
                                      <p:cBhvr additive="base">
                                        <p:cTn id="111"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dissolve">
                                      <p:cBhvr>
                                        <p:cTn id="116" dur="500"/>
                                        <p:tgtEl>
                                          <p:spTgt spid="34"/>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dissolve">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additive="base">
                                        <p:cTn id="124" dur="500" fill="hold"/>
                                        <p:tgtEl>
                                          <p:spTgt spid="35"/>
                                        </p:tgtEl>
                                        <p:attrNameLst>
                                          <p:attrName>ppt_x</p:attrName>
                                        </p:attrNameLst>
                                      </p:cBhvr>
                                      <p:tavLst>
                                        <p:tav tm="0">
                                          <p:val>
                                            <p:strVal val="0-#ppt_w/2"/>
                                          </p:val>
                                        </p:tav>
                                        <p:tav tm="100000">
                                          <p:val>
                                            <p:strVal val="#ppt_x"/>
                                          </p:val>
                                        </p:tav>
                                      </p:tavLst>
                                    </p:anim>
                                    <p:anim calcmode="lin" valueType="num">
                                      <p:cBhvr additive="base">
                                        <p:cTn id="1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7" grpId="0" animBg="1"/>
      <p:bldP spid="38" grpId="0"/>
      <p:bldP spid="39" grpId="0" animBg="1"/>
      <p:bldP spid="40" grpId="0"/>
      <p:bldP spid="41" grpId="0" animBg="1"/>
      <p:bldP spid="42" grpId="0"/>
      <p:bldP spid="43" grpId="0"/>
      <p:bldP spid="31" grpId="0" animBg="1"/>
      <p:bldP spid="32" grpId="0"/>
      <p:bldP spid="33" grpId="0"/>
      <p:bldP spid="3" grpId="0" animBg="1"/>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136073" y="5181600"/>
            <a:ext cx="69342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নজরুল ইসলামের</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জন্ম ও মৃত্যুর তারিখ এবং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ছোটদের জন্য লেখা</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তিনটি কাব্যগ্রন্থের নাম লেখ।</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510" y="1371600"/>
            <a:ext cx="5239326" cy="3713016"/>
          </a:xfrm>
          <a:prstGeom prst="ellipse">
            <a:avLst/>
          </a:prstGeom>
          <a:ln>
            <a:noFill/>
          </a:ln>
          <a:effectLst>
            <a:softEdge rad="112500"/>
          </a:effectLst>
        </p:spPr>
      </p:pic>
    </p:spTree>
    <p:extLst>
      <p:ext uri="{BB962C8B-B14F-4D97-AF65-F5344CB8AC3E}">
        <p14:creationId xmlns:p14="http://schemas.microsoft.com/office/powerpoint/2010/main" val="416906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9781" y="609600"/>
            <a:ext cx="2133600" cy="76944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আদর্শ পাঠ</a:t>
            </a:r>
            <a:endParaRPr lang="en-US" sz="4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11" y="1828801"/>
            <a:ext cx="6718541" cy="4052454"/>
          </a:xfrm>
          <a:prstGeom prst="rect">
            <a:avLst/>
          </a:prstGeom>
          <a:ln w="38100" cap="sq">
            <a:solidFill>
              <a:srgbClr val="006C3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85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TotalTime>
  <Words>715</Words>
  <Application>Microsoft Office PowerPoint</Application>
  <PresentationFormat>On-screen Show (4:3)</PresentationFormat>
  <Paragraphs>143</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স্বাগতম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sharif</cp:lastModifiedBy>
  <cp:revision>360</cp:revision>
  <dcterms:created xsi:type="dcterms:W3CDTF">2006-08-16T00:00:00Z</dcterms:created>
  <dcterms:modified xsi:type="dcterms:W3CDTF">2020-01-13T08:18:50Z</dcterms:modified>
</cp:coreProperties>
</file>