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82" r:id="rId13"/>
    <p:sldId id="273" r:id="rId14"/>
    <p:sldId id="272" r:id="rId15"/>
    <p:sldId id="274" r:id="rId16"/>
    <p:sldId id="283" r:id="rId17"/>
    <p:sldId id="281" r:id="rId18"/>
    <p:sldId id="276" r:id="rId19"/>
    <p:sldId id="284"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CDFF4-E501-47FE-8D47-868448D456E3}"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76AA0-7179-4768-B468-DCA3C834EA0D}" type="slidenum">
              <a:rPr lang="en-US" smtClean="0"/>
              <a:t>‹#›</a:t>
            </a:fld>
            <a:endParaRPr lang="en-US"/>
          </a:p>
        </p:txBody>
      </p:sp>
    </p:spTree>
    <p:extLst>
      <p:ext uri="{BB962C8B-B14F-4D97-AF65-F5344CB8AC3E}">
        <p14:creationId xmlns:p14="http://schemas.microsoft.com/office/powerpoint/2010/main" val="40512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76AA0-7179-4768-B468-DCA3C834EA0D}" type="slidenum">
              <a:rPr lang="en-US" smtClean="0"/>
              <a:t>11</a:t>
            </a:fld>
            <a:endParaRPr lang="en-US"/>
          </a:p>
        </p:txBody>
      </p:sp>
    </p:spTree>
    <p:extLst>
      <p:ext uri="{BB962C8B-B14F-4D97-AF65-F5344CB8AC3E}">
        <p14:creationId xmlns:p14="http://schemas.microsoft.com/office/powerpoint/2010/main" val="372515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AD296-EA29-48C7-901B-C27785E8015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177326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AD296-EA29-48C7-901B-C27785E8015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27849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AD296-EA29-48C7-901B-C27785E8015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289612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AD296-EA29-48C7-901B-C27785E8015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243501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2AD296-EA29-48C7-901B-C27785E8015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9014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AD296-EA29-48C7-901B-C27785E8015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193741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AD296-EA29-48C7-901B-C27785E80157}"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17643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AD296-EA29-48C7-901B-C27785E80157}"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1530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AD296-EA29-48C7-901B-C27785E80157}"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27539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AD296-EA29-48C7-901B-C27785E8015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232619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AD296-EA29-48C7-901B-C27785E8015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A281-D9ED-4187-AF68-5D8E044ED619}" type="slidenum">
              <a:rPr lang="en-US" smtClean="0"/>
              <a:t>‹#›</a:t>
            </a:fld>
            <a:endParaRPr lang="en-US"/>
          </a:p>
        </p:txBody>
      </p:sp>
    </p:spTree>
    <p:extLst>
      <p:ext uri="{BB962C8B-B14F-4D97-AF65-F5344CB8AC3E}">
        <p14:creationId xmlns:p14="http://schemas.microsoft.com/office/powerpoint/2010/main" val="6724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AD296-EA29-48C7-901B-C27785E80157}"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A281-D9ED-4187-AF68-5D8E044ED619}" type="slidenum">
              <a:rPr lang="en-US" smtClean="0"/>
              <a:t>‹#›</a:t>
            </a:fld>
            <a:endParaRPr lang="en-US"/>
          </a:p>
        </p:txBody>
      </p:sp>
    </p:spTree>
    <p:extLst>
      <p:ext uri="{BB962C8B-B14F-4D97-AF65-F5344CB8AC3E}">
        <p14:creationId xmlns:p14="http://schemas.microsoft.com/office/powerpoint/2010/main" val="414268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5" y="84221"/>
            <a:ext cx="11746832" cy="5770883"/>
          </a:xfrm>
          <a:prstGeom prst="rect">
            <a:avLst/>
          </a:prstGeom>
        </p:spPr>
      </p:pic>
      <p:sp>
        <p:nvSpPr>
          <p:cNvPr id="3" name="TextBox 2"/>
          <p:cNvSpPr txBox="1"/>
          <p:nvPr/>
        </p:nvSpPr>
        <p:spPr>
          <a:xfrm>
            <a:off x="192506" y="5855104"/>
            <a:ext cx="11718758" cy="923330"/>
          </a:xfrm>
          <a:prstGeom prst="rect">
            <a:avLst/>
          </a:prstGeom>
          <a:solidFill>
            <a:schemeClr val="accent1">
              <a:lumMod val="20000"/>
              <a:lumOff val="80000"/>
            </a:schemeClr>
          </a:solidFill>
          <a:ln>
            <a:solidFill>
              <a:srgbClr val="FF0000"/>
            </a:solidFill>
          </a:ln>
        </p:spPr>
        <p:txBody>
          <a:bodyPr wrap="square" rtlCol="0">
            <a:spAutoFit/>
          </a:bodyPr>
          <a:lstStyle/>
          <a:p>
            <a:r>
              <a:rPr lang="bn-BD" sz="5400" dirty="0" smtClean="0">
                <a:latin typeface="NikoshBAN" panose="02000000000000000000" pitchFamily="2" charset="0"/>
                <a:cs typeface="NikoshBAN" panose="02000000000000000000" pitchFamily="2" charset="0"/>
              </a:rPr>
              <a:t>আজকের   ক্লাসে   সবাইকে    শুভেচ্ছা      ও   স্বাগতম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7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1"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5" y="1585475"/>
            <a:ext cx="6345381" cy="42013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8" y="1508150"/>
            <a:ext cx="4973783" cy="4355986"/>
          </a:xfrm>
          <a:prstGeom prst="rect">
            <a:avLst/>
          </a:prstGeom>
        </p:spPr>
      </p:pic>
    </p:spTree>
    <p:extLst>
      <p:ext uri="{BB962C8B-B14F-4D97-AF65-F5344CB8AC3E}">
        <p14:creationId xmlns:p14="http://schemas.microsoft.com/office/powerpoint/2010/main" val="36453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06"/>
            <a:ext cx="5191568" cy="26369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76" y="-261270"/>
            <a:ext cx="4602306" cy="27709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306" y="3533996"/>
            <a:ext cx="4332586" cy="288313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7158" y="3238727"/>
            <a:ext cx="4225636" cy="2797834"/>
          </a:xfrm>
          <a:prstGeom prst="rect">
            <a:avLst/>
          </a:prstGeom>
        </p:spPr>
      </p:pic>
      <p:sp>
        <p:nvSpPr>
          <p:cNvPr id="8" name="Rounded Rectangle 7"/>
          <p:cNvSpPr/>
          <p:nvPr/>
        </p:nvSpPr>
        <p:spPr>
          <a:xfrm>
            <a:off x="748146" y="2715511"/>
            <a:ext cx="2216727" cy="6234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হরিণ </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ounded Rectangle 8"/>
          <p:cNvSpPr/>
          <p:nvPr/>
        </p:nvSpPr>
        <p:spPr>
          <a:xfrm>
            <a:off x="6835878" y="2509668"/>
            <a:ext cx="2273701" cy="7559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বাঘ </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4759561" y="4516583"/>
            <a:ext cx="1365667" cy="68809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anose="02000000000000000000" pitchFamily="2" charset="0"/>
                <a:cs typeface="NikoshBAN" panose="02000000000000000000" pitchFamily="2" charset="0"/>
              </a:rPr>
              <a:t>সিংহ </a:t>
            </a:r>
            <a:endParaRPr lang="en-US" sz="3600" dirty="0">
              <a:latin typeface="NikoshBAN" panose="02000000000000000000" pitchFamily="2" charset="0"/>
              <a:cs typeface="NikoshBAN" panose="02000000000000000000" pitchFamily="2" charset="0"/>
            </a:endParaRPr>
          </a:p>
        </p:txBody>
      </p:sp>
      <p:sp>
        <p:nvSpPr>
          <p:cNvPr id="12" name="Rounded Rectangle 11"/>
          <p:cNvSpPr/>
          <p:nvPr/>
        </p:nvSpPr>
        <p:spPr>
          <a:xfrm>
            <a:off x="6367158" y="6085069"/>
            <a:ext cx="4348772" cy="77293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সুন্দরবনের নদী ও গাছপালা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161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heel(1)">
                                      <p:cBhvr>
                                        <p:cTn id="57" dur="2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2000"/>
                                        <p:tgtEl>
                                          <p:spTgt spid="10"/>
                                        </p:tgtEl>
                                      </p:cBhvr>
                                    </p:animEffect>
                                    <p:anim calcmode="lin" valueType="num">
                                      <p:cBhvr>
                                        <p:cTn id="63" dur="2000" fill="hold"/>
                                        <p:tgtEl>
                                          <p:spTgt spid="10"/>
                                        </p:tgtEl>
                                        <p:attrNameLst>
                                          <p:attrName>ppt_w</p:attrName>
                                        </p:attrNameLst>
                                      </p:cBhvr>
                                      <p:tavLst>
                                        <p:tav tm="0" fmla="#ppt_w*sin(2.5*pi*$)">
                                          <p:val>
                                            <p:fltVal val="0"/>
                                          </p:val>
                                        </p:tav>
                                        <p:tav tm="100000">
                                          <p:val>
                                            <p:fltVal val="1"/>
                                          </p:val>
                                        </p:tav>
                                      </p:tavLst>
                                    </p:anim>
                                    <p:anim calcmode="lin" valueType="num">
                                      <p:cBhvr>
                                        <p:cTn id="6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heel(1)">
                                      <p:cBhvr>
                                        <p:cTn id="69" dur="20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97" y="1344914"/>
            <a:ext cx="6412058" cy="35457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948" y="1344914"/>
            <a:ext cx="4797179" cy="3545741"/>
          </a:xfrm>
          <a:prstGeom prst="rect">
            <a:avLst/>
          </a:prstGeom>
        </p:spPr>
      </p:pic>
      <p:sp>
        <p:nvSpPr>
          <p:cNvPr id="4" name="TextBox 3"/>
          <p:cNvSpPr txBox="1"/>
          <p:nvPr/>
        </p:nvSpPr>
        <p:spPr>
          <a:xfrm>
            <a:off x="3252425" y="5389419"/>
            <a:ext cx="6121112" cy="830997"/>
          </a:xfrm>
          <a:prstGeom prst="rect">
            <a:avLst/>
          </a:prstGeom>
          <a:solidFill>
            <a:schemeClr val="accent4">
              <a:lumMod val="40000"/>
              <a:lumOff val="60000"/>
            </a:schemeClr>
          </a:solidFill>
        </p:spPr>
        <p:txBody>
          <a:bodyPr wrap="square" rtlCol="0">
            <a:spAutoFit/>
          </a:bodyPr>
          <a:lstStyle/>
          <a:p>
            <a:r>
              <a:rPr lang="en-US" sz="4800" dirty="0" err="1" smtClean="0">
                <a:latin typeface="NikoshBAN" panose="02000000000000000000" pitchFamily="2" charset="0"/>
                <a:cs typeface="NikoshBAN" panose="02000000000000000000" pitchFamily="2" charset="0"/>
              </a:rPr>
              <a:t>সুন্দরবনের</a:t>
            </a:r>
            <a:r>
              <a:rPr lang="en-US" sz="48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ভৌগলিক পরিবেশ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41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bn-BD" dirty="0" smtClean="0"/>
              <a:t>                </a:t>
            </a:r>
            <a:r>
              <a:rPr lang="en-US" dirty="0" err="1" smtClean="0"/>
              <a:t>শিক্ষকের</a:t>
            </a:r>
            <a:r>
              <a:rPr lang="en-US" dirty="0" smtClean="0"/>
              <a:t> </a:t>
            </a:r>
            <a:r>
              <a:rPr lang="bn-BD" dirty="0" smtClean="0"/>
              <a:t> </a:t>
            </a:r>
            <a:r>
              <a:rPr lang="en-US" dirty="0" err="1" smtClean="0"/>
              <a:t>আদ</a:t>
            </a:r>
            <a:r>
              <a:rPr lang="bn-BD" dirty="0" smtClean="0"/>
              <a:t>র্শ  পাঠ</a:t>
            </a:r>
            <a:endParaRPr lang="en-US" dirty="0"/>
          </a:p>
        </p:txBody>
      </p:sp>
      <p:sp>
        <p:nvSpPr>
          <p:cNvPr id="3" name="Content Placeholder 2"/>
          <p:cNvSpPr>
            <a:spLocks noGrp="1"/>
          </p:cNvSpPr>
          <p:nvPr>
            <p:ph idx="1"/>
          </p:nvPr>
        </p:nvSpPr>
        <p:spPr>
          <a:xfrm>
            <a:off x="1662546" y="3058679"/>
            <a:ext cx="9829799" cy="2012084"/>
          </a:xfrm>
        </p:spPr>
        <p:txBody>
          <a:bodyPr>
            <a:normAutofit/>
          </a:bodyPr>
          <a:lstStyle/>
          <a:p>
            <a:r>
              <a:rPr lang="bn-BD" sz="4400" dirty="0" smtClean="0">
                <a:latin typeface="NikoshBAN" panose="02000000000000000000" pitchFamily="2" charset="0"/>
                <a:cs typeface="NikoshBAN" panose="02000000000000000000" pitchFamily="2" charset="0"/>
              </a:rPr>
              <a:t>শিক্ষার্থীরা  মনোযোগ সহকারে পাঠ শুনবে এবং বুঝার চেষ্টা করবে।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91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473" y="665019"/>
            <a:ext cx="9282545" cy="831706"/>
          </a:xfrm>
        </p:spPr>
        <p:txBody>
          <a:bodyPr>
            <a:normAutofit fontScale="90000"/>
          </a:bodyPr>
          <a:lstStyle/>
          <a:p>
            <a:r>
              <a:rPr lang="bn-BD" sz="5400" dirty="0" smtClean="0">
                <a:latin typeface="NikoshBAN" panose="02000000000000000000" pitchFamily="2" charset="0"/>
                <a:cs typeface="NikoshBAN" panose="02000000000000000000" pitchFamily="2" charset="0"/>
              </a:rPr>
              <a:t>                  সুন্দরবনের প্রাণী </a:t>
            </a:r>
            <a:endParaRPr lang="en-US" sz="54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67189"/>
            <a:ext cx="10515600" cy="4351338"/>
          </a:xfrm>
        </p:spPr>
        <p:txBody>
          <a:bodyPr>
            <a:normAutofit/>
          </a:bodyPr>
          <a:lstStyle/>
          <a:p>
            <a:r>
              <a:rPr lang="bn-BD" sz="3200" dirty="0" smtClean="0">
                <a:latin typeface="NikoshBAN" panose="02000000000000000000" pitchFamily="2" charset="0"/>
                <a:cs typeface="NikoshBAN" panose="02000000000000000000" pitchFamily="2" charset="0"/>
              </a:rPr>
              <a:t>বাংলাদেশের দক্ষিনে রয়েছে প্রকৃতির অপার সম্ভার সুন্দরবন। সমুদ্রের কোল ঘেঁষে গড়ে উঠেছে এই বিশাল বন। এখানে রয়েছে যেমন প্রচুর গাছপালা , কেওড়া ও সুন্দরী গাছের বন , তেমনি রয়েছে নানা প্রাণী , জীবজন্তু। বিশ্বের কোনো কোনো প্রাণীর সঙ্গে জড়িয়ে থাকে দেশের নাম বা জায়গার নাম। যেমন ক্যাঙ্গারু বললেই মনে পড়ে যায় অস্ট্রেলিয়ার কথা। সিংহ বললেই মনে ভেসে উঠে আফ্রিকার কথা। তেমনি বাংলাদেশের নামের সাথে জড়িয়ে আছে রয়েল বেঙ্গল টাইগার বা রাজকীয় বাঘের নাম। এই বাঘ থাকে সুন্দরবনে। এ বাঘ দেখতে যেমন সুন্দর , তেমনি আবার ভয়ঙ্কর। এর চালচলনও রাজার মতো। সুন্দরবনের ভেজা স্যাঁতস্যাঁতে গোলপাতার বনে এ বাঘ ঘুরে বেড়ায়।</a:t>
            </a:r>
            <a:endParaRPr lang="en-US" sz="3200" dirty="0">
              <a:latin typeface="NikoshBAN" panose="02000000000000000000" pitchFamily="2" charset="0"/>
              <a:cs typeface="NikoshBAN" panose="02000000000000000000" pitchFamily="2" charset="0"/>
            </a:endParaRPr>
          </a:p>
        </p:txBody>
      </p:sp>
      <p:sp>
        <p:nvSpPr>
          <p:cNvPr id="4" name="Cloud 3"/>
          <p:cNvSpPr/>
          <p:nvPr/>
        </p:nvSpPr>
        <p:spPr>
          <a:xfrm>
            <a:off x="8478982" y="262300"/>
            <a:ext cx="3456709" cy="1316182"/>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আদর্শ পাঠ </a:t>
            </a:r>
            <a:endParaRPr lang="en-US" sz="4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9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235528"/>
            <a:ext cx="10286999" cy="1579852"/>
          </a:xfrm>
        </p:spPr>
        <p:txBody>
          <a:bodyPr>
            <a:noAutofit/>
          </a:bodyPr>
          <a:lstStyle/>
          <a:p>
            <a:r>
              <a:rPr lang="bn-BD" sz="6000" dirty="0" smtClean="0">
                <a:solidFill>
                  <a:schemeClr val="accent1"/>
                </a:solidFill>
                <a:latin typeface="NikoshBAN" panose="02000000000000000000" pitchFamily="2" charset="0"/>
                <a:cs typeface="NikoshBAN" panose="02000000000000000000" pitchFamily="2" charset="0"/>
              </a:rPr>
              <a:t>                      পাঠ  সংশ্লিষ্ট  আলোচনা</a:t>
            </a:r>
            <a:r>
              <a:rPr lang="en-US" sz="6000" dirty="0" smtClean="0">
                <a:solidFill>
                  <a:schemeClr val="accent1"/>
                </a:solidFill>
                <a:latin typeface="NikoshBAN" panose="02000000000000000000" pitchFamily="2" charset="0"/>
                <a:cs typeface="NikoshBAN" panose="02000000000000000000" pitchFamily="2" charset="0"/>
              </a:rPr>
              <a:t>  </a:t>
            </a:r>
            <a:r>
              <a:rPr lang="bn-BD" sz="6000" dirty="0" smtClean="0">
                <a:solidFill>
                  <a:schemeClr val="accent1"/>
                </a:solidFill>
                <a:latin typeface="NikoshBAN" panose="02000000000000000000" pitchFamily="2" charset="0"/>
                <a:cs typeface="NikoshBAN" panose="02000000000000000000" pitchFamily="2" charset="0"/>
              </a:rPr>
              <a:t/>
            </a:r>
            <a:br>
              <a:rPr lang="bn-BD" sz="6000" dirty="0" smtClean="0">
                <a:solidFill>
                  <a:schemeClr val="accent1"/>
                </a:solidFill>
                <a:latin typeface="NikoshBAN" panose="02000000000000000000" pitchFamily="2" charset="0"/>
                <a:cs typeface="NikoshBAN" panose="02000000000000000000" pitchFamily="2" charset="0"/>
              </a:rPr>
            </a:br>
            <a:r>
              <a:rPr lang="bn-BD" sz="6000" dirty="0" smtClean="0">
                <a:solidFill>
                  <a:schemeClr val="accent1"/>
                </a:solidFill>
                <a:latin typeface="NikoshBAN" panose="02000000000000000000" pitchFamily="2" charset="0"/>
                <a:cs typeface="NikoshBAN" panose="02000000000000000000" pitchFamily="2" charset="0"/>
              </a:rPr>
              <a:t> </a:t>
            </a:r>
            <a:endParaRPr lang="en-US" sz="6000" dirty="0">
              <a:solidFill>
                <a:schemeClr val="accent1"/>
              </a:solidFill>
              <a:latin typeface="NikoshBAN" panose="02000000000000000000" pitchFamily="2" charset="0"/>
              <a:cs typeface="NikoshBAN" panose="02000000000000000000" pitchFamily="2" charset="0"/>
            </a:endParaRPr>
          </a:p>
        </p:txBody>
      </p:sp>
      <p:sp>
        <p:nvSpPr>
          <p:cNvPr id="6" name="Horizontal Scroll 5"/>
          <p:cNvSpPr/>
          <p:nvPr/>
        </p:nvSpPr>
        <p:spPr>
          <a:xfrm>
            <a:off x="1440872" y="1205346"/>
            <a:ext cx="8354292" cy="1494704"/>
          </a:xfrm>
          <a:prstGeom prst="horizontalScroll">
            <a:avLst>
              <a:gd name="adj" fmla="val 1607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বাংলাদেশের দক্ষিনে রয়েছে সুন্দরবন।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Horizontal Scroll 7"/>
          <p:cNvSpPr/>
          <p:nvPr/>
        </p:nvSpPr>
        <p:spPr>
          <a:xfrm>
            <a:off x="1440871" y="3266642"/>
            <a:ext cx="8659091" cy="1274329"/>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 এখানে রয়েছে প্রচুর গাছপালা ,সুন্দরী,কেওড়া এবং প্রাণী ও জীবজন্তু।</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Horizontal Scroll 8"/>
          <p:cNvSpPr/>
          <p:nvPr/>
        </p:nvSpPr>
        <p:spPr>
          <a:xfrm>
            <a:off x="1440873" y="4849091"/>
            <a:ext cx="8659090" cy="1233054"/>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সুন্দরবনে রয়েছে আমাদের জাতীয় পশু রয়েল বেঙ্গল টাইগার</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60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96982"/>
            <a:ext cx="9545781" cy="134389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2"/>
                </a:solidFill>
              </a:rPr>
              <a:t>পাঠের</a:t>
            </a:r>
            <a:r>
              <a:rPr lang="en-US" sz="4400" dirty="0" smtClean="0">
                <a:solidFill>
                  <a:schemeClr val="tx2"/>
                </a:solidFill>
              </a:rPr>
              <a:t> </a:t>
            </a:r>
            <a:r>
              <a:rPr lang="en-US" sz="4400" dirty="0" err="1" smtClean="0">
                <a:solidFill>
                  <a:schemeClr val="tx2"/>
                </a:solidFill>
              </a:rPr>
              <a:t>এই</a:t>
            </a:r>
            <a:r>
              <a:rPr lang="en-US" sz="4400" dirty="0" smtClean="0">
                <a:solidFill>
                  <a:schemeClr val="tx2"/>
                </a:solidFill>
              </a:rPr>
              <a:t>  </a:t>
            </a:r>
            <a:r>
              <a:rPr lang="en-US" sz="4400" dirty="0" err="1" smtClean="0">
                <a:solidFill>
                  <a:schemeClr val="tx2"/>
                </a:solidFill>
              </a:rPr>
              <a:t>পর্যায়ে</a:t>
            </a:r>
            <a:r>
              <a:rPr lang="en-US" sz="4400" dirty="0" smtClean="0">
                <a:solidFill>
                  <a:schemeClr val="tx2"/>
                </a:solidFill>
              </a:rPr>
              <a:t> </a:t>
            </a:r>
            <a:r>
              <a:rPr lang="en-US" sz="4400" dirty="0" err="1" smtClean="0">
                <a:solidFill>
                  <a:schemeClr val="tx2"/>
                </a:solidFill>
              </a:rPr>
              <a:t>শিক্ষা</a:t>
            </a:r>
            <a:r>
              <a:rPr lang="bn-BD" sz="4400" dirty="0" smtClean="0">
                <a:solidFill>
                  <a:schemeClr val="tx2"/>
                </a:solidFill>
              </a:rPr>
              <a:t>র্থীরা  পাঠ্যাংশটুকু নিরবে পড়বে ।</a:t>
            </a:r>
            <a:r>
              <a:rPr lang="bn-BD" sz="4400" dirty="0" smtClean="0">
                <a:solidFill>
                  <a:schemeClr val="tx2"/>
                </a:solidFill>
                <a:latin typeface="NikoshBAN" panose="02000000000000000000" pitchFamily="2" charset="0"/>
                <a:cs typeface="NikoshBAN" panose="02000000000000000000" pitchFamily="2" charset="0"/>
              </a:rPr>
              <a:t> </a:t>
            </a:r>
            <a:endParaRPr lang="en-US" sz="44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90" y="1801091"/>
            <a:ext cx="7254056" cy="4811857"/>
          </a:xfrm>
          <a:prstGeom prst="rect">
            <a:avLst/>
          </a:prstGeom>
        </p:spPr>
      </p:pic>
      <p:sp>
        <p:nvSpPr>
          <p:cNvPr id="5" name="Oval 4"/>
          <p:cNvSpPr/>
          <p:nvPr/>
        </p:nvSpPr>
        <p:spPr>
          <a:xfrm>
            <a:off x="9822873" y="346364"/>
            <a:ext cx="2022764" cy="626658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2"/>
                </a:solidFill>
                <a:latin typeface="NikoshBAN" panose="02000000000000000000" pitchFamily="2" charset="0"/>
                <a:cs typeface="NikoshBAN" panose="02000000000000000000" pitchFamily="2" charset="0"/>
              </a:rPr>
              <a:t>৪/৫ </a:t>
            </a:r>
          </a:p>
          <a:p>
            <a:pPr algn="ctr"/>
            <a:r>
              <a:rPr lang="en-US" sz="4000" dirty="0" err="1" smtClean="0">
                <a:solidFill>
                  <a:schemeClr val="tx2"/>
                </a:solidFill>
                <a:latin typeface="NikoshBAN" panose="02000000000000000000" pitchFamily="2" charset="0"/>
                <a:cs typeface="NikoshBAN" panose="02000000000000000000" pitchFamily="2" charset="0"/>
              </a:rPr>
              <a:t>জন</a:t>
            </a:r>
            <a:r>
              <a:rPr lang="en-US" sz="4000" dirty="0" smtClean="0">
                <a:solidFill>
                  <a:schemeClr val="tx2"/>
                </a:solidFill>
                <a:latin typeface="NikoshBAN" panose="02000000000000000000" pitchFamily="2" charset="0"/>
                <a:cs typeface="NikoshBAN" panose="02000000000000000000" pitchFamily="2" charset="0"/>
              </a:rPr>
              <a:t> </a:t>
            </a:r>
          </a:p>
          <a:p>
            <a:pPr algn="ctr"/>
            <a:r>
              <a:rPr lang="en-US" sz="4000" dirty="0" err="1" smtClean="0">
                <a:solidFill>
                  <a:schemeClr val="tx2"/>
                </a:solidFill>
                <a:latin typeface="NikoshBAN" panose="02000000000000000000" pitchFamily="2" charset="0"/>
                <a:cs typeface="NikoshBAN" panose="02000000000000000000" pitchFamily="2" charset="0"/>
              </a:rPr>
              <a:t>পাঠটুকু</a:t>
            </a:r>
            <a:r>
              <a:rPr lang="en-US" sz="4000" dirty="0" smtClean="0">
                <a:solidFill>
                  <a:schemeClr val="tx2"/>
                </a:solidFill>
                <a:latin typeface="NikoshBAN" panose="02000000000000000000" pitchFamily="2" charset="0"/>
                <a:cs typeface="NikoshBAN" panose="02000000000000000000" pitchFamily="2" charset="0"/>
              </a:rPr>
              <a:t> </a:t>
            </a:r>
          </a:p>
          <a:p>
            <a:pPr algn="ctr"/>
            <a:r>
              <a:rPr lang="en-US" sz="4000" dirty="0" err="1" smtClean="0">
                <a:solidFill>
                  <a:schemeClr val="tx2"/>
                </a:solidFill>
                <a:latin typeface="NikoshBAN" panose="02000000000000000000" pitchFamily="2" charset="0"/>
                <a:cs typeface="NikoshBAN" panose="02000000000000000000" pitchFamily="2" charset="0"/>
              </a:rPr>
              <a:t>সাবলিলভাবে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পড়বে</a:t>
            </a:r>
            <a:r>
              <a:rPr lang="en-US" sz="4000" dirty="0" smtClean="0">
                <a:solidFill>
                  <a:schemeClr val="tx2"/>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2711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1" y="93407"/>
            <a:ext cx="10467109" cy="1325563"/>
          </a:xfrm>
        </p:spPr>
        <p:txBody>
          <a:bodyPr>
            <a:normAutofit/>
          </a:bodyPr>
          <a:lstStyle/>
          <a:p>
            <a:r>
              <a:rPr lang="bn-BD" sz="6000" dirty="0" smtClean="0">
                <a:latin typeface="NikoshBAN" panose="02000000000000000000" pitchFamily="2" charset="0"/>
                <a:cs typeface="NikoshBAN" panose="02000000000000000000" pitchFamily="2" charset="0"/>
              </a:rPr>
              <a:t>              প্রশ্নোত্তর আলোচনা</a:t>
            </a:r>
            <a:endParaRPr lang="en-US" sz="6000" dirty="0">
              <a:latin typeface="NikoshBAN" panose="02000000000000000000" pitchFamily="2" charset="0"/>
              <a:cs typeface="NikoshBAN" panose="02000000000000000000" pitchFamily="2" charset="0"/>
            </a:endParaRPr>
          </a:p>
        </p:txBody>
      </p:sp>
      <p:sp>
        <p:nvSpPr>
          <p:cNvPr id="4" name="Pentagon 3"/>
          <p:cNvSpPr/>
          <p:nvPr/>
        </p:nvSpPr>
        <p:spPr>
          <a:xfrm>
            <a:off x="415636" y="1814946"/>
            <a:ext cx="5569528" cy="1150436"/>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BAN" panose="02000000000000000000" pitchFamily="2" charset="0"/>
                <a:cs typeface="NikoshBAN" panose="02000000000000000000" pitchFamily="2" charset="0"/>
              </a:rPr>
              <a:t>আফ্রিকা বললে কোন প্রাণীর কথা চলে আসে?</a:t>
            </a:r>
            <a:endParaRPr lang="en-US" sz="3600" dirty="0">
              <a:solidFill>
                <a:srgbClr val="C00000"/>
              </a:solidFill>
              <a:latin typeface="NikoshBAN" panose="02000000000000000000" pitchFamily="2" charset="0"/>
              <a:cs typeface="NikoshBAN" panose="02000000000000000000" pitchFamily="2" charset="0"/>
            </a:endParaRPr>
          </a:p>
        </p:txBody>
      </p:sp>
      <p:sp>
        <p:nvSpPr>
          <p:cNvPr id="5" name="Pentagon 4"/>
          <p:cNvSpPr/>
          <p:nvPr/>
        </p:nvSpPr>
        <p:spPr>
          <a:xfrm>
            <a:off x="415637" y="3379369"/>
            <a:ext cx="5333999" cy="109475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BAN" panose="02000000000000000000" pitchFamily="2" charset="0"/>
                <a:cs typeface="NikoshBAN" panose="02000000000000000000" pitchFamily="2" charset="0"/>
              </a:rPr>
              <a:t>ক্যাঙ্গারু বললে কোন প্রাণীর কথা চলে আসে ? </a:t>
            </a:r>
            <a:endParaRPr lang="en-US" sz="3600" dirty="0">
              <a:solidFill>
                <a:srgbClr val="C00000"/>
              </a:solidFill>
              <a:latin typeface="NikoshBAN" panose="02000000000000000000" pitchFamily="2" charset="0"/>
              <a:cs typeface="NikoshBAN" panose="02000000000000000000" pitchFamily="2" charset="0"/>
            </a:endParaRPr>
          </a:p>
        </p:txBody>
      </p:sp>
      <p:sp>
        <p:nvSpPr>
          <p:cNvPr id="6" name="Pentagon 5"/>
          <p:cNvSpPr/>
          <p:nvPr/>
        </p:nvSpPr>
        <p:spPr>
          <a:xfrm>
            <a:off x="415636" y="4920510"/>
            <a:ext cx="5334000" cy="1094757"/>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C00000"/>
                </a:solidFill>
                <a:latin typeface="NikoshBAN" panose="02000000000000000000" pitchFamily="2" charset="0"/>
                <a:cs typeface="NikoshBAN" panose="02000000000000000000" pitchFamily="2" charset="0"/>
              </a:rPr>
              <a:t>বাংলাদেশের জাতীয় পশু কি? </a:t>
            </a:r>
            <a:endParaRPr lang="en-US" sz="3600" dirty="0">
              <a:solidFill>
                <a:srgbClr val="C00000"/>
              </a:solidFill>
              <a:latin typeface="NikoshBAN" panose="02000000000000000000" pitchFamily="2" charset="0"/>
              <a:cs typeface="NikoshBAN" panose="02000000000000000000" pitchFamily="2" charset="0"/>
            </a:endParaRPr>
          </a:p>
        </p:txBody>
      </p:sp>
      <p:sp>
        <p:nvSpPr>
          <p:cNvPr id="7" name="Oval 6"/>
          <p:cNvSpPr/>
          <p:nvPr/>
        </p:nvSpPr>
        <p:spPr>
          <a:xfrm>
            <a:off x="9524999" y="5218507"/>
            <a:ext cx="2535382" cy="95235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latin typeface="NikoshBAN" panose="02000000000000000000" pitchFamily="2" charset="0"/>
                <a:cs typeface="NikoshBAN" panose="02000000000000000000" pitchFamily="2" charset="0"/>
              </a:rPr>
              <a:t>সিংহ </a:t>
            </a:r>
            <a:endParaRPr lang="en-US" sz="4000" dirty="0">
              <a:solidFill>
                <a:srgbClr val="C00000"/>
              </a:solidFill>
              <a:latin typeface="NikoshBAN" panose="02000000000000000000" pitchFamily="2" charset="0"/>
              <a:cs typeface="NikoshBAN" panose="02000000000000000000" pitchFamily="2" charset="0"/>
            </a:endParaRPr>
          </a:p>
        </p:txBody>
      </p:sp>
      <p:sp>
        <p:nvSpPr>
          <p:cNvPr id="8" name="Oval 7"/>
          <p:cNvSpPr/>
          <p:nvPr/>
        </p:nvSpPr>
        <p:spPr>
          <a:xfrm>
            <a:off x="9379527" y="1461580"/>
            <a:ext cx="2680854" cy="113607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latin typeface="NikoshBAN" panose="02000000000000000000" pitchFamily="2" charset="0"/>
                <a:cs typeface="NikoshBAN" panose="02000000000000000000" pitchFamily="2" charset="0"/>
              </a:rPr>
              <a:t>অস্ট্রেলিয়া </a:t>
            </a:r>
            <a:endParaRPr lang="en-US" sz="4000" dirty="0">
              <a:solidFill>
                <a:srgbClr val="C00000"/>
              </a:solidFill>
              <a:latin typeface="NikoshBAN" panose="02000000000000000000" pitchFamily="2" charset="0"/>
              <a:cs typeface="NikoshBAN" panose="02000000000000000000" pitchFamily="2" charset="0"/>
            </a:endParaRPr>
          </a:p>
        </p:txBody>
      </p:sp>
      <p:sp>
        <p:nvSpPr>
          <p:cNvPr id="9" name="Oval 8"/>
          <p:cNvSpPr/>
          <p:nvPr/>
        </p:nvSpPr>
        <p:spPr>
          <a:xfrm>
            <a:off x="8000999" y="3220643"/>
            <a:ext cx="4059382" cy="10909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C00000"/>
                </a:solidFill>
                <a:latin typeface="NikoshBAN" panose="02000000000000000000" pitchFamily="2" charset="0"/>
                <a:cs typeface="NikoshBAN" panose="02000000000000000000" pitchFamily="2" charset="0"/>
              </a:rPr>
              <a:t>রয়েল বেঙ্গল টাইগার </a:t>
            </a:r>
            <a:endParaRPr lang="en-US" sz="4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86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75E-6 -4.07407E-6 L -0.21641 -0.48078 " pathEditMode="relative" rAng="0" ptsTypes="AA">
                                      <p:cBhvr>
                                        <p:cTn id="6" dur="2000" fill="hold"/>
                                        <p:tgtEl>
                                          <p:spTgt spid="7"/>
                                        </p:tgtEl>
                                        <p:attrNameLst>
                                          <p:attrName>ppt_x</p:attrName>
                                          <p:attrName>ppt_y</p:attrName>
                                        </p:attrNameLst>
                                      </p:cBhvr>
                                      <p:rCtr x="-10820" y="-24051"/>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75E-6 -4.07407E-6 L -0.17461 0.20533 " pathEditMode="relative" rAng="0" ptsTypes="AA">
                                      <p:cBhvr>
                                        <p:cTn id="10" dur="2000" fill="hold"/>
                                        <p:tgtEl>
                                          <p:spTgt spid="9"/>
                                        </p:tgtEl>
                                        <p:attrNameLst>
                                          <p:attrName>ppt_x</p:attrName>
                                          <p:attrName>ppt_y</p:attrName>
                                        </p:attrNameLst>
                                      </p:cBhvr>
                                      <p:rCtr x="-8737" y="10255"/>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06237 -0.01481 L -0.26459 0.25672 " pathEditMode="relative" rAng="0" ptsTypes="AA">
                                      <p:cBhvr>
                                        <p:cTn id="14" dur="2000" fill="hold"/>
                                        <p:tgtEl>
                                          <p:spTgt spid="8"/>
                                        </p:tgtEl>
                                        <p:attrNameLst>
                                          <p:attrName>ppt_x</p:attrName>
                                          <p:attrName>ppt_y</p:attrName>
                                        </p:attrNameLst>
                                      </p:cBhvr>
                                      <p:rCtr x="-16354" y="1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51725" y="5380788"/>
            <a:ext cx="2194750" cy="1477212"/>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0000"/>
                </a:solidFill>
                <a:latin typeface="NikoshBAN" panose="02000000000000000000" pitchFamily="2" charset="0"/>
                <a:cs typeface="NikoshBAN" panose="02000000000000000000" pitchFamily="2" charset="0"/>
              </a:rPr>
              <a:t>ম্ভ</a:t>
            </a:r>
            <a:endParaRPr lang="en-US" sz="4400" dirty="0">
              <a:solidFill>
                <a:srgbClr val="FF0000"/>
              </a:solidFill>
              <a:latin typeface="NikoshBAN" panose="02000000000000000000" pitchFamily="2" charset="0"/>
              <a:cs typeface="NikoshBAN" panose="02000000000000000000" pitchFamily="2" charset="0"/>
            </a:endParaRPr>
          </a:p>
        </p:txBody>
      </p:sp>
      <p:sp>
        <p:nvSpPr>
          <p:cNvPr id="3" name="Horizontal Scroll 2"/>
          <p:cNvSpPr/>
          <p:nvPr/>
        </p:nvSpPr>
        <p:spPr>
          <a:xfrm>
            <a:off x="2569888" y="29401"/>
            <a:ext cx="7602483" cy="1276374"/>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আজকের পাঠে পাওয়া যুক্তব্যঞ্জনগুলো </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Right Arrow 4"/>
          <p:cNvSpPr/>
          <p:nvPr/>
        </p:nvSpPr>
        <p:spPr>
          <a:xfrm>
            <a:off x="2569888" y="2956087"/>
            <a:ext cx="1593273" cy="387927"/>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NikoshBAN" panose="02000000000000000000" pitchFamily="2" charset="0"/>
              <a:cs typeface="NikoshBAN" panose="02000000000000000000" pitchFamily="2" charset="0"/>
            </a:endParaRPr>
          </a:p>
        </p:txBody>
      </p:sp>
      <p:sp>
        <p:nvSpPr>
          <p:cNvPr id="7" name="Rounded Rectangle 6"/>
          <p:cNvSpPr/>
          <p:nvPr/>
        </p:nvSpPr>
        <p:spPr>
          <a:xfrm>
            <a:off x="4689055" y="5646641"/>
            <a:ext cx="1731819" cy="609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 ম </a:t>
            </a:r>
            <a:endParaRPr lang="en-US" sz="44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9186558" y="5686915"/>
            <a:ext cx="2272146" cy="6199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গম্ভীর</a:t>
            </a:r>
            <a:endParaRPr lang="en-US" sz="4400" dirty="0">
              <a:solidFill>
                <a:schemeClr val="tx1"/>
              </a:solidFill>
              <a:latin typeface="NikoshBAN" panose="02000000000000000000" pitchFamily="2" charset="0"/>
              <a:cs typeface="NikoshBAN" panose="02000000000000000000" pitchFamily="2" charset="0"/>
            </a:endParaRPr>
          </a:p>
        </p:txBody>
      </p:sp>
      <p:sp>
        <p:nvSpPr>
          <p:cNvPr id="10" name="7-Point Star 9"/>
          <p:cNvSpPr/>
          <p:nvPr/>
        </p:nvSpPr>
        <p:spPr>
          <a:xfrm>
            <a:off x="39334" y="2495508"/>
            <a:ext cx="1939637" cy="1440872"/>
          </a:xfrm>
          <a:prstGeom prst="star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0000"/>
                </a:solidFill>
                <a:latin typeface="NikoshBAN" panose="02000000000000000000" pitchFamily="2" charset="0"/>
                <a:cs typeface="NikoshBAN" panose="02000000000000000000" pitchFamily="2" charset="0"/>
              </a:rPr>
              <a:t>ন্দ </a:t>
            </a:r>
            <a:endParaRPr lang="en-US" sz="4400" dirty="0">
              <a:solidFill>
                <a:srgbClr val="FF0000"/>
              </a:solidFill>
              <a:latin typeface="NikoshBAN" panose="02000000000000000000" pitchFamily="2" charset="0"/>
              <a:cs typeface="NikoshBAN" panose="02000000000000000000" pitchFamily="2" charset="0"/>
            </a:endParaRPr>
          </a:p>
        </p:txBody>
      </p:sp>
      <p:sp>
        <p:nvSpPr>
          <p:cNvPr id="11" name="Right Arrow 10"/>
          <p:cNvSpPr/>
          <p:nvPr/>
        </p:nvSpPr>
        <p:spPr>
          <a:xfrm>
            <a:off x="2557912" y="5946212"/>
            <a:ext cx="1819706" cy="346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NikoshBAN" panose="02000000000000000000" pitchFamily="2" charset="0"/>
              <a:cs typeface="NikoshBAN" panose="02000000000000000000" pitchFamily="2" charset="0"/>
            </a:endParaRPr>
          </a:p>
        </p:txBody>
      </p:sp>
      <p:sp>
        <p:nvSpPr>
          <p:cNvPr id="13" name="Rounded Rectangle 12"/>
          <p:cNvSpPr/>
          <p:nvPr/>
        </p:nvSpPr>
        <p:spPr>
          <a:xfrm>
            <a:off x="7012863" y="2760364"/>
            <a:ext cx="1427018" cy="5888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দ </a:t>
            </a:r>
            <a:endParaRPr lang="en-US" sz="4400" dirty="0">
              <a:solidFill>
                <a:schemeClr val="tx1"/>
              </a:solidFill>
              <a:latin typeface="NikoshBAN" panose="02000000000000000000" pitchFamily="2" charset="0"/>
              <a:cs typeface="NikoshBAN" panose="02000000000000000000" pitchFamily="2" charset="0"/>
            </a:endParaRPr>
          </a:p>
        </p:txBody>
      </p:sp>
      <p:sp>
        <p:nvSpPr>
          <p:cNvPr id="15" name="Explosion 1 14"/>
          <p:cNvSpPr/>
          <p:nvPr/>
        </p:nvSpPr>
        <p:spPr>
          <a:xfrm>
            <a:off x="78302" y="4095718"/>
            <a:ext cx="1900669" cy="1302329"/>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0000"/>
                </a:solidFill>
                <a:latin typeface="NikoshBAN" panose="02000000000000000000" pitchFamily="2" charset="0"/>
                <a:cs typeface="NikoshBAN" panose="02000000000000000000" pitchFamily="2" charset="0"/>
              </a:rPr>
              <a:t> ঙ্গ </a:t>
            </a:r>
            <a:endParaRPr lang="en-US" sz="4400" dirty="0">
              <a:solidFill>
                <a:srgbClr val="FF0000"/>
              </a:solidFill>
              <a:latin typeface="NikoshBAN" panose="02000000000000000000" pitchFamily="2" charset="0"/>
              <a:cs typeface="NikoshBAN" panose="02000000000000000000" pitchFamily="2" charset="0"/>
            </a:endParaRPr>
          </a:p>
        </p:txBody>
      </p:sp>
      <p:sp>
        <p:nvSpPr>
          <p:cNvPr id="16" name="Right Arrow 15"/>
          <p:cNvSpPr/>
          <p:nvPr/>
        </p:nvSpPr>
        <p:spPr>
          <a:xfrm>
            <a:off x="2435466" y="4467868"/>
            <a:ext cx="1498886" cy="3740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NikoshBAN" panose="02000000000000000000" pitchFamily="2" charset="0"/>
              <a:cs typeface="NikoshBAN" panose="02000000000000000000" pitchFamily="2" charset="0"/>
            </a:endParaRPr>
          </a:p>
        </p:txBody>
      </p:sp>
      <p:sp>
        <p:nvSpPr>
          <p:cNvPr id="18" name="Rounded Rectangle 17"/>
          <p:cNvSpPr/>
          <p:nvPr/>
        </p:nvSpPr>
        <p:spPr>
          <a:xfrm>
            <a:off x="7142307" y="4189112"/>
            <a:ext cx="1551709" cy="47798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 </a:t>
            </a:r>
            <a:r>
              <a:rPr lang="bn-BD" sz="4400" dirty="0" smtClean="0">
                <a:solidFill>
                  <a:schemeClr val="tx1"/>
                </a:solidFill>
                <a:latin typeface="NikoshBAN" panose="02000000000000000000" pitchFamily="2" charset="0"/>
                <a:cs typeface="NikoshBAN" panose="02000000000000000000" pitchFamily="2" charset="0"/>
              </a:rPr>
              <a:t>গ </a:t>
            </a:r>
            <a:endParaRPr lang="en-US" sz="4400" dirty="0">
              <a:solidFill>
                <a:schemeClr val="tx1"/>
              </a:solidFill>
              <a:latin typeface="NikoshBAN" panose="02000000000000000000" pitchFamily="2" charset="0"/>
              <a:cs typeface="NikoshBAN" panose="02000000000000000000" pitchFamily="2" charset="0"/>
            </a:endParaRPr>
          </a:p>
        </p:txBody>
      </p:sp>
      <p:sp>
        <p:nvSpPr>
          <p:cNvPr id="19" name="Rounded Rectangle 18"/>
          <p:cNvSpPr/>
          <p:nvPr/>
        </p:nvSpPr>
        <p:spPr>
          <a:xfrm>
            <a:off x="9162392" y="4141545"/>
            <a:ext cx="2272146" cy="6303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জঙ্গল</a:t>
            </a:r>
            <a:endParaRPr lang="en-US" sz="4400" dirty="0">
              <a:solidFill>
                <a:schemeClr val="tx1"/>
              </a:solidFill>
              <a:latin typeface="NikoshBAN" panose="02000000000000000000" pitchFamily="2" charset="0"/>
              <a:cs typeface="NikoshBAN" panose="02000000000000000000" pitchFamily="2" charset="0"/>
            </a:endParaRPr>
          </a:p>
        </p:txBody>
      </p:sp>
      <p:sp>
        <p:nvSpPr>
          <p:cNvPr id="20" name="Flowchart: Alternate Process 19"/>
          <p:cNvSpPr/>
          <p:nvPr/>
        </p:nvSpPr>
        <p:spPr>
          <a:xfrm>
            <a:off x="6972776" y="5714605"/>
            <a:ext cx="1890770" cy="56460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ভ</a:t>
            </a:r>
            <a:endParaRPr lang="en-US" sz="4400" dirty="0">
              <a:solidFill>
                <a:schemeClr val="tx1"/>
              </a:solidFill>
              <a:latin typeface="NikoshBAN" panose="02000000000000000000" pitchFamily="2" charset="0"/>
              <a:cs typeface="NikoshBAN" panose="02000000000000000000" pitchFamily="2" charset="0"/>
            </a:endParaRPr>
          </a:p>
        </p:txBody>
      </p:sp>
      <p:sp>
        <p:nvSpPr>
          <p:cNvPr id="29" name="Rounded Rectangle 28"/>
          <p:cNvSpPr/>
          <p:nvPr/>
        </p:nvSpPr>
        <p:spPr>
          <a:xfrm>
            <a:off x="4428746" y="4292745"/>
            <a:ext cx="1413164" cy="4987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ঙ</a:t>
            </a:r>
            <a:endParaRPr lang="en-US" sz="4400" dirty="0">
              <a:solidFill>
                <a:schemeClr val="tx1"/>
              </a:solidFill>
              <a:latin typeface="NikoshBAN" panose="02000000000000000000" pitchFamily="2" charset="0"/>
              <a:cs typeface="NikoshBAN" panose="02000000000000000000" pitchFamily="2" charset="0"/>
            </a:endParaRPr>
          </a:p>
        </p:txBody>
      </p:sp>
      <p:sp>
        <p:nvSpPr>
          <p:cNvPr id="36" name="Rounded Rectangle 35"/>
          <p:cNvSpPr/>
          <p:nvPr/>
        </p:nvSpPr>
        <p:spPr>
          <a:xfrm>
            <a:off x="4737602" y="2911145"/>
            <a:ext cx="1641765" cy="5264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ন </a:t>
            </a:r>
            <a:endParaRPr lang="en-US" sz="4400" dirty="0">
              <a:solidFill>
                <a:schemeClr val="tx1"/>
              </a:solidFill>
              <a:latin typeface="NikoshBAN" panose="02000000000000000000" pitchFamily="2" charset="0"/>
              <a:cs typeface="NikoshBAN" panose="02000000000000000000" pitchFamily="2" charset="0"/>
            </a:endParaRPr>
          </a:p>
        </p:txBody>
      </p:sp>
      <p:sp>
        <p:nvSpPr>
          <p:cNvPr id="2" name="Round Same Side Corner Rectangle 1"/>
          <p:cNvSpPr/>
          <p:nvPr/>
        </p:nvSpPr>
        <p:spPr>
          <a:xfrm>
            <a:off x="318655" y="1290319"/>
            <a:ext cx="2133387" cy="788576"/>
          </a:xfrm>
          <a:prstGeom prst="round2SameRect">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যুক্ত</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বর্ণ</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Round Same Side Corner Rectangle 5"/>
          <p:cNvSpPr/>
          <p:nvPr/>
        </p:nvSpPr>
        <p:spPr>
          <a:xfrm>
            <a:off x="4477526" y="1207341"/>
            <a:ext cx="4112292" cy="883577"/>
          </a:xfrm>
          <a:prstGeom prst="round2SameRect">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ভেঙ্গে</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লিখা</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9" name="Round Same Side Corner Rectangle 8"/>
          <p:cNvSpPr/>
          <p:nvPr/>
        </p:nvSpPr>
        <p:spPr>
          <a:xfrm>
            <a:off x="9601200" y="1290319"/>
            <a:ext cx="2327564" cy="860672"/>
          </a:xfrm>
          <a:prstGeom prst="round2SameRect">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BAN" panose="02000000000000000000" pitchFamily="2" charset="0"/>
                <a:cs typeface="NikoshBAN" panose="02000000000000000000" pitchFamily="2" charset="0"/>
              </a:rPr>
              <a:t>নতুন</a:t>
            </a:r>
            <a:r>
              <a:rPr lang="en-US" sz="4000" dirty="0" smtClean="0">
                <a:solidFill>
                  <a:schemeClr val="tx1"/>
                </a:solidFill>
                <a:latin typeface="NikoshBAN" panose="02000000000000000000" pitchFamily="2" charset="0"/>
                <a:cs typeface="NikoshBAN" panose="02000000000000000000" pitchFamily="2" charset="0"/>
              </a:rPr>
              <a:t> </a:t>
            </a:r>
            <a:r>
              <a:rPr lang="en-US" sz="4000" dirty="0" err="1" smtClean="0">
                <a:solidFill>
                  <a:schemeClr val="tx1"/>
                </a:solidFill>
                <a:latin typeface="NikoshBAN" panose="02000000000000000000" pitchFamily="2" charset="0"/>
                <a:cs typeface="NikoshBAN" panose="02000000000000000000" pitchFamily="2" charset="0"/>
              </a:rPr>
              <a:t>শব্দ</a:t>
            </a:r>
            <a:endParaRPr lang="en-US" sz="4000" dirty="0">
              <a:solidFill>
                <a:schemeClr val="tx1"/>
              </a:solidFill>
              <a:latin typeface="NikoshBAN" panose="02000000000000000000" pitchFamily="2" charset="0"/>
              <a:cs typeface="NikoshBAN" panose="02000000000000000000" pitchFamily="2" charset="0"/>
            </a:endParaRPr>
          </a:p>
        </p:txBody>
      </p:sp>
      <p:sp>
        <p:nvSpPr>
          <p:cNvPr id="22" name="Rounded Rectangle 21"/>
          <p:cNvSpPr/>
          <p:nvPr/>
        </p:nvSpPr>
        <p:spPr>
          <a:xfrm>
            <a:off x="9144689" y="2750497"/>
            <a:ext cx="2021034" cy="77585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বন্দর </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53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10"/>
                                        </p:tgtEl>
                                        <p:attrNameLst>
                                          <p:attrName>style.visibility</p:attrName>
                                        </p:attrNameLst>
                                      </p:cBhvr>
                                      <p:to>
                                        <p:strVal val="visible"/>
                                      </p:to>
                                    </p:set>
                                    <p:set>
                                      <p:cBhvr>
                                        <p:cTn id="22" dur="455" fill="hold">
                                          <p:stCondLst>
                                            <p:cond delay="0"/>
                                          </p:stCondLst>
                                        </p:cTn>
                                        <p:tgtEl>
                                          <p:spTgt spid="10"/>
                                        </p:tgtEl>
                                        <p:attrNameLst>
                                          <p:attrName>style.rotation</p:attrName>
                                        </p:attrNameLst>
                                      </p:cBhvr>
                                      <p:to>
                                        <p:strVal val="-45.0"/>
                                      </p:to>
                                    </p:set>
                                    <p:anim calcmode="lin" valueType="num">
                                      <p:cBhvr>
                                        <p:cTn id="2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5"/>
                                        </p:tgtEl>
                                        <p:attrNameLst>
                                          <p:attrName>style.visibility</p:attrName>
                                        </p:attrNameLst>
                                      </p:cBhvr>
                                      <p:to>
                                        <p:strVal val="visible"/>
                                      </p:to>
                                    </p:set>
                                    <p:set>
                                      <p:cBhvr>
                                        <p:cTn id="29" dur="455" fill="hold">
                                          <p:stCondLst>
                                            <p:cond delay="0"/>
                                          </p:stCondLst>
                                        </p:cTn>
                                        <p:tgtEl>
                                          <p:spTgt spid="15"/>
                                        </p:tgtEl>
                                        <p:attrNameLst>
                                          <p:attrName>style.rotation</p:attrName>
                                        </p:attrNameLst>
                                      </p:cBhvr>
                                      <p:to>
                                        <p:strVal val="-45.0"/>
                                      </p:to>
                                    </p:set>
                                    <p:anim calcmode="lin" valueType="num">
                                      <p:cBhvr>
                                        <p:cTn id="30"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4"/>
                                        </p:tgtEl>
                                        <p:attrNameLst>
                                          <p:attrName>style.visibility</p:attrName>
                                        </p:attrNameLst>
                                      </p:cBhvr>
                                      <p:to>
                                        <p:strVal val="visible"/>
                                      </p:to>
                                    </p:set>
                                    <p:set>
                                      <p:cBhvr>
                                        <p:cTn id="36" dur="455" fill="hold">
                                          <p:stCondLst>
                                            <p:cond delay="0"/>
                                          </p:stCondLst>
                                        </p:cTn>
                                        <p:tgtEl>
                                          <p:spTgt spid="4"/>
                                        </p:tgtEl>
                                        <p:attrNameLst>
                                          <p:attrName>style.rotation</p:attrName>
                                        </p:attrNameLst>
                                      </p:cBhvr>
                                      <p:to>
                                        <p:strVal val="-45.0"/>
                                      </p:to>
                                    </p:set>
                                    <p:anim calcmode="lin" valueType="num">
                                      <p:cBhvr>
                                        <p:cTn id="3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heel(1)">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800" decel="100000"/>
                                        <p:tgtEl>
                                          <p:spTgt spid="5"/>
                                        </p:tgtEl>
                                      </p:cBhvr>
                                    </p:animEffect>
                                    <p:anim calcmode="lin" valueType="num">
                                      <p:cBhvr>
                                        <p:cTn id="51" dur="800" decel="100000" fill="hold"/>
                                        <p:tgtEl>
                                          <p:spTgt spid="5"/>
                                        </p:tgtEl>
                                        <p:attrNameLst>
                                          <p:attrName>style.rotation</p:attrName>
                                        </p:attrNameLst>
                                      </p:cBhvr>
                                      <p:tavLst>
                                        <p:tav tm="0">
                                          <p:val>
                                            <p:fltVal val="-90"/>
                                          </p:val>
                                        </p:tav>
                                        <p:tav tm="100000">
                                          <p:val>
                                            <p:fltVal val="0"/>
                                          </p:val>
                                        </p:tav>
                                      </p:tavLst>
                                    </p:anim>
                                    <p:anim calcmode="lin" valueType="num">
                                      <p:cBhvr>
                                        <p:cTn id="52" dur="800" decel="100000" fill="hold"/>
                                        <p:tgtEl>
                                          <p:spTgt spid="5"/>
                                        </p:tgtEl>
                                        <p:attrNameLst>
                                          <p:attrName>ppt_x</p:attrName>
                                        </p:attrNameLst>
                                      </p:cBhvr>
                                      <p:tavLst>
                                        <p:tav tm="0">
                                          <p:val>
                                            <p:strVal val="#ppt_x+0.4"/>
                                          </p:val>
                                        </p:tav>
                                        <p:tav tm="100000">
                                          <p:val>
                                            <p:strVal val="#ppt_x-0.05"/>
                                          </p:val>
                                        </p:tav>
                                      </p:tavLst>
                                    </p:anim>
                                    <p:anim calcmode="lin" valueType="num">
                                      <p:cBhvr>
                                        <p:cTn id="53" dur="800" decel="100000" fill="hold"/>
                                        <p:tgtEl>
                                          <p:spTgt spid="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800" decel="100000"/>
                                        <p:tgtEl>
                                          <p:spTgt spid="16"/>
                                        </p:tgtEl>
                                      </p:cBhvr>
                                    </p:animEffect>
                                    <p:anim calcmode="lin" valueType="num">
                                      <p:cBhvr>
                                        <p:cTn id="59" dur="800" decel="100000" fill="hold"/>
                                        <p:tgtEl>
                                          <p:spTgt spid="16"/>
                                        </p:tgtEl>
                                        <p:attrNameLst>
                                          <p:attrName>style.rotation</p:attrName>
                                        </p:attrNameLst>
                                      </p:cBhvr>
                                      <p:tavLst>
                                        <p:tav tm="0">
                                          <p:val>
                                            <p:fltVal val="-90"/>
                                          </p:val>
                                        </p:tav>
                                        <p:tav tm="100000">
                                          <p:val>
                                            <p:fltVal val="0"/>
                                          </p:val>
                                        </p:tav>
                                      </p:tavLst>
                                    </p:anim>
                                    <p:anim calcmode="lin" valueType="num">
                                      <p:cBhvr>
                                        <p:cTn id="60" dur="800" decel="100000" fill="hold"/>
                                        <p:tgtEl>
                                          <p:spTgt spid="16"/>
                                        </p:tgtEl>
                                        <p:attrNameLst>
                                          <p:attrName>ppt_x</p:attrName>
                                        </p:attrNameLst>
                                      </p:cBhvr>
                                      <p:tavLst>
                                        <p:tav tm="0">
                                          <p:val>
                                            <p:strVal val="#ppt_x+0.4"/>
                                          </p:val>
                                        </p:tav>
                                        <p:tav tm="100000">
                                          <p:val>
                                            <p:strVal val="#ppt_x-0.05"/>
                                          </p:val>
                                        </p:tav>
                                      </p:tavLst>
                                    </p:anim>
                                    <p:anim calcmode="lin" valueType="num">
                                      <p:cBhvr>
                                        <p:cTn id="61" dur="800" decel="100000" fill="hold"/>
                                        <p:tgtEl>
                                          <p:spTgt spid="16"/>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800" decel="100000"/>
                                        <p:tgtEl>
                                          <p:spTgt spid="11"/>
                                        </p:tgtEl>
                                      </p:cBhvr>
                                    </p:animEffect>
                                    <p:anim calcmode="lin" valueType="num">
                                      <p:cBhvr>
                                        <p:cTn id="67" dur="800" decel="100000" fill="hold"/>
                                        <p:tgtEl>
                                          <p:spTgt spid="11"/>
                                        </p:tgtEl>
                                        <p:attrNameLst>
                                          <p:attrName>style.rotation</p:attrName>
                                        </p:attrNameLst>
                                      </p:cBhvr>
                                      <p:tavLst>
                                        <p:tav tm="0">
                                          <p:val>
                                            <p:fltVal val="-90"/>
                                          </p:val>
                                        </p:tav>
                                        <p:tav tm="100000">
                                          <p:val>
                                            <p:fltVal val="0"/>
                                          </p:val>
                                        </p:tav>
                                      </p:tavLst>
                                    </p:anim>
                                    <p:anim calcmode="lin" valueType="num">
                                      <p:cBhvr>
                                        <p:cTn id="68" dur="800" decel="100000" fill="hold"/>
                                        <p:tgtEl>
                                          <p:spTgt spid="11"/>
                                        </p:tgtEl>
                                        <p:attrNameLst>
                                          <p:attrName>ppt_x</p:attrName>
                                        </p:attrNameLst>
                                      </p:cBhvr>
                                      <p:tavLst>
                                        <p:tav tm="0">
                                          <p:val>
                                            <p:strVal val="#ppt_x+0.4"/>
                                          </p:val>
                                        </p:tav>
                                        <p:tav tm="100000">
                                          <p:val>
                                            <p:strVal val="#ppt_x-0.05"/>
                                          </p:val>
                                        </p:tav>
                                      </p:tavLst>
                                    </p:anim>
                                    <p:anim calcmode="lin" valueType="num">
                                      <p:cBhvr>
                                        <p:cTn id="69" dur="800" decel="100000" fill="hold"/>
                                        <p:tgtEl>
                                          <p:spTgt spid="11"/>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8" presetClass="entr" presetSubtype="0" accel="50000" fill="hold" grpId="0" nodeType="clickEffect">
                                  <p:stCondLst>
                                    <p:cond delay="0"/>
                                  </p:stCondLst>
                                  <p:iterate type="lt">
                                    <p:tmPct val="50000"/>
                                  </p:iterate>
                                  <p:childTnLst>
                                    <p:set>
                                      <p:cBhvr>
                                        <p:cTn id="75" dur="1" fill="hold">
                                          <p:stCondLst>
                                            <p:cond delay="0"/>
                                          </p:stCondLst>
                                        </p:cTn>
                                        <p:tgtEl>
                                          <p:spTgt spid="36"/>
                                        </p:tgtEl>
                                        <p:attrNameLst>
                                          <p:attrName>style.visibility</p:attrName>
                                        </p:attrNameLst>
                                      </p:cBhvr>
                                      <p:to>
                                        <p:strVal val="visible"/>
                                      </p:to>
                                    </p:set>
                                    <p:set>
                                      <p:cBhvr>
                                        <p:cTn id="76" dur="455" fill="hold">
                                          <p:stCondLst>
                                            <p:cond delay="0"/>
                                          </p:stCondLst>
                                        </p:cTn>
                                        <p:tgtEl>
                                          <p:spTgt spid="36"/>
                                        </p:tgtEl>
                                        <p:attrNameLst>
                                          <p:attrName>style.rotation</p:attrName>
                                        </p:attrNameLst>
                                      </p:cBhvr>
                                      <p:to>
                                        <p:strVal val="-45.0"/>
                                      </p:to>
                                    </p:set>
                                    <p:anim calcmode="lin" valueType="num">
                                      <p:cBhvr>
                                        <p:cTn id="77"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par>
                                <p:cTn id="81" presetID="38" presetClass="entr" presetSubtype="0" accel="50000" fill="hold" grpId="0" nodeType="withEffect">
                                  <p:stCondLst>
                                    <p:cond delay="0"/>
                                  </p:stCondLst>
                                  <p:iterate type="lt">
                                    <p:tmPct val="50000"/>
                                  </p:iterate>
                                  <p:childTnLst>
                                    <p:set>
                                      <p:cBhvr>
                                        <p:cTn id="82" dur="1" fill="hold">
                                          <p:stCondLst>
                                            <p:cond delay="0"/>
                                          </p:stCondLst>
                                        </p:cTn>
                                        <p:tgtEl>
                                          <p:spTgt spid="13"/>
                                        </p:tgtEl>
                                        <p:attrNameLst>
                                          <p:attrName>style.visibility</p:attrName>
                                        </p:attrNameLst>
                                      </p:cBhvr>
                                      <p:to>
                                        <p:strVal val="visible"/>
                                      </p:to>
                                    </p:set>
                                    <p:set>
                                      <p:cBhvr>
                                        <p:cTn id="83" dur="455" fill="hold">
                                          <p:stCondLst>
                                            <p:cond delay="0"/>
                                          </p:stCondLst>
                                        </p:cTn>
                                        <p:tgtEl>
                                          <p:spTgt spid="13"/>
                                        </p:tgtEl>
                                        <p:attrNameLst>
                                          <p:attrName>style.rotation</p:attrName>
                                        </p:attrNameLst>
                                      </p:cBhvr>
                                      <p:to>
                                        <p:strVal val="-45.0"/>
                                      </p:to>
                                    </p:set>
                                    <p:anim calcmode="lin" valueType="num">
                                      <p:cBhvr>
                                        <p:cTn id="84"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88" presetID="38" presetClass="entr" presetSubtype="0" accel="50000" fill="hold" grpId="0" nodeType="withEffect">
                                  <p:stCondLst>
                                    <p:cond delay="0"/>
                                  </p:stCondLst>
                                  <p:iterate type="lt">
                                    <p:tmPct val="50000"/>
                                  </p:iterate>
                                  <p:childTnLst>
                                    <p:set>
                                      <p:cBhvr>
                                        <p:cTn id="89" dur="1" fill="hold">
                                          <p:stCondLst>
                                            <p:cond delay="0"/>
                                          </p:stCondLst>
                                        </p:cTn>
                                        <p:tgtEl>
                                          <p:spTgt spid="29"/>
                                        </p:tgtEl>
                                        <p:attrNameLst>
                                          <p:attrName>style.visibility</p:attrName>
                                        </p:attrNameLst>
                                      </p:cBhvr>
                                      <p:to>
                                        <p:strVal val="visible"/>
                                      </p:to>
                                    </p:set>
                                    <p:set>
                                      <p:cBhvr>
                                        <p:cTn id="90" dur="455" fill="hold">
                                          <p:stCondLst>
                                            <p:cond delay="0"/>
                                          </p:stCondLst>
                                        </p:cTn>
                                        <p:tgtEl>
                                          <p:spTgt spid="29"/>
                                        </p:tgtEl>
                                        <p:attrNameLst>
                                          <p:attrName>style.rotation</p:attrName>
                                        </p:attrNameLst>
                                      </p:cBhvr>
                                      <p:to>
                                        <p:strVal val="-45.0"/>
                                      </p:to>
                                    </p:set>
                                    <p:anim calcmode="lin" valueType="num">
                                      <p:cBhvr>
                                        <p:cTn id="91"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92"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93"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94"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par>
                                <p:cTn id="95" presetID="38" presetClass="entr" presetSubtype="0" accel="50000" fill="hold" grpId="0" nodeType="withEffect">
                                  <p:stCondLst>
                                    <p:cond delay="0"/>
                                  </p:stCondLst>
                                  <p:iterate type="lt">
                                    <p:tmPct val="50000"/>
                                  </p:iterate>
                                  <p:childTnLst>
                                    <p:set>
                                      <p:cBhvr>
                                        <p:cTn id="96" dur="1" fill="hold">
                                          <p:stCondLst>
                                            <p:cond delay="0"/>
                                          </p:stCondLst>
                                        </p:cTn>
                                        <p:tgtEl>
                                          <p:spTgt spid="18"/>
                                        </p:tgtEl>
                                        <p:attrNameLst>
                                          <p:attrName>style.visibility</p:attrName>
                                        </p:attrNameLst>
                                      </p:cBhvr>
                                      <p:to>
                                        <p:strVal val="visible"/>
                                      </p:to>
                                    </p:set>
                                    <p:set>
                                      <p:cBhvr>
                                        <p:cTn id="97" dur="455" fill="hold">
                                          <p:stCondLst>
                                            <p:cond delay="0"/>
                                          </p:stCondLst>
                                        </p:cTn>
                                        <p:tgtEl>
                                          <p:spTgt spid="18"/>
                                        </p:tgtEl>
                                        <p:attrNameLst>
                                          <p:attrName>style.rotation</p:attrName>
                                        </p:attrNameLst>
                                      </p:cBhvr>
                                      <p:to>
                                        <p:strVal val="-45.0"/>
                                      </p:to>
                                    </p:set>
                                    <p:anim calcmode="lin" valueType="num">
                                      <p:cBhvr>
                                        <p:cTn id="98"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par>
                                <p:cTn id="102" presetID="38" presetClass="entr" presetSubtype="0" accel="50000" fill="hold" grpId="0" nodeType="withEffect">
                                  <p:stCondLst>
                                    <p:cond delay="0"/>
                                  </p:stCondLst>
                                  <p:iterate type="lt">
                                    <p:tmPct val="50000"/>
                                  </p:iterate>
                                  <p:childTnLst>
                                    <p:set>
                                      <p:cBhvr>
                                        <p:cTn id="103" dur="1" fill="hold">
                                          <p:stCondLst>
                                            <p:cond delay="0"/>
                                          </p:stCondLst>
                                        </p:cTn>
                                        <p:tgtEl>
                                          <p:spTgt spid="7"/>
                                        </p:tgtEl>
                                        <p:attrNameLst>
                                          <p:attrName>style.visibility</p:attrName>
                                        </p:attrNameLst>
                                      </p:cBhvr>
                                      <p:to>
                                        <p:strVal val="visible"/>
                                      </p:to>
                                    </p:set>
                                    <p:set>
                                      <p:cBhvr>
                                        <p:cTn id="104" dur="455" fill="hold">
                                          <p:stCondLst>
                                            <p:cond delay="0"/>
                                          </p:stCondLst>
                                        </p:cTn>
                                        <p:tgtEl>
                                          <p:spTgt spid="7"/>
                                        </p:tgtEl>
                                        <p:attrNameLst>
                                          <p:attrName>style.rotation</p:attrName>
                                        </p:attrNameLst>
                                      </p:cBhvr>
                                      <p:to>
                                        <p:strVal val="-45.0"/>
                                      </p:to>
                                    </p:set>
                                    <p:anim calcmode="lin" valueType="num">
                                      <p:cBhvr>
                                        <p:cTn id="10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109" presetID="38" presetClass="entr" presetSubtype="0" accel="50000" fill="hold" grpId="0" nodeType="withEffect">
                                  <p:stCondLst>
                                    <p:cond delay="0"/>
                                  </p:stCondLst>
                                  <p:iterate type="lt">
                                    <p:tmPct val="50000"/>
                                  </p:iterate>
                                  <p:childTnLst>
                                    <p:set>
                                      <p:cBhvr>
                                        <p:cTn id="110" dur="1" fill="hold">
                                          <p:stCondLst>
                                            <p:cond delay="0"/>
                                          </p:stCondLst>
                                        </p:cTn>
                                        <p:tgtEl>
                                          <p:spTgt spid="20"/>
                                        </p:tgtEl>
                                        <p:attrNameLst>
                                          <p:attrName>style.visibility</p:attrName>
                                        </p:attrNameLst>
                                      </p:cBhvr>
                                      <p:to>
                                        <p:strVal val="visible"/>
                                      </p:to>
                                    </p:set>
                                    <p:set>
                                      <p:cBhvr>
                                        <p:cTn id="111" dur="455" fill="hold">
                                          <p:stCondLst>
                                            <p:cond delay="0"/>
                                          </p:stCondLst>
                                        </p:cTn>
                                        <p:tgtEl>
                                          <p:spTgt spid="20"/>
                                        </p:tgtEl>
                                        <p:attrNameLst>
                                          <p:attrName>style.rotation</p:attrName>
                                        </p:attrNameLst>
                                      </p:cBhvr>
                                      <p:to>
                                        <p:strVal val="-45.0"/>
                                      </p:to>
                                    </p:set>
                                    <p:anim calcmode="lin" valueType="num">
                                      <p:cBhvr>
                                        <p:cTn id="112"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13"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14"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5"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grpId="0" nodeType="click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wheel(1)">
                                      <p:cBhvr>
                                        <p:cTn id="120" dur="20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41" presetClass="entr" presetSubtype="0" fill="hold" grpId="0" nodeType="clickEffect">
                                  <p:stCondLst>
                                    <p:cond delay="0"/>
                                  </p:stCondLst>
                                  <p:iterate type="lt">
                                    <p:tmPct val="10000"/>
                                  </p:iterate>
                                  <p:childTnLst>
                                    <p:set>
                                      <p:cBhvr>
                                        <p:cTn id="124" dur="1" fill="hold">
                                          <p:stCondLst>
                                            <p:cond delay="0"/>
                                          </p:stCondLst>
                                        </p:cTn>
                                        <p:tgtEl>
                                          <p:spTgt spid="22"/>
                                        </p:tgtEl>
                                        <p:attrNameLst>
                                          <p:attrName>style.visibility</p:attrName>
                                        </p:attrNameLst>
                                      </p:cBhvr>
                                      <p:to>
                                        <p:strVal val="visible"/>
                                      </p:to>
                                    </p:set>
                                    <p:anim calcmode="lin" valueType="num">
                                      <p:cBhvr>
                                        <p:cTn id="12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22"/>
                                        </p:tgtEl>
                                        <p:attrNameLst>
                                          <p:attrName>ppt_y</p:attrName>
                                        </p:attrNameLst>
                                      </p:cBhvr>
                                      <p:tavLst>
                                        <p:tav tm="0">
                                          <p:val>
                                            <p:strVal val="#ppt_y"/>
                                          </p:val>
                                        </p:tav>
                                        <p:tav tm="100000">
                                          <p:val>
                                            <p:strVal val="#ppt_y"/>
                                          </p:val>
                                        </p:tav>
                                      </p:tavLst>
                                    </p:anim>
                                    <p:anim calcmode="lin" valueType="num">
                                      <p:cBhvr>
                                        <p:cTn id="12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22"/>
                                        </p:tgtEl>
                                      </p:cBhvr>
                                    </p:animEffect>
                                  </p:childTnLst>
                                </p:cTn>
                              </p:par>
                              <p:par>
                                <p:cTn id="130" presetID="41" presetClass="entr" presetSubtype="0" fill="hold" grpId="0" nodeType="withEffect">
                                  <p:stCondLst>
                                    <p:cond delay="0"/>
                                  </p:stCondLst>
                                  <p:iterate type="lt">
                                    <p:tmPct val="10000"/>
                                  </p:iterate>
                                  <p:childTnLst>
                                    <p:set>
                                      <p:cBhvr>
                                        <p:cTn id="131" dur="1" fill="hold">
                                          <p:stCondLst>
                                            <p:cond delay="0"/>
                                          </p:stCondLst>
                                        </p:cTn>
                                        <p:tgtEl>
                                          <p:spTgt spid="19"/>
                                        </p:tgtEl>
                                        <p:attrNameLst>
                                          <p:attrName>style.visibility</p:attrName>
                                        </p:attrNameLst>
                                      </p:cBhvr>
                                      <p:to>
                                        <p:strVal val="visible"/>
                                      </p:to>
                                    </p:set>
                                    <p:anim calcmode="lin" valueType="num">
                                      <p:cBhvr>
                                        <p:cTn id="13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19"/>
                                        </p:tgtEl>
                                        <p:attrNameLst>
                                          <p:attrName>ppt_y</p:attrName>
                                        </p:attrNameLst>
                                      </p:cBhvr>
                                      <p:tavLst>
                                        <p:tav tm="0">
                                          <p:val>
                                            <p:strVal val="#ppt_y"/>
                                          </p:val>
                                        </p:tav>
                                        <p:tav tm="100000">
                                          <p:val>
                                            <p:strVal val="#ppt_y"/>
                                          </p:val>
                                        </p:tav>
                                      </p:tavLst>
                                    </p:anim>
                                    <p:anim calcmode="lin" valueType="num">
                                      <p:cBhvr>
                                        <p:cTn id="13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tmFilter="0,0; .5, 1; 1, 1"/>
                                        <p:tgtEl>
                                          <p:spTgt spid="19"/>
                                        </p:tgtEl>
                                      </p:cBhvr>
                                    </p:animEffect>
                                  </p:childTnLst>
                                </p:cTn>
                              </p:par>
                              <p:par>
                                <p:cTn id="137" presetID="41" presetClass="entr" presetSubtype="0" fill="hold" grpId="0" nodeType="withEffect">
                                  <p:stCondLst>
                                    <p:cond delay="0"/>
                                  </p:stCondLst>
                                  <p:iterate type="lt">
                                    <p:tmPct val="10000"/>
                                  </p:iterate>
                                  <p:childTnLst>
                                    <p:set>
                                      <p:cBhvr>
                                        <p:cTn id="138" dur="1" fill="hold">
                                          <p:stCondLst>
                                            <p:cond delay="0"/>
                                          </p:stCondLst>
                                        </p:cTn>
                                        <p:tgtEl>
                                          <p:spTgt spid="8"/>
                                        </p:tgtEl>
                                        <p:attrNameLst>
                                          <p:attrName>style.visibility</p:attrName>
                                        </p:attrNameLst>
                                      </p:cBhvr>
                                      <p:to>
                                        <p:strVal val="visible"/>
                                      </p:to>
                                    </p:set>
                                    <p:anim calcmode="lin" valueType="num">
                                      <p:cBhvr>
                                        <p:cTn id="1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0" dur="500" fill="hold"/>
                                        <p:tgtEl>
                                          <p:spTgt spid="8"/>
                                        </p:tgtEl>
                                        <p:attrNameLst>
                                          <p:attrName>ppt_y</p:attrName>
                                        </p:attrNameLst>
                                      </p:cBhvr>
                                      <p:tavLst>
                                        <p:tav tm="0">
                                          <p:val>
                                            <p:strVal val="#ppt_y"/>
                                          </p:val>
                                        </p:tav>
                                        <p:tav tm="100000">
                                          <p:val>
                                            <p:strVal val="#ppt_y"/>
                                          </p:val>
                                        </p:tav>
                                      </p:tavLst>
                                    </p:anim>
                                    <p:anim calcmode="lin" valueType="num">
                                      <p:cBhvr>
                                        <p:cTn id="1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7" grpId="0" animBg="1"/>
      <p:bldP spid="8" grpId="0" animBg="1"/>
      <p:bldP spid="10" grpId="0" animBg="1"/>
      <p:bldP spid="11" grpId="0" animBg="1"/>
      <p:bldP spid="13" grpId="0" animBg="1"/>
      <p:bldP spid="15" grpId="0" animBg="1"/>
      <p:bldP spid="16" grpId="0" animBg="1"/>
      <p:bldP spid="18" grpId="0" animBg="1"/>
      <p:bldP spid="19" grpId="0" animBg="1"/>
      <p:bldP spid="20" grpId="0" animBg="1"/>
      <p:bldP spid="29" grpId="0" animBg="1"/>
      <p:bldP spid="36" grpId="0" animBg="1"/>
      <p:bldP spid="2" grpId="0" animBg="1"/>
      <p:bldP spid="6" grpId="0" animBg="1"/>
      <p:bldP spid="9"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defined Process 1"/>
          <p:cNvSpPr/>
          <p:nvPr/>
        </p:nvSpPr>
        <p:spPr>
          <a:xfrm>
            <a:off x="2369126" y="0"/>
            <a:ext cx="7010400" cy="1177637"/>
          </a:xfrm>
          <a:prstGeom prst="flowChartPredefined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Times New Roman" panose="02020603050405020304" pitchFamily="18" charset="0"/>
                <a:cs typeface="Times New Roman" panose="02020603050405020304" pitchFamily="18" charset="0"/>
              </a:rPr>
              <a:t>O</a:t>
            </a:r>
            <a:r>
              <a:rPr lang="bn-BD" sz="4800" dirty="0" smtClean="0">
                <a:solidFill>
                  <a:schemeClr val="tx1"/>
                </a:solidFill>
                <a:latin typeface="Times New Roman" panose="02020603050405020304" pitchFamily="18" charset="0"/>
              </a:rPr>
              <a:t>ne day one word</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180109" y="1177637"/>
            <a:ext cx="11831781" cy="2258292"/>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chemeClr val="tx1"/>
                </a:solidFill>
                <a:latin typeface="NikoshBAN" panose="02000000000000000000" pitchFamily="2" charset="0"/>
                <a:cs typeface="NikoshBAN" panose="02000000000000000000" pitchFamily="2" charset="0"/>
              </a:rPr>
              <a:t>আমাদের</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আজকের</a:t>
            </a:r>
            <a:r>
              <a:rPr lang="en-US" sz="7200" dirty="0" smtClean="0">
                <a:solidFill>
                  <a:schemeClr val="tx1"/>
                </a:solidFill>
                <a:latin typeface="NikoshBAN" panose="02000000000000000000" pitchFamily="2" charset="0"/>
                <a:cs typeface="NikoshBAN" panose="02000000000000000000" pitchFamily="2" charset="0"/>
              </a:rPr>
              <a:t> </a:t>
            </a:r>
            <a:r>
              <a:rPr lang="en-US" sz="7200" dirty="0" err="1" smtClean="0">
                <a:solidFill>
                  <a:schemeClr val="tx1"/>
                </a:solidFill>
                <a:latin typeface="NikoshBAN" panose="02000000000000000000" pitchFamily="2" charset="0"/>
                <a:cs typeface="NikoshBAN" panose="02000000000000000000" pitchFamily="2" charset="0"/>
              </a:rPr>
              <a:t>শব্দ</a:t>
            </a:r>
            <a:r>
              <a:rPr lang="en-US" sz="7200" dirty="0" smtClean="0">
                <a:solidFill>
                  <a:schemeClr val="tx1"/>
                </a:solidFill>
                <a:latin typeface="NikoshBAN" panose="02000000000000000000" pitchFamily="2" charset="0"/>
                <a:cs typeface="NikoshBAN" panose="02000000000000000000" pitchFamily="2" charset="0"/>
              </a:rPr>
              <a:t> </a:t>
            </a:r>
            <a:endParaRPr lang="en-US" sz="7200" dirty="0">
              <a:solidFill>
                <a:schemeClr val="tx1"/>
              </a:solidFill>
              <a:latin typeface="NikoshBAN" panose="02000000000000000000" pitchFamily="2" charset="0"/>
              <a:cs typeface="NikoshBAN" panose="02000000000000000000" pitchFamily="2" charset="0"/>
            </a:endParaRPr>
          </a:p>
        </p:txBody>
      </p:sp>
      <p:sp>
        <p:nvSpPr>
          <p:cNvPr id="5" name="Right Arrow 4"/>
          <p:cNvSpPr/>
          <p:nvPr/>
        </p:nvSpPr>
        <p:spPr>
          <a:xfrm>
            <a:off x="4696690" y="4274126"/>
            <a:ext cx="1704109" cy="113607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152401" y="2909454"/>
            <a:ext cx="4849091" cy="3948545"/>
          </a:xfrm>
          <a:prstGeom prst="su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0000"/>
                </a:solidFill>
                <a:latin typeface="NikoshBAN" panose="02000000000000000000" pitchFamily="2" charset="0"/>
                <a:cs typeface="NikoshBAN" panose="02000000000000000000" pitchFamily="2" charset="0"/>
              </a:rPr>
              <a:t>ক্যাঙ্গারু </a:t>
            </a:r>
            <a:endParaRPr lang="en-US" sz="4800" dirty="0">
              <a:solidFill>
                <a:srgbClr val="FF0000"/>
              </a:solidFill>
              <a:latin typeface="NikoshBAN" panose="02000000000000000000" pitchFamily="2" charset="0"/>
              <a:cs typeface="NikoshBAN" panose="02000000000000000000" pitchFamily="2" charset="0"/>
            </a:endParaRPr>
          </a:p>
        </p:txBody>
      </p:sp>
      <p:sp>
        <p:nvSpPr>
          <p:cNvPr id="7" name="Horizontal Scroll 6"/>
          <p:cNvSpPr/>
          <p:nvPr/>
        </p:nvSpPr>
        <p:spPr>
          <a:xfrm>
            <a:off x="6608619" y="3678380"/>
            <a:ext cx="4779818" cy="2528456"/>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একধরনের প্রানী </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77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500" autoRev="1" fill="hold">
                                          <p:stCondLst>
                                            <p:cond delay="0"/>
                                          </p:stCondLst>
                                        </p:cTn>
                                        <p:tgtEl>
                                          <p:spTgt spid="6"/>
                                        </p:tgtEl>
                                        <p:attrNameLst>
                                          <p:attrName>ppt_w</p:attrName>
                                        </p:attrNameLst>
                                      </p:cBhvr>
                                    </p:anim>
                                    <p:anim by="(#ppt_w*0.50)" calcmode="lin" valueType="num">
                                      <p:cBhvr>
                                        <p:cTn id="19" dur="500" decel="50000" autoRev="1" fill="hold">
                                          <p:stCondLst>
                                            <p:cond delay="0"/>
                                          </p:stCondLst>
                                        </p:cTn>
                                        <p:tgtEl>
                                          <p:spTgt spid="6"/>
                                        </p:tgtEl>
                                        <p:attrNameLst>
                                          <p:attrName>ppt_x</p:attrName>
                                        </p:attrNameLst>
                                      </p:cBhvr>
                                    </p:anim>
                                    <p:anim from="(-#ppt_h/2)" to="(#ppt_y)" calcmode="lin" valueType="num">
                                      <p:cBhvr>
                                        <p:cTn id="20" dur="1000" fill="hold">
                                          <p:stCondLst>
                                            <p:cond delay="0"/>
                                          </p:stCondLst>
                                        </p:cTn>
                                        <p:tgtEl>
                                          <p:spTgt spid="6"/>
                                        </p:tgtEl>
                                        <p:attrNameLst>
                                          <p:attrName>ppt_y</p:attrName>
                                        </p:attrNameLst>
                                      </p:cBhvr>
                                    </p:anim>
                                    <p:animRot by="21600000">
                                      <p:cBhvr>
                                        <p:cTn id="21" dur="1000" fill="hold">
                                          <p:stCondLst>
                                            <p:cond delay="0"/>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grpId="0" nodeType="clickEffect">
                                  <p:stCondLst>
                                    <p:cond delay="0"/>
                                  </p:stCondLst>
                                  <p:iterate type="lt">
                                    <p:tmPct val="50000"/>
                                  </p:iterate>
                                  <p:childTnLst>
                                    <p:set>
                                      <p:cBhvr>
                                        <p:cTn id="43" dur="1" fill="hold">
                                          <p:stCondLst>
                                            <p:cond delay="0"/>
                                          </p:stCondLst>
                                        </p:cTn>
                                        <p:tgtEl>
                                          <p:spTgt spid="7"/>
                                        </p:tgtEl>
                                        <p:attrNameLst>
                                          <p:attrName>style.visibility</p:attrName>
                                        </p:attrNameLst>
                                      </p:cBhvr>
                                      <p:to>
                                        <p:strVal val="visible"/>
                                      </p:to>
                                    </p:set>
                                    <p:set>
                                      <p:cBhvr>
                                        <p:cTn id="44" dur="455" fill="hold">
                                          <p:stCondLst>
                                            <p:cond delay="0"/>
                                          </p:stCondLst>
                                        </p:cTn>
                                        <p:tgtEl>
                                          <p:spTgt spid="7"/>
                                        </p:tgtEl>
                                        <p:attrNameLst>
                                          <p:attrName>style.rotation</p:attrName>
                                        </p:attrNameLst>
                                      </p:cBhvr>
                                      <p:to>
                                        <p:strVal val="-45.0"/>
                                      </p:to>
                                    </p:set>
                                    <p:anim calcmode="lin" valueType="num">
                                      <p:cBhvr>
                                        <p:cTn id="4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309" y="567306"/>
            <a:ext cx="8544974" cy="1107996"/>
          </a:xfrm>
          <a:prstGeom prst="rect">
            <a:avLst/>
          </a:prstGeom>
          <a:solidFill>
            <a:schemeClr val="accent3">
              <a:lumMod val="20000"/>
              <a:lumOff val="80000"/>
            </a:schemeClr>
          </a:solidFill>
        </p:spPr>
        <p:txBody>
          <a:bodyPr wrap="square" rtlCol="0">
            <a:spAutoFit/>
          </a:bodyPr>
          <a:lstStyle/>
          <a:p>
            <a:r>
              <a:rPr lang="bn-BD"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শিক্ষক</a:t>
            </a:r>
            <a:r>
              <a:rPr lang="en-US" sz="6600" dirty="0" smtClean="0">
                <a:latin typeface="NikoshBAN" panose="02000000000000000000" pitchFamily="2" charset="0"/>
                <a:cs typeface="NikoshBAN" panose="02000000000000000000" pitchFamily="2" charset="0"/>
              </a:rPr>
              <a:t> </a:t>
            </a:r>
            <a:r>
              <a:rPr lang="bn-BD"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পরিচিতি</a:t>
            </a:r>
            <a:r>
              <a:rPr lang="bn-BD"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3" name="Horizontal Scroll 2"/>
          <p:cNvSpPr/>
          <p:nvPr/>
        </p:nvSpPr>
        <p:spPr>
          <a:xfrm>
            <a:off x="1094509" y="2179904"/>
            <a:ext cx="9490363" cy="4373297"/>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anose="02000000000000000000" pitchFamily="2" charset="0"/>
                <a:cs typeface="NikoshBAN" panose="02000000000000000000" pitchFamily="2" charset="0"/>
              </a:rPr>
              <a:t>নামঃনাজনীন সুলতানা</a:t>
            </a:r>
          </a:p>
          <a:p>
            <a:pPr algn="ctr"/>
            <a:r>
              <a:rPr lang="bn-BD" sz="4000" dirty="0" smtClean="0">
                <a:solidFill>
                  <a:schemeClr val="tx1"/>
                </a:solidFill>
                <a:latin typeface="NikoshBAN" panose="02000000000000000000" pitchFamily="2" charset="0"/>
                <a:cs typeface="NikoshBAN" panose="02000000000000000000" pitchFamily="2" charset="0"/>
              </a:rPr>
              <a:t>পদবীঃসহকারি শিক্ষক</a:t>
            </a:r>
          </a:p>
          <a:p>
            <a:pPr algn="ctr"/>
            <a:r>
              <a:rPr lang="bn-BD" sz="4000" dirty="0" smtClean="0">
                <a:solidFill>
                  <a:schemeClr val="tx1"/>
                </a:solidFill>
                <a:latin typeface="NikoshBAN" panose="02000000000000000000" pitchFamily="2" charset="0"/>
                <a:cs typeface="NikoshBAN" panose="02000000000000000000" pitchFamily="2" charset="0"/>
              </a:rPr>
              <a:t>বিদ্যালয়ঃ৩৪নং বাহাদিয়া ১নং সরকারি প্রাথমিক বিদ্যালয় </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185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038599" y="207817"/>
            <a:ext cx="4294909" cy="81741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দলীয় কাজ </a:t>
            </a:r>
            <a:endParaRPr lang="en-US" sz="5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122217" y="1149926"/>
            <a:ext cx="9906002" cy="665019"/>
          </a:xfrm>
          <a:prstGeom prst="rect">
            <a:avLst/>
          </a:prstGeom>
          <a:solidFill>
            <a:schemeClr val="accent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NikoshBAN" panose="02000000000000000000" pitchFamily="2" charset="0"/>
                <a:cs typeface="NikoshBAN" panose="02000000000000000000" pitchFamily="2" charset="0"/>
              </a:rPr>
              <a:t>পুরো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ক্লাস</a:t>
            </a:r>
            <a:r>
              <a:rPr lang="en-US" sz="4000" dirty="0" smtClean="0">
                <a:solidFill>
                  <a:schemeClr val="tx2"/>
                </a:solidFill>
                <a:latin typeface="NikoshBAN" panose="02000000000000000000" pitchFamily="2" charset="0"/>
                <a:cs typeface="NikoshBAN" panose="02000000000000000000" pitchFamily="2" charset="0"/>
              </a:rPr>
              <a:t> ৪ </a:t>
            </a:r>
            <a:r>
              <a:rPr lang="en-US" sz="4000" dirty="0" err="1" smtClean="0">
                <a:solidFill>
                  <a:schemeClr val="tx2"/>
                </a:solidFill>
                <a:latin typeface="NikoshBAN" panose="02000000000000000000" pitchFamily="2" charset="0"/>
                <a:cs typeface="NikoshBAN" panose="02000000000000000000" pitchFamily="2" charset="0"/>
              </a:rPr>
              <a:t>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ভাগ</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হয়ে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দলীয়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করবে</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latin typeface="NikoshBAN" panose="02000000000000000000" pitchFamily="2" charset="0"/>
              <a:cs typeface="NikoshBAN" panose="02000000000000000000" pitchFamily="2" charset="0"/>
            </a:endParaRPr>
          </a:p>
        </p:txBody>
      </p:sp>
      <p:sp>
        <p:nvSpPr>
          <p:cNvPr id="5" name="Rounded Rectangle 4"/>
          <p:cNvSpPr/>
          <p:nvPr/>
        </p:nvSpPr>
        <p:spPr>
          <a:xfrm>
            <a:off x="332509" y="2175164"/>
            <a:ext cx="4724400" cy="2105891"/>
          </a:xfrm>
          <a:prstGeom prst="roundRect">
            <a:avLst/>
          </a:prstGeom>
          <a:solidFill>
            <a:schemeClr val="accent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NikoshBAN" panose="02000000000000000000" pitchFamily="2" charset="0"/>
                <a:cs typeface="NikoshBAN" panose="02000000000000000000" pitchFamily="2" charset="0"/>
              </a:rPr>
              <a:t>দল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a:t>
            </a:r>
            <a:r>
              <a:rPr lang="en-US" sz="4000" dirty="0" smtClean="0">
                <a:solidFill>
                  <a:schemeClr val="tx2"/>
                </a:solidFill>
                <a:latin typeface="NikoshBAN" panose="02000000000000000000" pitchFamily="2" charset="0"/>
                <a:cs typeface="NikoshBAN" panose="02000000000000000000" pitchFamily="2" charset="0"/>
              </a:rPr>
              <a:t>  -১</a:t>
            </a:r>
          </a:p>
          <a:p>
            <a:pPr algn="ctr"/>
            <a:r>
              <a:rPr lang="en-US" sz="4000" dirty="0" err="1" smtClean="0">
                <a:solidFill>
                  <a:schemeClr val="tx2"/>
                </a:solidFill>
                <a:latin typeface="NikoshBAN" panose="02000000000000000000" pitchFamily="2" charset="0"/>
                <a:cs typeface="NikoshBAN" panose="02000000000000000000" pitchFamily="2" charset="0"/>
              </a:rPr>
              <a:t>সুন্দরবনের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প্রাণীদের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আলোচনা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করবে</a:t>
            </a:r>
            <a:r>
              <a:rPr lang="en-US"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latin typeface="NikoshBAN" panose="02000000000000000000" pitchFamily="2" charset="0"/>
              <a:cs typeface="NikoshBAN" panose="02000000000000000000" pitchFamily="2" charset="0"/>
            </a:endParaRPr>
          </a:p>
        </p:txBody>
      </p:sp>
      <p:sp>
        <p:nvSpPr>
          <p:cNvPr id="6" name="Rounded Rectangle 5"/>
          <p:cNvSpPr/>
          <p:nvPr/>
        </p:nvSpPr>
        <p:spPr>
          <a:xfrm>
            <a:off x="6539344" y="2092036"/>
            <a:ext cx="4322619" cy="1981200"/>
          </a:xfrm>
          <a:prstGeom prst="roundRect">
            <a:avLst/>
          </a:prstGeom>
          <a:solidFill>
            <a:schemeClr val="accent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NikoshBAN" panose="02000000000000000000" pitchFamily="2" charset="0"/>
                <a:cs typeface="NikoshBAN" panose="02000000000000000000" pitchFamily="2" charset="0"/>
              </a:rPr>
              <a:t>দল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a:t>
            </a:r>
            <a:r>
              <a:rPr lang="en-US" sz="4000" dirty="0" smtClean="0">
                <a:solidFill>
                  <a:schemeClr val="tx2"/>
                </a:solidFill>
                <a:latin typeface="NikoshBAN" panose="02000000000000000000" pitchFamily="2" charset="0"/>
                <a:cs typeface="NikoshBAN" panose="02000000000000000000" pitchFamily="2" charset="0"/>
              </a:rPr>
              <a:t> -২ </a:t>
            </a:r>
          </a:p>
          <a:p>
            <a:pPr algn="ctr"/>
            <a:r>
              <a:rPr lang="en-US" sz="4000" dirty="0" err="1" smtClean="0">
                <a:solidFill>
                  <a:schemeClr val="tx2"/>
                </a:solidFill>
                <a:latin typeface="NikoshBAN" panose="02000000000000000000" pitchFamily="2" charset="0"/>
                <a:cs typeface="NikoshBAN" panose="02000000000000000000" pitchFamily="2" charset="0"/>
              </a:rPr>
              <a:t>সুন্দরবনের</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গাছপালা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নিয়ে</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আলোচনা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করবে</a:t>
            </a:r>
            <a:r>
              <a:rPr lang="bn-BD" sz="4000" dirty="0" smtClean="0">
                <a:solidFill>
                  <a:schemeClr val="tx2"/>
                </a:solidFill>
                <a:latin typeface="NikoshBAN" panose="02000000000000000000" pitchFamily="2" charset="0"/>
                <a:cs typeface="NikoshBAN" panose="02000000000000000000" pitchFamily="2" charset="0"/>
              </a:rPr>
              <a:t>।</a:t>
            </a:r>
            <a:endParaRPr lang="en-US" sz="4000" dirty="0">
              <a:solidFill>
                <a:schemeClr val="tx2"/>
              </a:solidFill>
              <a:latin typeface="NikoshBAN" panose="02000000000000000000" pitchFamily="2" charset="0"/>
              <a:cs typeface="NikoshBAN" panose="02000000000000000000" pitchFamily="2" charset="0"/>
            </a:endParaRPr>
          </a:p>
        </p:txBody>
      </p:sp>
      <p:sp>
        <p:nvSpPr>
          <p:cNvPr id="7" name="Rounded Rectangle 6"/>
          <p:cNvSpPr/>
          <p:nvPr/>
        </p:nvSpPr>
        <p:spPr>
          <a:xfrm>
            <a:off x="332509" y="4849091"/>
            <a:ext cx="4724400" cy="1967345"/>
          </a:xfrm>
          <a:prstGeom prst="roundRect">
            <a:avLst/>
          </a:prstGeom>
          <a:solidFill>
            <a:schemeClr val="accent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NikoshBAN" panose="02000000000000000000" pitchFamily="2" charset="0"/>
                <a:cs typeface="NikoshBAN" panose="02000000000000000000" pitchFamily="2" charset="0"/>
              </a:rPr>
              <a:t>দল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a:t>
            </a:r>
            <a:r>
              <a:rPr lang="en-US" sz="4000" dirty="0" smtClean="0">
                <a:solidFill>
                  <a:schemeClr val="tx2"/>
                </a:solidFill>
                <a:latin typeface="NikoshBAN" panose="02000000000000000000" pitchFamily="2" charset="0"/>
                <a:cs typeface="NikoshBAN" panose="02000000000000000000" pitchFamily="2" charset="0"/>
              </a:rPr>
              <a:t> – ৩ </a:t>
            </a:r>
          </a:p>
          <a:p>
            <a:pPr algn="ctr"/>
            <a:r>
              <a:rPr lang="en-US" sz="4000" dirty="0" err="1" smtClean="0">
                <a:solidFill>
                  <a:schemeClr val="tx2"/>
                </a:solidFill>
                <a:latin typeface="NikoshBAN" panose="02000000000000000000" pitchFamily="2" charset="0"/>
                <a:cs typeface="NikoshBAN" panose="02000000000000000000" pitchFamily="2" charset="0"/>
              </a:rPr>
              <a:t>পাঠ্যাংশ</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শুদ্ধভাবে</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পড়ে</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শুনাবে</a:t>
            </a:r>
            <a:r>
              <a:rPr lang="en-US" sz="4000" dirty="0" smtClean="0">
                <a:solidFill>
                  <a:schemeClr val="tx2"/>
                </a:solidFill>
                <a:latin typeface="NikoshBAN" panose="02000000000000000000" pitchFamily="2" charset="0"/>
                <a:cs typeface="NikoshBAN" panose="02000000000000000000" pitchFamily="2" charset="0"/>
              </a:rPr>
              <a:t> </a:t>
            </a:r>
            <a:r>
              <a:rPr lang="bn-BD" sz="4000" dirty="0" smtClean="0">
                <a:solidFill>
                  <a:schemeClr val="tx2"/>
                </a:solidFill>
                <a:latin typeface="NikoshBAN" panose="02000000000000000000" pitchFamily="2" charset="0"/>
                <a:cs typeface="NikoshBAN" panose="02000000000000000000" pitchFamily="2" charset="0"/>
              </a:rPr>
              <a:t> ।</a:t>
            </a:r>
            <a:endParaRPr lang="en-US" sz="4000" dirty="0">
              <a:solidFill>
                <a:schemeClr val="tx2"/>
              </a:solidFill>
              <a:latin typeface="NikoshBAN" panose="02000000000000000000" pitchFamily="2" charset="0"/>
              <a:cs typeface="NikoshBAN" panose="02000000000000000000" pitchFamily="2" charset="0"/>
            </a:endParaRPr>
          </a:p>
        </p:txBody>
      </p:sp>
      <p:sp>
        <p:nvSpPr>
          <p:cNvPr id="8" name="Rounded Rectangle 7"/>
          <p:cNvSpPr/>
          <p:nvPr/>
        </p:nvSpPr>
        <p:spPr>
          <a:xfrm>
            <a:off x="6539344" y="4724401"/>
            <a:ext cx="4488875" cy="1898072"/>
          </a:xfrm>
          <a:prstGeom prst="roundRect">
            <a:avLst/>
          </a:prstGeom>
          <a:solidFill>
            <a:schemeClr val="accent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latin typeface="NikoshBAN" panose="02000000000000000000" pitchFamily="2" charset="0"/>
                <a:cs typeface="NikoshBAN" panose="02000000000000000000" pitchFamily="2" charset="0"/>
              </a:rPr>
              <a:t>দল</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নং</a:t>
            </a:r>
            <a:r>
              <a:rPr lang="en-US" sz="4000" dirty="0" smtClean="0">
                <a:solidFill>
                  <a:schemeClr val="tx2"/>
                </a:solidFill>
                <a:latin typeface="NikoshBAN" panose="02000000000000000000" pitchFamily="2" charset="0"/>
                <a:cs typeface="NikoshBAN" panose="02000000000000000000" pitchFamily="2" charset="0"/>
              </a:rPr>
              <a:t> -৫ </a:t>
            </a:r>
          </a:p>
          <a:p>
            <a:pPr algn="ctr"/>
            <a:r>
              <a:rPr lang="en-US" sz="4000" dirty="0" err="1" smtClean="0">
                <a:solidFill>
                  <a:schemeClr val="tx2"/>
                </a:solidFill>
                <a:latin typeface="NikoshBAN" panose="02000000000000000000" pitchFamily="2" charset="0"/>
                <a:cs typeface="NikoshBAN" panose="02000000000000000000" pitchFamily="2" charset="0"/>
              </a:rPr>
              <a:t>সুন্দরবন</a:t>
            </a:r>
            <a:r>
              <a:rPr lang="en-US" sz="4000" dirty="0" smtClean="0">
                <a:solidFill>
                  <a:schemeClr val="tx2"/>
                </a:solidFill>
                <a:latin typeface="NikoshBAN" panose="02000000000000000000" pitchFamily="2" charset="0"/>
                <a:cs typeface="NikoshBAN" panose="02000000000000000000" pitchFamily="2" charset="0"/>
              </a:rPr>
              <a:t> </a:t>
            </a:r>
            <a:r>
              <a:rPr lang="en-US" sz="4000" dirty="0" err="1" smtClean="0">
                <a:solidFill>
                  <a:schemeClr val="tx2"/>
                </a:solidFill>
                <a:latin typeface="NikoshBAN" panose="02000000000000000000" pitchFamily="2" charset="0"/>
                <a:cs typeface="NikoshBAN" panose="02000000000000000000" pitchFamily="2" charset="0"/>
              </a:rPr>
              <a:t>সম্পর্কে</a:t>
            </a:r>
            <a:r>
              <a:rPr lang="en-US" sz="4000" dirty="0" smtClean="0">
                <a:solidFill>
                  <a:schemeClr val="tx2"/>
                </a:solidFill>
                <a:latin typeface="NikoshBAN" panose="02000000000000000000" pitchFamily="2" charset="0"/>
                <a:cs typeface="NikoshBAN" panose="02000000000000000000" pitchFamily="2" charset="0"/>
              </a:rPr>
              <a:t> ৫</a:t>
            </a:r>
            <a:r>
              <a:rPr lang="bn-BD" sz="4000" dirty="0" smtClean="0">
                <a:solidFill>
                  <a:schemeClr val="tx2"/>
                </a:solidFill>
                <a:latin typeface="NikoshBAN" panose="02000000000000000000" pitchFamily="2" charset="0"/>
                <a:cs typeface="NikoshBAN" panose="02000000000000000000" pitchFamily="2" charset="0"/>
              </a:rPr>
              <a:t> টি বাক্য লিখবে।</a:t>
            </a:r>
            <a:endParaRPr lang="en-US" sz="40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58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865417" y="-96982"/>
            <a:ext cx="5569526" cy="1939636"/>
          </a:xfrm>
          <a:prstGeom prst="wedgeEllipseCallou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tx1"/>
                </a:solidFill>
                <a:latin typeface="NikoshBAN" panose="02000000000000000000" pitchFamily="2" charset="0"/>
                <a:cs typeface="NikoshBAN" panose="02000000000000000000" pitchFamily="2" charset="0"/>
              </a:rPr>
              <a:t>মূল্যায়ন</a:t>
            </a:r>
            <a:endParaRPr lang="en-US" sz="6000" dirty="0">
              <a:solidFill>
                <a:schemeClr val="tx1"/>
              </a:solidFill>
              <a:latin typeface="NikoshBAN" panose="02000000000000000000" pitchFamily="2" charset="0"/>
              <a:cs typeface="NikoshBAN" panose="02000000000000000000" pitchFamily="2" charset="0"/>
            </a:endParaRPr>
          </a:p>
        </p:txBody>
      </p:sp>
      <p:sp>
        <p:nvSpPr>
          <p:cNvPr id="3" name="Right Arrow 2"/>
          <p:cNvSpPr/>
          <p:nvPr/>
        </p:nvSpPr>
        <p:spPr>
          <a:xfrm>
            <a:off x="263239" y="6086473"/>
            <a:ext cx="554182" cy="346365"/>
          </a:xfrm>
          <a:prstGeom prst="rightArrow">
            <a:avLst>
              <a:gd name="adj1" fmla="val 76667"/>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2"/>
              </a:solidFill>
              <a:latin typeface="NikoshBAN" panose="02000000000000000000" pitchFamily="2" charset="0"/>
              <a:cs typeface="NikoshBAN" panose="02000000000000000000" pitchFamily="2" charset="0"/>
            </a:endParaRPr>
          </a:p>
        </p:txBody>
      </p:sp>
      <p:sp>
        <p:nvSpPr>
          <p:cNvPr id="4" name="Right Arrow 3"/>
          <p:cNvSpPr/>
          <p:nvPr/>
        </p:nvSpPr>
        <p:spPr>
          <a:xfrm>
            <a:off x="193964" y="2916380"/>
            <a:ext cx="554182" cy="540327"/>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2"/>
              </a:solidFill>
              <a:latin typeface="NikoshBAN" panose="02000000000000000000" pitchFamily="2" charset="0"/>
              <a:cs typeface="NikoshBAN" panose="02000000000000000000" pitchFamily="2" charset="0"/>
            </a:endParaRPr>
          </a:p>
        </p:txBody>
      </p:sp>
      <p:sp>
        <p:nvSpPr>
          <p:cNvPr id="5" name="Right Arrow 4"/>
          <p:cNvSpPr/>
          <p:nvPr/>
        </p:nvSpPr>
        <p:spPr>
          <a:xfrm>
            <a:off x="207821" y="3961532"/>
            <a:ext cx="554182" cy="49876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2"/>
              </a:solidFill>
              <a:latin typeface="NikoshBAN" panose="02000000000000000000" pitchFamily="2" charset="0"/>
              <a:cs typeface="NikoshBAN" panose="02000000000000000000" pitchFamily="2" charset="0"/>
            </a:endParaRPr>
          </a:p>
        </p:txBody>
      </p:sp>
      <p:sp>
        <p:nvSpPr>
          <p:cNvPr id="6" name="Right Arrow 5"/>
          <p:cNvSpPr/>
          <p:nvPr/>
        </p:nvSpPr>
        <p:spPr>
          <a:xfrm>
            <a:off x="263239" y="5131376"/>
            <a:ext cx="554182" cy="45720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2"/>
              </a:solidFill>
              <a:latin typeface="NikoshBAN" panose="02000000000000000000" pitchFamily="2" charset="0"/>
              <a:cs typeface="NikoshBAN" panose="02000000000000000000" pitchFamily="2" charset="0"/>
            </a:endParaRPr>
          </a:p>
        </p:txBody>
      </p:sp>
      <p:sp>
        <p:nvSpPr>
          <p:cNvPr id="7" name="Horizontal Scroll 6"/>
          <p:cNvSpPr/>
          <p:nvPr/>
        </p:nvSpPr>
        <p:spPr>
          <a:xfrm>
            <a:off x="1156850" y="5758293"/>
            <a:ext cx="9040095" cy="1014845"/>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2"/>
                </a:solidFill>
                <a:latin typeface="NikoshBAN" panose="02000000000000000000" pitchFamily="2" charset="0"/>
                <a:cs typeface="NikoshBAN" panose="02000000000000000000" pitchFamily="2" charset="0"/>
              </a:rPr>
              <a:t>বাংলাদেশের কোন দিকে সুন্দরবন অবস্থিত?</a:t>
            </a:r>
            <a:endParaRPr lang="en-US" sz="4400" dirty="0">
              <a:solidFill>
                <a:schemeClr val="tx2"/>
              </a:solidFill>
              <a:latin typeface="NikoshBAN" panose="02000000000000000000" pitchFamily="2" charset="0"/>
              <a:cs typeface="NikoshBAN" panose="02000000000000000000" pitchFamily="2" charset="0"/>
            </a:endParaRPr>
          </a:p>
        </p:txBody>
      </p:sp>
      <p:sp>
        <p:nvSpPr>
          <p:cNvPr id="8" name="Horizontal Scroll 7"/>
          <p:cNvSpPr/>
          <p:nvPr/>
        </p:nvSpPr>
        <p:spPr>
          <a:xfrm>
            <a:off x="1274612" y="2727612"/>
            <a:ext cx="8589823" cy="1035627"/>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2"/>
                </a:solidFill>
                <a:latin typeface="NikoshBAN" panose="02000000000000000000" pitchFamily="2" charset="0"/>
                <a:cs typeface="NikoshBAN" panose="02000000000000000000" pitchFamily="2" charset="0"/>
              </a:rPr>
              <a:t> সুন্দরবনে আছে এমন ৩ টি প্রাণীর নাম বল।</a:t>
            </a:r>
            <a:endParaRPr lang="en-US" sz="4400" dirty="0">
              <a:solidFill>
                <a:schemeClr val="tx2"/>
              </a:solidFill>
              <a:latin typeface="NikoshBAN" panose="02000000000000000000" pitchFamily="2" charset="0"/>
              <a:cs typeface="NikoshBAN" panose="02000000000000000000" pitchFamily="2" charset="0"/>
            </a:endParaRPr>
          </a:p>
        </p:txBody>
      </p:sp>
      <p:sp>
        <p:nvSpPr>
          <p:cNvPr id="9" name="Horizontal Scroll 8"/>
          <p:cNvSpPr/>
          <p:nvPr/>
        </p:nvSpPr>
        <p:spPr>
          <a:xfrm>
            <a:off x="1274612" y="3852428"/>
            <a:ext cx="8728371" cy="925657"/>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2"/>
                </a:solidFill>
                <a:latin typeface="NikoshBAN" panose="02000000000000000000" pitchFamily="2" charset="0"/>
                <a:cs typeface="NikoshBAN" panose="02000000000000000000" pitchFamily="2" charset="0"/>
              </a:rPr>
              <a:t>সিংহ বললে কোন দেশের কথা মনে পড়ে?</a:t>
            </a:r>
            <a:endParaRPr lang="en-US" sz="4400" dirty="0">
              <a:solidFill>
                <a:schemeClr val="tx2"/>
              </a:solidFill>
              <a:latin typeface="NikoshBAN" panose="02000000000000000000" pitchFamily="2" charset="0"/>
              <a:cs typeface="NikoshBAN" panose="02000000000000000000" pitchFamily="2" charset="0"/>
            </a:endParaRPr>
          </a:p>
        </p:txBody>
      </p:sp>
      <p:sp>
        <p:nvSpPr>
          <p:cNvPr id="10" name="Horizontal Scroll 9"/>
          <p:cNvSpPr/>
          <p:nvPr/>
        </p:nvSpPr>
        <p:spPr>
          <a:xfrm>
            <a:off x="1156850" y="4778085"/>
            <a:ext cx="9040095" cy="980208"/>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2"/>
                </a:solidFill>
                <a:latin typeface="NikoshBAN" panose="02000000000000000000" pitchFamily="2" charset="0"/>
                <a:cs typeface="NikoshBAN" panose="02000000000000000000" pitchFamily="2" charset="0"/>
              </a:rPr>
              <a:t>সুন্দরবন সম্পর্কে ৩ টি বাক্য লিখ?</a:t>
            </a:r>
            <a:endParaRPr lang="en-US" sz="44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98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Right Arrow 1"/>
          <p:cNvSpPr/>
          <p:nvPr/>
        </p:nvSpPr>
        <p:spPr>
          <a:xfrm>
            <a:off x="1690254" y="471055"/>
            <a:ext cx="1177636" cy="1343891"/>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Left-Right Arrow 2"/>
          <p:cNvSpPr/>
          <p:nvPr/>
        </p:nvSpPr>
        <p:spPr>
          <a:xfrm>
            <a:off x="3269674" y="263237"/>
            <a:ext cx="4807526" cy="1409700"/>
          </a:xfrm>
          <a:prstGeom prst="lef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2"/>
                </a:solidFill>
                <a:latin typeface="NikoshBAN" panose="02000000000000000000" pitchFamily="2" charset="0"/>
                <a:cs typeface="NikoshBAN" panose="02000000000000000000" pitchFamily="2" charset="0"/>
              </a:rPr>
              <a:t>বাড়ির কাজ</a:t>
            </a:r>
            <a:endParaRPr lang="en-US" sz="5400" dirty="0">
              <a:solidFill>
                <a:schemeClr val="tx2"/>
              </a:solidFill>
              <a:latin typeface="NikoshBAN" panose="02000000000000000000" pitchFamily="2" charset="0"/>
              <a:cs typeface="NikoshBAN" panose="02000000000000000000" pitchFamily="2" charset="0"/>
            </a:endParaRPr>
          </a:p>
        </p:txBody>
      </p:sp>
      <p:sp>
        <p:nvSpPr>
          <p:cNvPr id="4" name="Round Same Side Corner Rectangle 3"/>
          <p:cNvSpPr/>
          <p:nvPr/>
        </p:nvSpPr>
        <p:spPr>
          <a:xfrm>
            <a:off x="1905000" y="2216728"/>
            <a:ext cx="7536873" cy="1385454"/>
          </a:xfrm>
          <a:prstGeom prst="round2SameRect">
            <a:avLst>
              <a:gd name="adj1" fmla="val 16667"/>
              <a:gd name="adj2" fmla="val 5000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solidFill>
                <a:latin typeface="NikoshBAN" panose="02000000000000000000" pitchFamily="2" charset="0"/>
                <a:cs typeface="NikoshBAN" panose="02000000000000000000" pitchFamily="2" charset="0"/>
              </a:rPr>
              <a:t>সুন্দরবন সম্পর্কে ৫টি বাক্য লিখে আনবে </a:t>
            </a:r>
            <a:endParaRPr lang="en-US" sz="3600" dirty="0">
              <a:solidFill>
                <a:schemeClr val="tx2"/>
              </a:solidFill>
              <a:latin typeface="NikoshBAN" panose="02000000000000000000" pitchFamily="2" charset="0"/>
              <a:cs typeface="NikoshBAN" panose="02000000000000000000" pitchFamily="2" charset="0"/>
            </a:endParaRPr>
          </a:p>
        </p:txBody>
      </p:sp>
      <p:sp>
        <p:nvSpPr>
          <p:cNvPr id="5" name="Round Same Side Corner Rectangle 4"/>
          <p:cNvSpPr/>
          <p:nvPr/>
        </p:nvSpPr>
        <p:spPr>
          <a:xfrm>
            <a:off x="1905000" y="4433456"/>
            <a:ext cx="8077200" cy="1482436"/>
          </a:xfrm>
          <a:prstGeom prst="round2Same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2"/>
                </a:solidFill>
                <a:latin typeface="NikoshBAN" panose="02000000000000000000" pitchFamily="2" charset="0"/>
                <a:cs typeface="NikoshBAN" panose="02000000000000000000" pitchFamily="2" charset="0"/>
              </a:rPr>
              <a:t>ম্ভ,ন্দ,ঙ্গ  যুক্তব্যঞ্জনগুলো ব্যবহার করে ২টি করে নতুন  শব্দ লিখে আনবে। </a:t>
            </a:r>
            <a:endParaRPr lang="en-US" sz="36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264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90" y="235528"/>
            <a:ext cx="9892147" cy="5794392"/>
          </a:xfrm>
          <a:prstGeom prst="rect">
            <a:avLst/>
          </a:prstGeom>
        </p:spPr>
      </p:pic>
      <p:sp>
        <p:nvSpPr>
          <p:cNvPr id="5" name="TextBox 4"/>
          <p:cNvSpPr txBox="1"/>
          <p:nvPr/>
        </p:nvSpPr>
        <p:spPr>
          <a:xfrm>
            <a:off x="10494817" y="235528"/>
            <a:ext cx="1489364" cy="7478970"/>
          </a:xfrm>
          <a:prstGeom prst="rect">
            <a:avLst/>
          </a:prstGeom>
          <a:solidFill>
            <a:schemeClr val="accent6">
              <a:lumMod val="20000"/>
              <a:lumOff val="80000"/>
            </a:schemeClr>
          </a:solidFill>
        </p:spPr>
        <p:txBody>
          <a:bodyPr wrap="square" rtlCol="0">
            <a:spAutoFit/>
          </a:bodyPr>
          <a:lstStyle/>
          <a:p>
            <a:pPr lvl="1"/>
            <a:r>
              <a:rPr lang="bn-BD" sz="4800" dirty="0" smtClean="0">
                <a:solidFill>
                  <a:schemeClr val="accent5"/>
                </a:solidFill>
                <a:latin typeface="NikoshBAN" panose="02000000000000000000" pitchFamily="2" charset="0"/>
                <a:cs typeface="NikoshBAN" panose="02000000000000000000" pitchFamily="2" charset="0"/>
              </a:rPr>
              <a:t>ধ </a:t>
            </a:r>
          </a:p>
          <a:p>
            <a:endParaRPr lang="bn-BD" sz="4800" dirty="0">
              <a:solidFill>
                <a:schemeClr val="accent5"/>
              </a:solidFill>
              <a:latin typeface="NikoshBAN" panose="02000000000000000000" pitchFamily="2" charset="0"/>
              <a:cs typeface="NikoshBAN" panose="02000000000000000000" pitchFamily="2" charset="0"/>
            </a:endParaRPr>
          </a:p>
          <a:p>
            <a:pPr marL="457200" lvl="2"/>
            <a:r>
              <a:rPr lang="bn-BD" sz="4800" dirty="0">
                <a:solidFill>
                  <a:schemeClr val="accent5"/>
                </a:solidFill>
                <a:latin typeface="NikoshBAN" panose="02000000000000000000" pitchFamily="2" charset="0"/>
                <a:cs typeface="NikoshBAN" panose="02000000000000000000" pitchFamily="2" charset="0"/>
              </a:rPr>
              <a:t>ন্য</a:t>
            </a:r>
          </a:p>
          <a:p>
            <a:endParaRPr lang="bn-BD" sz="4800" dirty="0" smtClean="0">
              <a:solidFill>
                <a:schemeClr val="accent5"/>
              </a:solidFill>
              <a:latin typeface="NikoshBAN" panose="02000000000000000000" pitchFamily="2" charset="0"/>
              <a:cs typeface="NikoshBAN" panose="02000000000000000000" pitchFamily="2" charset="0"/>
            </a:endParaRPr>
          </a:p>
          <a:p>
            <a:endParaRPr lang="bn-BD" sz="4800" b="1" i="1" dirty="0">
              <a:solidFill>
                <a:schemeClr val="accent5"/>
              </a:solidFill>
              <a:latin typeface="NikoshBAN" panose="02000000000000000000" pitchFamily="2" charset="0"/>
              <a:cs typeface="NikoshBAN" panose="02000000000000000000" pitchFamily="2" charset="0"/>
            </a:endParaRPr>
          </a:p>
          <a:p>
            <a:pPr marL="457200" lvl="2"/>
            <a:r>
              <a:rPr lang="bn-BD" sz="4800" dirty="0">
                <a:solidFill>
                  <a:schemeClr val="accent5"/>
                </a:solidFill>
                <a:latin typeface="NikoshBAN" panose="02000000000000000000" pitchFamily="2" charset="0"/>
                <a:cs typeface="NikoshBAN" panose="02000000000000000000" pitchFamily="2" charset="0"/>
              </a:rPr>
              <a:t>বা</a:t>
            </a:r>
          </a:p>
          <a:p>
            <a:endParaRPr lang="bn-BD" sz="4800" dirty="0" smtClean="0">
              <a:solidFill>
                <a:schemeClr val="accent5"/>
              </a:solidFill>
              <a:latin typeface="NikoshBAN" panose="02000000000000000000" pitchFamily="2" charset="0"/>
              <a:cs typeface="NikoshBAN" panose="02000000000000000000" pitchFamily="2" charset="0"/>
            </a:endParaRPr>
          </a:p>
          <a:p>
            <a:pPr marL="457200" lvl="2"/>
            <a:r>
              <a:rPr lang="bn-BD" sz="4800" dirty="0">
                <a:solidFill>
                  <a:schemeClr val="accent5"/>
                </a:solidFill>
                <a:latin typeface="NikoshBAN" panose="02000000000000000000" pitchFamily="2" charset="0"/>
                <a:cs typeface="NikoshBAN" panose="02000000000000000000" pitchFamily="2" charset="0"/>
              </a:rPr>
              <a:t>দ </a:t>
            </a:r>
            <a:endParaRPr lang="en-US" sz="4800" dirty="0">
              <a:solidFill>
                <a:schemeClr val="accent5"/>
              </a:solidFill>
              <a:latin typeface="NikoshBAN" panose="02000000000000000000" pitchFamily="2" charset="0"/>
              <a:cs typeface="NikoshBAN" panose="02000000000000000000" pitchFamily="2" charset="0"/>
            </a:endParaRPr>
          </a:p>
          <a:p>
            <a:endParaRPr lang="bn-BD" sz="4800" dirty="0" smtClean="0">
              <a:solidFill>
                <a:schemeClr val="accent5"/>
              </a:solidFill>
              <a:latin typeface="NikoshBAN" panose="02000000000000000000" pitchFamily="2" charset="0"/>
              <a:cs typeface="NikoshBAN" panose="02000000000000000000" pitchFamily="2" charset="0"/>
            </a:endParaRPr>
          </a:p>
          <a:p>
            <a:endParaRPr lang="bn-BD" sz="4800" dirty="0">
              <a:solidFill>
                <a:schemeClr val="accent5"/>
              </a:solidFill>
              <a:latin typeface="NikoshBAN" panose="02000000000000000000" pitchFamily="2" charset="0"/>
              <a:cs typeface="NikoshBAN" panose="02000000000000000000" pitchFamily="2" charset="0"/>
            </a:endParaRPr>
          </a:p>
        </p:txBody>
      </p:sp>
      <p:sp>
        <p:nvSpPr>
          <p:cNvPr id="6" name="TextBox 5"/>
          <p:cNvSpPr txBox="1"/>
          <p:nvPr/>
        </p:nvSpPr>
        <p:spPr>
          <a:xfrm>
            <a:off x="-20783" y="5794393"/>
            <a:ext cx="10515600" cy="1569660"/>
          </a:xfrm>
          <a:prstGeom prst="rect">
            <a:avLst/>
          </a:prstGeom>
          <a:solidFill>
            <a:schemeClr val="accent1">
              <a:lumMod val="40000"/>
              <a:lumOff val="60000"/>
            </a:schemeClr>
          </a:solidFill>
        </p:spPr>
        <p:txBody>
          <a:bodyPr wrap="square" rtlCol="0">
            <a:spAutoFit/>
          </a:bodyPr>
          <a:lstStyle/>
          <a:p>
            <a:r>
              <a:rPr lang="bn-BD" sz="9600" dirty="0" smtClean="0">
                <a:latin typeface="NikoshBAN" panose="02000000000000000000" pitchFamily="2" charset="0"/>
                <a:cs typeface="NikoshBAN" panose="02000000000000000000" pitchFamily="2" charset="0"/>
              </a:rPr>
              <a:t>ধ       ন্য      বা </a:t>
            </a:r>
            <a:r>
              <a:rPr lang="bn-BD" sz="9600" dirty="0">
                <a:latin typeface="NikoshBAN" panose="02000000000000000000" pitchFamily="2" charset="0"/>
                <a:cs typeface="NikoshBAN" panose="02000000000000000000" pitchFamily="2" charset="0"/>
              </a:rPr>
              <a:t> </a:t>
            </a:r>
            <a:r>
              <a:rPr lang="bn-BD" sz="9600" dirty="0" smtClean="0">
                <a:latin typeface="NikoshBAN" panose="02000000000000000000" pitchFamily="2" charset="0"/>
                <a:cs typeface="NikoshBAN" panose="02000000000000000000" pitchFamily="2" charset="0"/>
              </a:rPr>
              <a:t>   দ </a:t>
            </a:r>
          </a:p>
        </p:txBody>
      </p:sp>
    </p:spTree>
    <p:extLst>
      <p:ext uri="{BB962C8B-B14F-4D97-AF65-F5344CB8AC3E}">
        <p14:creationId xmlns:p14="http://schemas.microsoft.com/office/powerpoint/2010/main" val="308895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76295" y="9091"/>
            <a:ext cx="4681015" cy="1348404"/>
          </a:xfrm>
          <a:prstGeom prst="ellipse">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পাঠ 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Flowchart: Preparation 2"/>
          <p:cNvSpPr/>
          <p:nvPr/>
        </p:nvSpPr>
        <p:spPr>
          <a:xfrm>
            <a:off x="0" y="1357495"/>
            <a:ext cx="4253345" cy="1283732"/>
          </a:xfrm>
          <a:prstGeom prst="flowChartPreparat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বিষয়ঃ বাংলা </a:t>
            </a:r>
            <a:endParaRPr lang="en-US" sz="4800" dirty="0">
              <a:solidFill>
                <a:schemeClr val="tx1"/>
              </a:solidFill>
              <a:latin typeface="NikoshBAN" panose="02000000000000000000" pitchFamily="2" charset="0"/>
              <a:cs typeface="NikoshBAN" panose="02000000000000000000" pitchFamily="2" charset="0"/>
            </a:endParaRPr>
          </a:p>
        </p:txBody>
      </p:sp>
      <p:sp>
        <p:nvSpPr>
          <p:cNvPr id="4" name="Flowchart: Preparation 3"/>
          <p:cNvSpPr/>
          <p:nvPr/>
        </p:nvSpPr>
        <p:spPr>
          <a:xfrm>
            <a:off x="7496037" y="1357495"/>
            <a:ext cx="4348870" cy="1318494"/>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শ্রেণিঃ ৫ম</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Flowchart: Preparation 4"/>
          <p:cNvSpPr/>
          <p:nvPr/>
        </p:nvSpPr>
        <p:spPr>
          <a:xfrm>
            <a:off x="0" y="2925621"/>
            <a:ext cx="4100945" cy="1517621"/>
          </a:xfrm>
          <a:prstGeom prst="flowChartPrepar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সময়ঃ ৪০ মিনিট</a:t>
            </a:r>
            <a:endParaRPr lang="en-US" sz="4800" dirty="0">
              <a:solidFill>
                <a:schemeClr val="tx1"/>
              </a:solidFill>
              <a:latin typeface="NikoshBAN" panose="02000000000000000000" pitchFamily="2" charset="0"/>
              <a:cs typeface="NikoshBAN" panose="02000000000000000000" pitchFamily="2" charset="0"/>
            </a:endParaRPr>
          </a:p>
        </p:txBody>
      </p:sp>
      <p:sp>
        <p:nvSpPr>
          <p:cNvPr id="6" name="Flowchart: Preparation 5"/>
          <p:cNvSpPr/>
          <p:nvPr/>
        </p:nvSpPr>
        <p:spPr>
          <a:xfrm>
            <a:off x="7496037" y="3036825"/>
            <a:ext cx="4114799" cy="1406417"/>
          </a:xfrm>
          <a:prstGeom prst="flowChartPreparat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তারিখঃ১০/০১/২০২০</a:t>
            </a:r>
            <a:endParaRPr lang="en-US" sz="4800" dirty="0">
              <a:solidFill>
                <a:schemeClr val="tx1"/>
              </a:solidFill>
              <a:latin typeface="NikoshBAN" panose="02000000000000000000" pitchFamily="2" charset="0"/>
              <a:cs typeface="NikoshBAN" panose="02000000000000000000" pitchFamily="2" charset="0"/>
            </a:endParaRPr>
          </a:p>
        </p:txBody>
      </p:sp>
      <p:sp>
        <p:nvSpPr>
          <p:cNvPr id="7" name="Horizontal Scroll 6"/>
          <p:cNvSpPr/>
          <p:nvPr/>
        </p:nvSpPr>
        <p:spPr>
          <a:xfrm>
            <a:off x="789709" y="4959927"/>
            <a:ext cx="10737273" cy="1717964"/>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পাঠ্যাংশঃ বাংলাদেশের .....বাঘ ঘুরে বেড়ায় </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94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1"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par>
                                <p:cTn id="16" presetID="56" presetClass="entr" presetSubtype="0" fill="hold" grpId="1" nodeType="with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500" autoRev="1" fill="hold">
                                          <p:stCondLst>
                                            <p:cond delay="0"/>
                                          </p:stCondLst>
                                        </p:cTn>
                                        <p:tgtEl>
                                          <p:spTgt spid="4"/>
                                        </p:tgtEl>
                                        <p:attrNameLst>
                                          <p:attrName>ppt_w</p:attrName>
                                        </p:attrNameLst>
                                      </p:cBhvr>
                                    </p:anim>
                                    <p:anim by="(#ppt_w*0.50)" calcmode="lin" valueType="num">
                                      <p:cBhvr>
                                        <p:cTn id="19" dur="500" decel="50000" autoRev="1" fill="hold">
                                          <p:stCondLst>
                                            <p:cond delay="0"/>
                                          </p:stCondLst>
                                        </p:cTn>
                                        <p:tgtEl>
                                          <p:spTgt spid="4"/>
                                        </p:tgtEl>
                                        <p:attrNameLst>
                                          <p:attrName>ppt_x</p:attrName>
                                        </p:attrNameLst>
                                      </p:cBhvr>
                                    </p:anim>
                                    <p:anim from="(-#ppt_h/2)" to="(#ppt_y)" calcmode="lin" valueType="num">
                                      <p:cBhvr>
                                        <p:cTn id="20" dur="1000" fill="hold">
                                          <p:stCondLst>
                                            <p:cond delay="0"/>
                                          </p:stCondLst>
                                        </p:cTn>
                                        <p:tgtEl>
                                          <p:spTgt spid="4"/>
                                        </p:tgtEl>
                                        <p:attrNameLst>
                                          <p:attrName>ppt_y</p:attrName>
                                        </p:attrNameLst>
                                      </p:cBhvr>
                                    </p:anim>
                                    <p:animRot by="21600000">
                                      <p:cBhvr>
                                        <p:cTn id="21" dur="1000" fill="hold">
                                          <p:stCondLst>
                                            <p:cond delay="0"/>
                                          </p:stCondLst>
                                        </p:cTn>
                                        <p:tgtEl>
                                          <p:spTgt spid="4"/>
                                        </p:tgtEl>
                                        <p:attrNameLst>
                                          <p:attrName>r</p:attrName>
                                        </p:attrNameLst>
                                      </p:cBhvr>
                                    </p:animRot>
                                  </p:childTnLst>
                                </p:cTn>
                              </p:par>
                              <p:par>
                                <p:cTn id="22" presetID="56" presetClass="entr" presetSubtype="0" fill="hold" grpId="1" nodeType="with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par>
                                <p:cTn id="28" presetID="56" presetClass="entr" presetSubtype="0" fill="hold" grpId="1"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by="(-#ppt_w*2)" calcmode="lin" valueType="num">
                                      <p:cBhvr rctx="PPT">
                                        <p:cTn id="30" dur="500" autoRev="1" fill="hold">
                                          <p:stCondLst>
                                            <p:cond delay="0"/>
                                          </p:stCondLst>
                                        </p:cTn>
                                        <p:tgtEl>
                                          <p:spTgt spid="6"/>
                                        </p:tgtEl>
                                        <p:attrNameLst>
                                          <p:attrName>ppt_w</p:attrName>
                                        </p:attrNameLst>
                                      </p:cBhvr>
                                    </p:anim>
                                    <p:anim by="(#ppt_w*0.50)" calcmode="lin" valueType="num">
                                      <p:cBhvr>
                                        <p:cTn id="31" dur="500" decel="50000" autoRev="1" fill="hold">
                                          <p:stCondLst>
                                            <p:cond delay="0"/>
                                          </p:stCondLst>
                                        </p:cTn>
                                        <p:tgtEl>
                                          <p:spTgt spid="6"/>
                                        </p:tgtEl>
                                        <p:attrNameLst>
                                          <p:attrName>ppt_x</p:attrName>
                                        </p:attrNameLst>
                                      </p:cBhvr>
                                    </p:anim>
                                    <p:anim from="(-#ppt_h/2)" to="(#ppt_y)" calcmode="lin" valueType="num">
                                      <p:cBhvr>
                                        <p:cTn id="32" dur="1000" fill="hold">
                                          <p:stCondLst>
                                            <p:cond delay="0"/>
                                          </p:stCondLst>
                                        </p:cTn>
                                        <p:tgtEl>
                                          <p:spTgt spid="6"/>
                                        </p:tgtEl>
                                        <p:attrNameLst>
                                          <p:attrName>ppt_y</p:attrName>
                                        </p:attrNameLst>
                                      </p:cBhvr>
                                    </p:anim>
                                    <p:animRot by="21600000">
                                      <p:cBhvr>
                                        <p:cTn id="33" dur="1000" fill="hold">
                                          <p:stCondLst>
                                            <p:cond delay="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1"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455" fill="hold">
                                          <p:stCondLst>
                                            <p:cond delay="0"/>
                                          </p:stCondLst>
                                        </p:cTn>
                                        <p:tgtEl>
                                          <p:spTgt spid="7"/>
                                        </p:tgtEl>
                                        <p:attrNameLst>
                                          <p:attrName>style.rotation</p:attrName>
                                        </p:attrNameLst>
                                      </p:cBhvr>
                                      <p:to>
                                        <p:strVal val="-45.0"/>
                                      </p:to>
                                    </p:set>
                                    <p:anim calcmode="lin" valueType="num">
                                      <p:cBhvr>
                                        <p:cTn id="39"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4" grpId="1" animBg="1"/>
      <p:bldP spid="5" grpId="1" animBg="1"/>
      <p:bldP spid="6" grpId="1"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891144" y="5125453"/>
            <a:ext cx="8422105" cy="1732547"/>
          </a:xfrm>
          <a:prstGeom prst="horizontalScroll">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আমাদের আজকের পাঠ সুন্দরবনের প্রাণী </a:t>
            </a:r>
            <a:endParaRPr lang="en-US" sz="48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173" y="388676"/>
            <a:ext cx="7999247" cy="4492135"/>
          </a:xfrm>
          <a:prstGeom prst="rect">
            <a:avLst/>
          </a:prstGeom>
        </p:spPr>
      </p:pic>
      <p:sp>
        <p:nvSpPr>
          <p:cNvPr id="2" name="TextBox 1"/>
          <p:cNvSpPr txBox="1"/>
          <p:nvPr/>
        </p:nvSpPr>
        <p:spPr>
          <a:xfrm>
            <a:off x="692727" y="859731"/>
            <a:ext cx="2396835" cy="2554545"/>
          </a:xfrm>
          <a:prstGeom prst="rect">
            <a:avLst/>
          </a:prstGeom>
          <a:solidFill>
            <a:schemeClr val="bg2">
              <a:lumMod val="90000"/>
            </a:schemeClr>
          </a:solidFill>
          <a:ln>
            <a:solidFill>
              <a:schemeClr val="accent2">
                <a:lumMod val="75000"/>
              </a:schemeClr>
            </a:solidFill>
          </a:ln>
        </p:spPr>
        <p:txBody>
          <a:bodyPr wrap="square" rtlCol="0">
            <a:spAutoFit/>
          </a:bodyPr>
          <a:lstStyle/>
          <a:p>
            <a:r>
              <a:rPr lang="bn-BD" sz="8000" dirty="0" smtClean="0">
                <a:latin typeface="NikoshBAN" panose="02000000000000000000" pitchFamily="2" charset="0"/>
                <a:cs typeface="NikoshBAN" panose="02000000000000000000" pitchFamily="2" charset="0"/>
              </a:rPr>
              <a:t>পাঠ ঘোষনা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26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477125" y="180473"/>
            <a:ext cx="5101389" cy="1576138"/>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শিখন ফলঃ </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Right Arrow 2"/>
          <p:cNvSpPr/>
          <p:nvPr/>
        </p:nvSpPr>
        <p:spPr>
          <a:xfrm>
            <a:off x="156411" y="1756611"/>
            <a:ext cx="11574378" cy="143175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শোনাঃ ১.২.১- উচ্চারিত পঠিত বাক্য,কথা মনোযোগ সহকারে শুনবে</a:t>
            </a:r>
            <a:r>
              <a:rPr lang="en-US" sz="4000" dirty="0" smtClean="0">
                <a:solidFill>
                  <a:schemeClr val="tx1"/>
                </a:solidFill>
                <a:latin typeface="NikoshBAN" panose="02000000000000000000" pitchFamily="2" charset="0"/>
                <a:cs typeface="NikoshBAN" panose="02000000000000000000" pitchFamily="2" charset="0"/>
              </a:rPr>
              <a:t>।</a:t>
            </a:r>
            <a:r>
              <a:rPr lang="bn-BD"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Right Arrow 3"/>
          <p:cNvSpPr/>
          <p:nvPr/>
        </p:nvSpPr>
        <p:spPr>
          <a:xfrm>
            <a:off x="156411" y="3188368"/>
            <a:ext cx="11405937" cy="1251285"/>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 </a:t>
            </a:r>
            <a:r>
              <a:rPr lang="bn-BD" sz="4000" dirty="0" smtClean="0">
                <a:solidFill>
                  <a:schemeClr val="tx1"/>
                </a:solidFill>
                <a:latin typeface="NikoshBAN" panose="02000000000000000000" pitchFamily="2" charset="0"/>
                <a:cs typeface="NikoshBAN" panose="02000000000000000000" pitchFamily="2" charset="0"/>
              </a:rPr>
              <a:t>    বলাঃ  ৩.১ .১ -  প্রমিত উচ্চারনে কথা বলতে পারবে।        </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Right Arrow 5"/>
          <p:cNvSpPr/>
          <p:nvPr/>
        </p:nvSpPr>
        <p:spPr>
          <a:xfrm>
            <a:off x="306805" y="4620125"/>
            <a:ext cx="11105147" cy="1985210"/>
          </a:xfrm>
          <a:prstGeom prst="rightArrow">
            <a:avLst>
              <a:gd name="adj1" fmla="val 50000"/>
              <a:gd name="adj2" fmla="val 2769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লেখাঃ১.৪.১  -      </a:t>
            </a:r>
            <a:r>
              <a:rPr lang="en-US" sz="3600" dirty="0" err="1" smtClean="0">
                <a:solidFill>
                  <a:schemeClr val="tx1"/>
                </a:solidFill>
                <a:latin typeface="NikoshBAN" panose="02000000000000000000" pitchFamily="2" charset="0"/>
                <a:cs typeface="NikoshBAN" panose="02000000000000000000" pitchFamily="2" charset="0"/>
              </a:rPr>
              <a:t>যুক্তব্যঞ্জন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লিখতে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ও </a:t>
            </a:r>
            <a:r>
              <a:rPr lang="en-US" sz="3600" dirty="0" err="1" smtClean="0">
                <a:solidFill>
                  <a:schemeClr val="tx1"/>
                </a:solidFill>
                <a:latin typeface="NikoshBAN" panose="02000000000000000000" pitchFamily="2" charset="0"/>
                <a:cs typeface="NikoshBAN" panose="02000000000000000000" pitchFamily="2" charset="0"/>
              </a:rPr>
              <a:t>যুক্তব্যঞ্জন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ব্যবহার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করে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নতুন</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শব্দ</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লিখতে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পারবে</a:t>
            </a:r>
            <a:r>
              <a:rPr lang="en-US" sz="3600" dirty="0" smtClean="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40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2576945" y="-96981"/>
            <a:ext cx="6651276" cy="1757340"/>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BAN" panose="02000000000000000000" pitchFamily="2" charset="0"/>
                <a:cs typeface="NikoshBAN" panose="02000000000000000000" pitchFamily="2" charset="0"/>
              </a:rPr>
              <a:t>আবেগ সৃষ্টিঃ </a:t>
            </a:r>
            <a:endParaRPr lang="en-US" sz="72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9537"/>
            <a:ext cx="3561347" cy="47484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133" y="2156661"/>
            <a:ext cx="3528260" cy="47043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4767" y="2156661"/>
            <a:ext cx="3140243" cy="4710365"/>
          </a:xfrm>
          <a:prstGeom prst="rect">
            <a:avLst/>
          </a:prstGeom>
        </p:spPr>
      </p:pic>
    </p:spTree>
    <p:extLst>
      <p:ext uri="{BB962C8B-B14F-4D97-AF65-F5344CB8AC3E}">
        <p14:creationId xmlns:p14="http://schemas.microsoft.com/office/powerpoint/2010/main" val="23672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1648691" y="1634836"/>
            <a:ext cx="9310254" cy="3934691"/>
          </a:xfrm>
          <a:prstGeom prst="flowChartMultidocumen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smtClean="0">
                <a:solidFill>
                  <a:schemeClr val="tx1"/>
                </a:solidFill>
                <a:latin typeface="NikoshBAN" panose="02000000000000000000" pitchFamily="2" charset="0"/>
                <a:cs typeface="NikoshBAN" panose="02000000000000000000" pitchFamily="2" charset="0"/>
              </a:rPr>
              <a:t>পাঠ</a:t>
            </a:r>
            <a:r>
              <a:rPr lang="en-US" sz="9600" dirty="0" smtClean="0">
                <a:solidFill>
                  <a:schemeClr val="tx1"/>
                </a:solidFill>
                <a:latin typeface="NikoshBAN" panose="02000000000000000000" pitchFamily="2" charset="0"/>
                <a:cs typeface="NikoshBAN" panose="02000000000000000000" pitchFamily="2" charset="0"/>
              </a:rPr>
              <a:t> </a:t>
            </a:r>
            <a:r>
              <a:rPr lang="en-US" sz="9600" dirty="0" err="1" smtClean="0">
                <a:solidFill>
                  <a:schemeClr val="tx1"/>
                </a:solidFill>
                <a:latin typeface="NikoshBAN" panose="02000000000000000000" pitchFamily="2" charset="0"/>
                <a:cs typeface="NikoshBAN" panose="02000000000000000000" pitchFamily="2" charset="0"/>
              </a:rPr>
              <a:t>উপস্থাপন</a:t>
            </a:r>
            <a:r>
              <a:rPr lang="en-US" sz="9600" dirty="0" smtClean="0">
                <a:solidFill>
                  <a:schemeClr val="tx1"/>
                </a:solidFill>
                <a:latin typeface="NikoshBAN" panose="02000000000000000000" pitchFamily="2" charset="0"/>
                <a:cs typeface="NikoshBAN" panose="02000000000000000000" pitchFamily="2" charset="0"/>
              </a:rPr>
              <a:t> </a:t>
            </a:r>
            <a:endParaRPr lang="en-US" sz="9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15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992581" y="110836"/>
            <a:ext cx="6082146" cy="2479964"/>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ছবিগুলো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লক্ষ্য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bn-BD" sz="3600" dirty="0" smtClean="0">
                <a:latin typeface="NikoshBAN" panose="02000000000000000000" pitchFamily="2" charset="0"/>
                <a:cs typeface="NikoshBAN" panose="02000000000000000000" pitchFamily="2" charset="0"/>
              </a:rPr>
              <a:t> কি </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আছে</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353" y="3173802"/>
            <a:ext cx="6319647" cy="32099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5708"/>
            <a:ext cx="5794142" cy="3308074"/>
          </a:xfrm>
          <a:prstGeom prst="rect">
            <a:avLst/>
          </a:prstGeom>
        </p:spPr>
      </p:pic>
    </p:spTree>
    <p:extLst>
      <p:ext uri="{BB962C8B-B14F-4D97-AF65-F5344CB8AC3E}">
        <p14:creationId xmlns:p14="http://schemas.microsoft.com/office/powerpoint/2010/main" val="16663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595744"/>
            <a:ext cx="5361709" cy="56779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595744"/>
            <a:ext cx="4932218" cy="5777347"/>
          </a:xfrm>
          <a:prstGeom prst="rect">
            <a:avLst/>
          </a:prstGeom>
        </p:spPr>
      </p:pic>
    </p:spTree>
    <p:extLst>
      <p:ext uri="{BB962C8B-B14F-4D97-AF65-F5344CB8AC3E}">
        <p14:creationId xmlns:p14="http://schemas.microsoft.com/office/powerpoint/2010/main" val="99940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455</Words>
  <Application>Microsoft Office PowerPoint</Application>
  <PresentationFormat>Widescreen</PresentationFormat>
  <Paragraphs>94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শিক্ষকের  আদর্শ  পাঠ</vt:lpstr>
      <vt:lpstr>                  সুন্দরবনের প্রাণী </vt:lpstr>
      <vt:lpstr>                      পাঠ  সংশ্লিষ্ট  আলোচনা    </vt:lpstr>
      <vt:lpstr>PowerPoint Presentation</vt:lpstr>
      <vt:lpstr>              প্রশ্নোত্তর আলোচনা</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 স্বাগতম</dc:title>
  <dc:creator>User</dc:creator>
  <cp:lastModifiedBy>User</cp:lastModifiedBy>
  <cp:revision>116</cp:revision>
  <dcterms:created xsi:type="dcterms:W3CDTF">2020-01-10T07:48:00Z</dcterms:created>
  <dcterms:modified xsi:type="dcterms:W3CDTF">2020-01-13T06:08:26Z</dcterms:modified>
</cp:coreProperties>
</file>