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2" r:id="rId7"/>
    <p:sldId id="261" r:id="rId8"/>
    <p:sldId id="266" r:id="rId9"/>
    <p:sldId id="267" r:id="rId10"/>
    <p:sldId id="268" r:id="rId11"/>
    <p:sldId id="270" r:id="rId12"/>
    <p:sldId id="273" r:id="rId13"/>
    <p:sldId id="275" r:id="rId14"/>
    <p:sldId id="351" r:id="rId15"/>
    <p:sldId id="276" r:id="rId16"/>
    <p:sldId id="352" r:id="rId17"/>
    <p:sldId id="277" r:id="rId18"/>
    <p:sldId id="278" r:id="rId19"/>
    <p:sldId id="35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307" autoAdjust="0"/>
    <p:restoredTop sz="94660"/>
  </p:normalViewPr>
  <p:slideViewPr>
    <p:cSldViewPr snapToGrid="0">
      <p:cViewPr>
        <p:scale>
          <a:sx n="80" d="100"/>
          <a:sy n="80" d="100"/>
        </p:scale>
        <p:origin x="918" y="222"/>
      </p:cViewPr>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51C7FA-B8F6-453B-B1BD-F12E4DA42067}" type="datetimeFigureOut">
              <a:rPr lang="en-US" smtClean="0"/>
              <a:t>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455973-740A-4CD0-B2A5-12DAD2F16085}" type="slidenum">
              <a:rPr lang="en-US" smtClean="0"/>
              <a:t>‹#›</a:t>
            </a:fld>
            <a:endParaRPr lang="en-US"/>
          </a:p>
        </p:txBody>
      </p:sp>
    </p:spTree>
    <p:extLst>
      <p:ext uri="{BB962C8B-B14F-4D97-AF65-F5344CB8AC3E}">
        <p14:creationId xmlns:p14="http://schemas.microsoft.com/office/powerpoint/2010/main" val="777819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455973-740A-4CD0-B2A5-12DAD2F16085}" type="slidenum">
              <a:rPr lang="en-US" smtClean="0"/>
              <a:t>4</a:t>
            </a:fld>
            <a:endParaRPr lang="en-US"/>
          </a:p>
        </p:txBody>
      </p:sp>
    </p:spTree>
    <p:extLst>
      <p:ext uri="{BB962C8B-B14F-4D97-AF65-F5344CB8AC3E}">
        <p14:creationId xmlns:p14="http://schemas.microsoft.com/office/powerpoint/2010/main" val="811255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7E5487-26CC-4D13-869C-19278A2C7289}"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63393-25BD-4115-8215-30CE476C06F9}" type="slidenum">
              <a:rPr lang="en-US" smtClean="0"/>
              <a:t>‹#›</a:t>
            </a:fld>
            <a:endParaRPr lang="en-US"/>
          </a:p>
        </p:txBody>
      </p:sp>
    </p:spTree>
    <p:extLst>
      <p:ext uri="{BB962C8B-B14F-4D97-AF65-F5344CB8AC3E}">
        <p14:creationId xmlns:p14="http://schemas.microsoft.com/office/powerpoint/2010/main" val="1306900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7E5487-26CC-4D13-869C-19278A2C7289}"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63393-25BD-4115-8215-30CE476C06F9}" type="slidenum">
              <a:rPr lang="en-US" smtClean="0"/>
              <a:t>‹#›</a:t>
            </a:fld>
            <a:endParaRPr lang="en-US"/>
          </a:p>
        </p:txBody>
      </p:sp>
    </p:spTree>
    <p:extLst>
      <p:ext uri="{BB962C8B-B14F-4D97-AF65-F5344CB8AC3E}">
        <p14:creationId xmlns:p14="http://schemas.microsoft.com/office/powerpoint/2010/main" val="910696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7E5487-26CC-4D13-869C-19278A2C7289}"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63393-25BD-4115-8215-30CE476C06F9}" type="slidenum">
              <a:rPr lang="en-US" smtClean="0"/>
              <a:t>‹#›</a:t>
            </a:fld>
            <a:endParaRPr lang="en-US"/>
          </a:p>
        </p:txBody>
      </p:sp>
    </p:spTree>
    <p:extLst>
      <p:ext uri="{BB962C8B-B14F-4D97-AF65-F5344CB8AC3E}">
        <p14:creationId xmlns:p14="http://schemas.microsoft.com/office/powerpoint/2010/main" val="1838215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7E5487-26CC-4D13-869C-19278A2C7289}"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63393-25BD-4115-8215-30CE476C06F9}" type="slidenum">
              <a:rPr lang="en-US" smtClean="0"/>
              <a:t>‹#›</a:t>
            </a:fld>
            <a:endParaRPr lang="en-US"/>
          </a:p>
        </p:txBody>
      </p:sp>
    </p:spTree>
    <p:extLst>
      <p:ext uri="{BB962C8B-B14F-4D97-AF65-F5344CB8AC3E}">
        <p14:creationId xmlns:p14="http://schemas.microsoft.com/office/powerpoint/2010/main" val="2654207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7E5487-26CC-4D13-869C-19278A2C7289}" type="datetimeFigureOut">
              <a:rPr lang="en-US" smtClean="0"/>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63393-25BD-4115-8215-30CE476C06F9}" type="slidenum">
              <a:rPr lang="en-US" smtClean="0"/>
              <a:t>‹#›</a:t>
            </a:fld>
            <a:endParaRPr lang="en-US"/>
          </a:p>
        </p:txBody>
      </p:sp>
    </p:spTree>
    <p:extLst>
      <p:ext uri="{BB962C8B-B14F-4D97-AF65-F5344CB8AC3E}">
        <p14:creationId xmlns:p14="http://schemas.microsoft.com/office/powerpoint/2010/main" val="809662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7E5487-26CC-4D13-869C-19278A2C7289}"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63393-25BD-4115-8215-30CE476C06F9}" type="slidenum">
              <a:rPr lang="en-US" smtClean="0"/>
              <a:t>‹#›</a:t>
            </a:fld>
            <a:endParaRPr lang="en-US"/>
          </a:p>
        </p:txBody>
      </p:sp>
    </p:spTree>
    <p:extLst>
      <p:ext uri="{BB962C8B-B14F-4D97-AF65-F5344CB8AC3E}">
        <p14:creationId xmlns:p14="http://schemas.microsoft.com/office/powerpoint/2010/main" val="4126205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7E5487-26CC-4D13-869C-19278A2C7289}" type="datetimeFigureOut">
              <a:rPr lang="en-US" smtClean="0"/>
              <a:t>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C63393-25BD-4115-8215-30CE476C06F9}" type="slidenum">
              <a:rPr lang="en-US" smtClean="0"/>
              <a:t>‹#›</a:t>
            </a:fld>
            <a:endParaRPr lang="en-US"/>
          </a:p>
        </p:txBody>
      </p:sp>
    </p:spTree>
    <p:extLst>
      <p:ext uri="{BB962C8B-B14F-4D97-AF65-F5344CB8AC3E}">
        <p14:creationId xmlns:p14="http://schemas.microsoft.com/office/powerpoint/2010/main" val="1060008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7E5487-26CC-4D13-869C-19278A2C7289}" type="datetimeFigureOut">
              <a:rPr lang="en-US" smtClean="0"/>
              <a:t>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C63393-25BD-4115-8215-30CE476C06F9}" type="slidenum">
              <a:rPr lang="en-US" smtClean="0"/>
              <a:t>‹#›</a:t>
            </a:fld>
            <a:endParaRPr lang="en-US"/>
          </a:p>
        </p:txBody>
      </p:sp>
    </p:spTree>
    <p:extLst>
      <p:ext uri="{BB962C8B-B14F-4D97-AF65-F5344CB8AC3E}">
        <p14:creationId xmlns:p14="http://schemas.microsoft.com/office/powerpoint/2010/main" val="2314731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E5487-26CC-4D13-869C-19278A2C7289}" type="datetimeFigureOut">
              <a:rPr lang="en-US" smtClean="0"/>
              <a:t>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C63393-25BD-4115-8215-30CE476C06F9}" type="slidenum">
              <a:rPr lang="en-US" smtClean="0"/>
              <a:t>‹#›</a:t>
            </a:fld>
            <a:endParaRPr lang="en-US"/>
          </a:p>
        </p:txBody>
      </p:sp>
    </p:spTree>
    <p:extLst>
      <p:ext uri="{BB962C8B-B14F-4D97-AF65-F5344CB8AC3E}">
        <p14:creationId xmlns:p14="http://schemas.microsoft.com/office/powerpoint/2010/main" val="76511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7E5487-26CC-4D13-869C-19278A2C7289}"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63393-25BD-4115-8215-30CE476C06F9}" type="slidenum">
              <a:rPr lang="en-US" smtClean="0"/>
              <a:t>‹#›</a:t>
            </a:fld>
            <a:endParaRPr lang="en-US"/>
          </a:p>
        </p:txBody>
      </p:sp>
    </p:spTree>
    <p:extLst>
      <p:ext uri="{BB962C8B-B14F-4D97-AF65-F5344CB8AC3E}">
        <p14:creationId xmlns:p14="http://schemas.microsoft.com/office/powerpoint/2010/main" val="4013236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7E5487-26CC-4D13-869C-19278A2C7289}" type="datetimeFigureOut">
              <a:rPr lang="en-US" smtClean="0"/>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63393-25BD-4115-8215-30CE476C06F9}" type="slidenum">
              <a:rPr lang="en-US" smtClean="0"/>
              <a:t>‹#›</a:t>
            </a:fld>
            <a:endParaRPr lang="en-US"/>
          </a:p>
        </p:txBody>
      </p:sp>
    </p:spTree>
    <p:extLst>
      <p:ext uri="{BB962C8B-B14F-4D97-AF65-F5344CB8AC3E}">
        <p14:creationId xmlns:p14="http://schemas.microsoft.com/office/powerpoint/2010/main" val="4217061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7E5487-26CC-4D13-869C-19278A2C7289}" type="datetimeFigureOut">
              <a:rPr lang="en-US" smtClean="0"/>
              <a:t>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63393-25BD-4115-8215-30CE476C06F9}" type="slidenum">
              <a:rPr lang="en-US" smtClean="0"/>
              <a:t>‹#›</a:t>
            </a:fld>
            <a:endParaRPr lang="en-US"/>
          </a:p>
        </p:txBody>
      </p:sp>
    </p:spTree>
    <p:extLst>
      <p:ext uri="{BB962C8B-B14F-4D97-AF65-F5344CB8AC3E}">
        <p14:creationId xmlns:p14="http://schemas.microsoft.com/office/powerpoint/2010/main" val="4094590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22.jpeg"/></Relationships>
</file>

<file path=ppt/slides/_rels/slide1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Alternate Process 2"/>
          <p:cNvSpPr/>
          <p:nvPr/>
        </p:nvSpPr>
        <p:spPr>
          <a:xfrm>
            <a:off x="2774329" y="240709"/>
            <a:ext cx="6310294" cy="1018075"/>
          </a:xfrm>
          <a:prstGeom prst="flowChartAlternateProcess">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tx1">
                    <a:lumMod val="95000"/>
                    <a:lumOff val="5000"/>
                  </a:schemeClr>
                </a:solidFill>
                <a:latin typeface="NikoshBAN" panose="02000000000000000000" pitchFamily="2" charset="0"/>
                <a:cs typeface="NikoshBAN" panose="02000000000000000000" pitchFamily="2" charset="0"/>
              </a:rPr>
              <a:t>সবাইকে শুভেচ্ছা</a:t>
            </a:r>
            <a:endParaRPr lang="en-US" sz="4000" dirty="0">
              <a:solidFill>
                <a:schemeClr val="tx1">
                  <a:lumMod val="95000"/>
                  <a:lumOff val="5000"/>
                </a:schemeClr>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4329" y="1595004"/>
            <a:ext cx="6411686" cy="4710793"/>
          </a:xfrm>
          <a:prstGeom prst="rect">
            <a:avLst/>
          </a:prstGeom>
          <a:ln w="12700">
            <a:solidFill>
              <a:schemeClr val="tx1"/>
            </a:solidFill>
          </a:ln>
        </p:spPr>
      </p:pic>
    </p:spTree>
    <p:extLst>
      <p:ext uri="{BB962C8B-B14F-4D97-AF65-F5344CB8AC3E}">
        <p14:creationId xmlns:p14="http://schemas.microsoft.com/office/powerpoint/2010/main" val="1609974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5551714" y="435430"/>
            <a:ext cx="6422574" cy="5486402"/>
          </a:xfrm>
          <a:prstGeom prst="flowChartAlternateProcess">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latin typeface="NikoshBAN" panose="02000000000000000000" pitchFamily="2" charset="0"/>
                <a:cs typeface="NikoshBAN" panose="02000000000000000000" pitchFamily="2" charset="0"/>
              </a:rPr>
              <a:t>এই দলেই ছিলেন  একজন অসীম সাহসী মুক্তিযোদ্ধা নান্নু মিয়া  ।কিন্তু প্রতিপক্ষের একটি গুলি এসে লাগে তাঁর গায়ে ।নূর মোহাম্মদ তাঁকে কাঁধে  তুলে নিলেন  আর অন্য হাত দিয়ে গুলি চালাতে থাকলেন ।কৌশল  হিসেবে বার বার নিজের পরিবর্তন  করতে থাকলেন ।উদ্দেশ্য- একজন নন,অনেক মুক্তিযোদ্ধা  যুদ্ধ করছেন ,শত্রুদের এরকম একটা ধারনা  দেওয়া । </a:t>
            </a:r>
            <a:endParaRPr lang="en-US" sz="3600" dirty="0">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29988"/>
            <a:ext cx="5040086" cy="5366656"/>
          </a:xfrm>
          <a:prstGeom prst="rect">
            <a:avLst/>
          </a:prstGeom>
          <a:ln w="28575">
            <a:solidFill>
              <a:schemeClr val="tx1"/>
            </a:solidFill>
          </a:ln>
        </p:spPr>
      </p:pic>
    </p:spTree>
    <p:extLst>
      <p:ext uri="{BB962C8B-B14F-4D97-AF65-F5344CB8AC3E}">
        <p14:creationId xmlns:p14="http://schemas.microsoft.com/office/powerpoint/2010/main" val="2365048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6139543" y="293915"/>
            <a:ext cx="5508171" cy="4822371"/>
          </a:xfrm>
          <a:prstGeom prst="flowChartAlternateProcess">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bg2">
                    <a:lumMod val="10000"/>
                  </a:schemeClr>
                </a:solidFill>
                <a:latin typeface="NikoshBAN" panose="02000000000000000000" pitchFamily="2" charset="0"/>
                <a:cs typeface="NikoshBAN" panose="02000000000000000000" pitchFamily="2" charset="0"/>
              </a:rPr>
              <a:t>সংখ্যায় কম বলে সহযোদ্ধাদের নির্দেশ দিলেন পিছিয়ে গিয়ে অবস্থান নিতে কিন্তু হঠাৎ মর্টারের গোলা এসে লাগল তাঁর পায়ে । গোলার আঘাতে চূর্ণ-বিচূর্ণ হয়ে গেল তাঁর পা । তিনি বুঝতে পারলেন মৃত্য আসন্ন । যতক্ষন সম্ভব গুলি  চালাতে চালাতে তিনি শহিদ হলেন। </a:t>
            </a:r>
            <a:endParaRPr lang="en-US" sz="3600" dirty="0">
              <a:solidFill>
                <a:schemeClr val="bg2">
                  <a:lumMod val="10000"/>
                </a:schemeClr>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1" y="642259"/>
            <a:ext cx="5584372" cy="4474027"/>
          </a:xfrm>
          <a:prstGeom prst="rect">
            <a:avLst/>
          </a:prstGeom>
          <a:ln w="19050">
            <a:solidFill>
              <a:schemeClr val="tx1"/>
            </a:solidFill>
          </a:ln>
        </p:spPr>
      </p:pic>
    </p:spTree>
    <p:extLst>
      <p:ext uri="{BB962C8B-B14F-4D97-AF65-F5344CB8AC3E}">
        <p14:creationId xmlns:p14="http://schemas.microsoft.com/office/powerpoint/2010/main" val="250127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ular Callout 1"/>
          <p:cNvSpPr/>
          <p:nvPr/>
        </p:nvSpPr>
        <p:spPr>
          <a:xfrm>
            <a:off x="2340429" y="174173"/>
            <a:ext cx="7293429" cy="1066800"/>
          </a:xfrm>
          <a:prstGeom prst="wedgeRoundRectCallou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accent6">
                    <a:lumMod val="75000"/>
                  </a:schemeClr>
                </a:solidFill>
                <a:latin typeface="NikoshBAN" panose="02000000000000000000" pitchFamily="2" charset="0"/>
                <a:cs typeface="NikoshBAN" panose="02000000000000000000" pitchFamily="2" charset="0"/>
              </a:rPr>
              <a:t>শিক্ষার্থীদের পাঠ </a:t>
            </a:r>
            <a:endParaRPr lang="en-US" sz="4000" dirty="0">
              <a:solidFill>
                <a:schemeClr val="accent6">
                  <a:lumMod val="75000"/>
                </a:schemeClr>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0429" y="1605715"/>
            <a:ext cx="7293429" cy="5034571"/>
          </a:xfrm>
          <a:prstGeom prst="rect">
            <a:avLst/>
          </a:prstGeom>
          <a:ln w="19050">
            <a:solidFill>
              <a:schemeClr val="tx1"/>
            </a:solidFill>
          </a:ln>
        </p:spPr>
      </p:pic>
    </p:spTree>
    <p:extLst>
      <p:ext uri="{BB962C8B-B14F-4D97-AF65-F5344CB8AC3E}">
        <p14:creationId xmlns:p14="http://schemas.microsoft.com/office/powerpoint/2010/main" val="3278820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563586" y="293913"/>
            <a:ext cx="6008913" cy="1240973"/>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bg2">
                    <a:lumMod val="10000"/>
                  </a:schemeClr>
                </a:solidFill>
                <a:latin typeface="NikoshBAN" panose="02000000000000000000" pitchFamily="2" charset="0"/>
                <a:cs typeface="NikoshBAN" panose="02000000000000000000" pitchFamily="2" charset="0"/>
              </a:rPr>
              <a:t>যুক্তবর্ণ শিখি </a:t>
            </a:r>
            <a:endParaRPr lang="en-US" sz="4000" dirty="0">
              <a:solidFill>
                <a:schemeClr val="bg2">
                  <a:lumMod val="10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1469572" y="2068285"/>
            <a:ext cx="1240971" cy="646331"/>
          </a:xfrm>
          <a:prstGeom prst="rect">
            <a:avLst/>
          </a:prstGeom>
          <a:solidFill>
            <a:schemeClr val="accent2">
              <a:lumMod val="60000"/>
              <a:lumOff val="40000"/>
            </a:schemeClr>
          </a:solidFill>
        </p:spPr>
        <p:txBody>
          <a:bodyPr wrap="square" rtlCol="0">
            <a:spAutoFit/>
          </a:bodyPr>
          <a:lstStyle/>
          <a:p>
            <a:r>
              <a:rPr lang="bn-BD" sz="3600" dirty="0" smtClean="0">
                <a:solidFill>
                  <a:schemeClr val="tx2">
                    <a:lumMod val="50000"/>
                  </a:schemeClr>
                </a:solidFill>
                <a:latin typeface="NikoshBAN" panose="02000000000000000000" pitchFamily="2" charset="0"/>
                <a:cs typeface="NikoshBAN" panose="02000000000000000000" pitchFamily="2" charset="0"/>
              </a:rPr>
              <a:t>দুরন্ত</a:t>
            </a:r>
            <a:r>
              <a:rPr lang="bn-BD" sz="3600" dirty="0" smtClean="0">
                <a:solidFill>
                  <a:schemeClr val="tx2">
                    <a:lumMod val="50000"/>
                  </a:schemeClr>
                </a:solidFill>
              </a:rPr>
              <a:t> </a:t>
            </a:r>
            <a:endParaRPr lang="en-US" sz="3600" dirty="0">
              <a:solidFill>
                <a:schemeClr val="tx2">
                  <a:lumMod val="50000"/>
                </a:schemeClr>
              </a:solidFill>
            </a:endParaRPr>
          </a:p>
        </p:txBody>
      </p:sp>
      <p:sp>
        <p:nvSpPr>
          <p:cNvPr id="4" name="TextBox 3"/>
          <p:cNvSpPr txBox="1"/>
          <p:nvPr/>
        </p:nvSpPr>
        <p:spPr>
          <a:xfrm>
            <a:off x="3668487" y="2068285"/>
            <a:ext cx="631370" cy="646331"/>
          </a:xfrm>
          <a:prstGeom prst="rect">
            <a:avLst/>
          </a:prstGeom>
          <a:solidFill>
            <a:schemeClr val="accent1">
              <a:lumMod val="40000"/>
              <a:lumOff val="60000"/>
            </a:schemeClr>
          </a:solidFill>
        </p:spPr>
        <p:txBody>
          <a:bodyPr wrap="square" rtlCol="0">
            <a:spAutoFit/>
          </a:bodyPr>
          <a:lstStyle/>
          <a:p>
            <a:pPr algn="ctr"/>
            <a:r>
              <a:rPr lang="bn-BD" sz="3600" dirty="0" smtClean="0">
                <a:solidFill>
                  <a:schemeClr val="bg2">
                    <a:lumMod val="10000"/>
                  </a:schemeClr>
                </a:solidFill>
                <a:latin typeface="NikoshBAN" panose="02000000000000000000" pitchFamily="2" charset="0"/>
                <a:cs typeface="NikoshBAN" panose="02000000000000000000" pitchFamily="2" charset="0"/>
              </a:rPr>
              <a:t>ন্ত</a:t>
            </a:r>
            <a:endParaRPr lang="en-US" sz="3600" dirty="0">
              <a:solidFill>
                <a:schemeClr val="bg2">
                  <a:lumMod val="10000"/>
                </a:schemeClr>
              </a:solidFill>
              <a:latin typeface="NikoshBAN" panose="02000000000000000000" pitchFamily="2" charset="0"/>
              <a:cs typeface="NikoshBAN" panose="02000000000000000000" pitchFamily="2" charset="0"/>
            </a:endParaRPr>
          </a:p>
        </p:txBody>
      </p:sp>
      <p:sp>
        <p:nvSpPr>
          <p:cNvPr id="5" name="TextBox 4"/>
          <p:cNvSpPr txBox="1"/>
          <p:nvPr/>
        </p:nvSpPr>
        <p:spPr>
          <a:xfrm>
            <a:off x="5257801" y="2068284"/>
            <a:ext cx="729344" cy="646331"/>
          </a:xfrm>
          <a:prstGeom prst="rect">
            <a:avLst/>
          </a:prstGeom>
          <a:solidFill>
            <a:schemeClr val="accent4">
              <a:lumMod val="40000"/>
              <a:lumOff val="60000"/>
            </a:schemeClr>
          </a:solidFill>
        </p:spPr>
        <p:txBody>
          <a:bodyPr wrap="square" rtlCol="0">
            <a:spAutoFit/>
          </a:bodyPr>
          <a:lstStyle/>
          <a:p>
            <a:pPr algn="ctr"/>
            <a:r>
              <a:rPr lang="bn-BD" sz="3600" dirty="0" smtClean="0">
                <a:latin typeface="NikoshBAN" panose="02000000000000000000" pitchFamily="2" charset="0"/>
                <a:cs typeface="NikoshBAN" panose="02000000000000000000" pitchFamily="2" charset="0"/>
              </a:rPr>
              <a:t>ন </a:t>
            </a:r>
            <a:endParaRPr lang="en-US" sz="3600" dirty="0">
              <a:latin typeface="NikoshBAN" panose="02000000000000000000" pitchFamily="2" charset="0"/>
              <a:cs typeface="NikoshBAN" panose="02000000000000000000" pitchFamily="2" charset="0"/>
            </a:endParaRPr>
          </a:p>
        </p:txBody>
      </p:sp>
      <p:sp>
        <p:nvSpPr>
          <p:cNvPr id="6" name="TextBox 5"/>
          <p:cNvSpPr txBox="1"/>
          <p:nvPr/>
        </p:nvSpPr>
        <p:spPr>
          <a:xfrm>
            <a:off x="6836230" y="2068285"/>
            <a:ext cx="609600" cy="646331"/>
          </a:xfrm>
          <a:prstGeom prst="rect">
            <a:avLst/>
          </a:prstGeom>
          <a:solidFill>
            <a:schemeClr val="tx2">
              <a:lumMod val="20000"/>
              <a:lumOff val="80000"/>
            </a:schemeClr>
          </a:solidFill>
        </p:spPr>
        <p:txBody>
          <a:bodyPr wrap="square" rtlCol="0">
            <a:spAutoFit/>
          </a:bodyPr>
          <a:lstStyle/>
          <a:p>
            <a:pPr algn="ctr"/>
            <a:r>
              <a:rPr lang="bn-BD" sz="3600" dirty="0" smtClean="0">
                <a:solidFill>
                  <a:schemeClr val="bg2">
                    <a:lumMod val="10000"/>
                  </a:schemeClr>
                </a:solidFill>
                <a:latin typeface="NikoshBAN" panose="02000000000000000000" pitchFamily="2" charset="0"/>
                <a:cs typeface="NikoshBAN" panose="02000000000000000000" pitchFamily="2" charset="0"/>
              </a:rPr>
              <a:t>ত</a:t>
            </a:r>
            <a:endParaRPr lang="en-US" sz="3600" dirty="0">
              <a:solidFill>
                <a:schemeClr val="bg2">
                  <a:lumMod val="10000"/>
                </a:schemeClr>
              </a:solidFill>
              <a:latin typeface="NikoshBAN" panose="02000000000000000000" pitchFamily="2" charset="0"/>
              <a:cs typeface="NikoshBAN" panose="02000000000000000000" pitchFamily="2" charset="0"/>
            </a:endParaRPr>
          </a:p>
        </p:txBody>
      </p:sp>
      <p:sp>
        <p:nvSpPr>
          <p:cNvPr id="7" name="TextBox 6"/>
          <p:cNvSpPr txBox="1"/>
          <p:nvPr/>
        </p:nvSpPr>
        <p:spPr>
          <a:xfrm>
            <a:off x="8349346" y="2068285"/>
            <a:ext cx="751112" cy="646331"/>
          </a:xfrm>
          <a:prstGeom prst="rect">
            <a:avLst/>
          </a:prstGeom>
          <a:solidFill>
            <a:schemeClr val="accent3">
              <a:lumMod val="60000"/>
              <a:lumOff val="40000"/>
            </a:schemeClr>
          </a:solidFill>
        </p:spPr>
        <p:txBody>
          <a:bodyPr wrap="square" rtlCol="0">
            <a:spAutoFit/>
          </a:bodyPr>
          <a:lstStyle/>
          <a:p>
            <a:pPr algn="ctr"/>
            <a:r>
              <a:rPr lang="bn-BD" sz="3600" dirty="0" smtClean="0">
                <a:solidFill>
                  <a:schemeClr val="tx2">
                    <a:lumMod val="50000"/>
                  </a:schemeClr>
                </a:solidFill>
                <a:latin typeface="NikoshBAN" panose="02000000000000000000" pitchFamily="2" charset="0"/>
                <a:cs typeface="NikoshBAN" panose="02000000000000000000" pitchFamily="2" charset="0"/>
              </a:rPr>
              <a:t>শান্ত</a:t>
            </a:r>
            <a:endParaRPr lang="en-US" sz="3600" dirty="0">
              <a:solidFill>
                <a:schemeClr val="tx2">
                  <a:lumMod val="50000"/>
                </a:schemeClr>
              </a:solidFill>
              <a:latin typeface="NikoshBAN" panose="02000000000000000000" pitchFamily="2" charset="0"/>
              <a:cs typeface="NikoshBAN" panose="02000000000000000000" pitchFamily="2" charset="0"/>
            </a:endParaRPr>
          </a:p>
        </p:txBody>
      </p:sp>
      <p:sp>
        <p:nvSpPr>
          <p:cNvPr id="8" name="TextBox 7"/>
          <p:cNvSpPr txBox="1"/>
          <p:nvPr/>
        </p:nvSpPr>
        <p:spPr>
          <a:xfrm>
            <a:off x="1371600" y="3516086"/>
            <a:ext cx="1534886" cy="523220"/>
          </a:xfrm>
          <a:prstGeom prst="rect">
            <a:avLst/>
          </a:prstGeom>
          <a:solidFill>
            <a:schemeClr val="tx2">
              <a:lumMod val="20000"/>
              <a:lumOff val="80000"/>
            </a:schemeClr>
          </a:solidFill>
        </p:spPr>
        <p:txBody>
          <a:bodyPr wrap="square" rtlCol="0">
            <a:spAutoFit/>
          </a:bodyPr>
          <a:lstStyle/>
          <a:p>
            <a:r>
              <a:rPr lang="bn-BD" sz="2800" dirty="0" smtClean="0">
                <a:solidFill>
                  <a:srgbClr val="00B050"/>
                </a:solidFill>
              </a:rPr>
              <a:t>পাকিস্তান </a:t>
            </a:r>
            <a:endParaRPr lang="en-US" sz="2800" dirty="0">
              <a:solidFill>
                <a:srgbClr val="00B050"/>
              </a:solidFill>
            </a:endParaRPr>
          </a:p>
        </p:txBody>
      </p:sp>
      <p:sp>
        <p:nvSpPr>
          <p:cNvPr id="9" name="TextBox 8"/>
          <p:cNvSpPr txBox="1"/>
          <p:nvPr/>
        </p:nvSpPr>
        <p:spPr>
          <a:xfrm>
            <a:off x="3668486" y="3423753"/>
            <a:ext cx="631371" cy="707886"/>
          </a:xfrm>
          <a:prstGeom prst="rect">
            <a:avLst/>
          </a:prstGeom>
          <a:solidFill>
            <a:schemeClr val="accent2">
              <a:lumMod val="20000"/>
              <a:lumOff val="80000"/>
            </a:schemeClr>
          </a:solidFill>
        </p:spPr>
        <p:txBody>
          <a:bodyPr wrap="square" rtlCol="0">
            <a:spAutoFit/>
          </a:bodyPr>
          <a:lstStyle/>
          <a:p>
            <a:pPr algn="ctr"/>
            <a:r>
              <a:rPr lang="bn-BD" sz="4000" dirty="0" smtClean="0">
                <a:solidFill>
                  <a:srgbClr val="00B050"/>
                </a:solidFill>
                <a:latin typeface="NikoshBAN" panose="02000000000000000000" pitchFamily="2" charset="0"/>
                <a:cs typeface="NikoshBAN" panose="02000000000000000000" pitchFamily="2" charset="0"/>
              </a:rPr>
              <a:t>স্ত</a:t>
            </a:r>
            <a:endParaRPr lang="en-US" sz="4000" dirty="0">
              <a:solidFill>
                <a:srgbClr val="00B050"/>
              </a:solidFill>
              <a:latin typeface="NikoshBAN" panose="02000000000000000000" pitchFamily="2" charset="0"/>
              <a:cs typeface="NikoshBAN" panose="02000000000000000000" pitchFamily="2" charset="0"/>
            </a:endParaRPr>
          </a:p>
        </p:txBody>
      </p:sp>
      <p:sp>
        <p:nvSpPr>
          <p:cNvPr id="10" name="TextBox 9"/>
          <p:cNvSpPr txBox="1"/>
          <p:nvPr/>
        </p:nvSpPr>
        <p:spPr>
          <a:xfrm>
            <a:off x="5388429" y="3516086"/>
            <a:ext cx="544286" cy="646331"/>
          </a:xfrm>
          <a:prstGeom prst="rect">
            <a:avLst/>
          </a:prstGeom>
          <a:solidFill>
            <a:schemeClr val="tx2">
              <a:lumMod val="20000"/>
              <a:lumOff val="80000"/>
            </a:schemeClr>
          </a:solidFill>
        </p:spPr>
        <p:txBody>
          <a:bodyPr wrap="square" rtlCol="0">
            <a:spAutoFit/>
          </a:bodyPr>
          <a:lstStyle/>
          <a:p>
            <a:pPr algn="ctr"/>
            <a:r>
              <a:rPr lang="bn-BD" sz="3600" dirty="0" smtClean="0">
                <a:solidFill>
                  <a:srgbClr val="00B050"/>
                </a:solidFill>
                <a:latin typeface="NikoshBAN" panose="02000000000000000000" pitchFamily="2" charset="0"/>
                <a:cs typeface="NikoshBAN" panose="02000000000000000000" pitchFamily="2" charset="0"/>
              </a:rPr>
              <a:t>স </a:t>
            </a:r>
            <a:endParaRPr lang="en-US" sz="3600" dirty="0">
              <a:solidFill>
                <a:srgbClr val="00B050"/>
              </a:solidFill>
              <a:latin typeface="NikoshBAN" panose="02000000000000000000" pitchFamily="2" charset="0"/>
              <a:cs typeface="NikoshBAN" panose="02000000000000000000" pitchFamily="2" charset="0"/>
            </a:endParaRPr>
          </a:p>
        </p:txBody>
      </p:sp>
      <p:sp>
        <p:nvSpPr>
          <p:cNvPr id="11" name="TextBox 10"/>
          <p:cNvSpPr txBox="1"/>
          <p:nvPr/>
        </p:nvSpPr>
        <p:spPr>
          <a:xfrm>
            <a:off x="6798129" y="3454530"/>
            <a:ext cx="685802" cy="646331"/>
          </a:xfrm>
          <a:prstGeom prst="rect">
            <a:avLst/>
          </a:prstGeom>
          <a:solidFill>
            <a:schemeClr val="accent2">
              <a:lumMod val="60000"/>
              <a:lumOff val="40000"/>
            </a:schemeClr>
          </a:solidFill>
        </p:spPr>
        <p:txBody>
          <a:bodyPr wrap="square" rtlCol="0">
            <a:spAutoFit/>
          </a:bodyPr>
          <a:lstStyle/>
          <a:p>
            <a:pPr algn="ctr"/>
            <a:r>
              <a:rPr lang="bn-BD" sz="3600" dirty="0" smtClean="0">
                <a:solidFill>
                  <a:srgbClr val="00B050"/>
                </a:solidFill>
                <a:latin typeface="NikoshBAN" panose="02000000000000000000" pitchFamily="2" charset="0"/>
                <a:cs typeface="NikoshBAN" panose="02000000000000000000" pitchFamily="2" charset="0"/>
              </a:rPr>
              <a:t>ত</a:t>
            </a:r>
            <a:endParaRPr lang="en-US" sz="3600" dirty="0">
              <a:solidFill>
                <a:srgbClr val="00B050"/>
              </a:solidFill>
              <a:latin typeface="NikoshBAN" panose="02000000000000000000" pitchFamily="2" charset="0"/>
              <a:cs typeface="NikoshBAN" panose="02000000000000000000" pitchFamily="2" charset="0"/>
            </a:endParaRPr>
          </a:p>
        </p:txBody>
      </p:sp>
      <p:sp>
        <p:nvSpPr>
          <p:cNvPr id="12" name="TextBox 11"/>
          <p:cNvSpPr txBox="1"/>
          <p:nvPr/>
        </p:nvSpPr>
        <p:spPr>
          <a:xfrm>
            <a:off x="8349345" y="3454529"/>
            <a:ext cx="919841" cy="646331"/>
          </a:xfrm>
          <a:prstGeom prst="rect">
            <a:avLst/>
          </a:prstGeom>
          <a:solidFill>
            <a:schemeClr val="bg2">
              <a:lumMod val="90000"/>
            </a:schemeClr>
          </a:solidFill>
        </p:spPr>
        <p:txBody>
          <a:bodyPr wrap="square" rtlCol="0">
            <a:spAutoFit/>
          </a:bodyPr>
          <a:lstStyle/>
          <a:p>
            <a:r>
              <a:rPr lang="bn-BD" sz="3600" dirty="0" smtClean="0">
                <a:solidFill>
                  <a:srgbClr val="00B050"/>
                </a:solidFill>
                <a:latin typeface="NikoshBAN" panose="02000000000000000000" pitchFamily="2" charset="0"/>
                <a:cs typeface="NikoshBAN" panose="02000000000000000000" pitchFamily="2" charset="0"/>
              </a:rPr>
              <a:t>সস্তা</a:t>
            </a:r>
            <a:endParaRPr lang="en-US" sz="36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278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additive="base">
                                        <p:cTn id="44" dur="500" fill="hold"/>
                                        <p:tgtEl>
                                          <p:spTgt spid="8"/>
                                        </p:tgtEl>
                                        <p:attrNameLst>
                                          <p:attrName>ppt_x</p:attrName>
                                        </p:attrNameLst>
                                      </p:cBhvr>
                                      <p:tavLst>
                                        <p:tav tm="0">
                                          <p:val>
                                            <p:strVal val="#ppt_x"/>
                                          </p:val>
                                        </p:tav>
                                        <p:tav tm="100000">
                                          <p:val>
                                            <p:strVal val="#ppt_x"/>
                                          </p:val>
                                        </p:tav>
                                      </p:tavLst>
                                    </p:anim>
                                    <p:anim calcmode="lin" valueType="num">
                                      <p:cBhvr additive="base">
                                        <p:cTn id="4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additive="base">
                                        <p:cTn id="50" dur="500" fill="hold"/>
                                        <p:tgtEl>
                                          <p:spTgt spid="9"/>
                                        </p:tgtEl>
                                        <p:attrNameLst>
                                          <p:attrName>ppt_x</p:attrName>
                                        </p:attrNameLst>
                                      </p:cBhvr>
                                      <p:tavLst>
                                        <p:tav tm="0">
                                          <p:val>
                                            <p:strVal val="#ppt_x"/>
                                          </p:val>
                                        </p:tav>
                                        <p:tav tm="100000">
                                          <p:val>
                                            <p:strVal val="#ppt_x"/>
                                          </p:val>
                                        </p:tav>
                                      </p:tavLst>
                                    </p:anim>
                                    <p:anim calcmode="lin" valueType="num">
                                      <p:cBhvr additive="base">
                                        <p:cTn id="5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additive="base">
                                        <p:cTn id="56" dur="500" fill="hold"/>
                                        <p:tgtEl>
                                          <p:spTgt spid="10"/>
                                        </p:tgtEl>
                                        <p:attrNameLst>
                                          <p:attrName>ppt_x</p:attrName>
                                        </p:attrNameLst>
                                      </p:cBhvr>
                                      <p:tavLst>
                                        <p:tav tm="0">
                                          <p:val>
                                            <p:strVal val="#ppt_x"/>
                                          </p:val>
                                        </p:tav>
                                        <p:tav tm="100000">
                                          <p:val>
                                            <p:strVal val="#ppt_x"/>
                                          </p:val>
                                        </p:tav>
                                      </p:tavLst>
                                    </p:anim>
                                    <p:anim calcmode="lin" valueType="num">
                                      <p:cBhvr additive="base">
                                        <p:cTn id="5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 calcmode="lin" valueType="num">
                                      <p:cBhvr additive="base">
                                        <p:cTn id="62" dur="500" fill="hold"/>
                                        <p:tgtEl>
                                          <p:spTgt spid="11"/>
                                        </p:tgtEl>
                                        <p:attrNameLst>
                                          <p:attrName>ppt_x</p:attrName>
                                        </p:attrNameLst>
                                      </p:cBhvr>
                                      <p:tavLst>
                                        <p:tav tm="0">
                                          <p:val>
                                            <p:strVal val="#ppt_x"/>
                                          </p:val>
                                        </p:tav>
                                        <p:tav tm="100000">
                                          <p:val>
                                            <p:strVal val="#ppt_x"/>
                                          </p:val>
                                        </p:tav>
                                      </p:tavLst>
                                    </p:anim>
                                    <p:anim calcmode="lin" valueType="num">
                                      <p:cBhvr additive="base">
                                        <p:cTn id="6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2"/>
                                        </p:tgtEl>
                                        <p:attrNameLst>
                                          <p:attrName>style.visibility</p:attrName>
                                        </p:attrNameLst>
                                      </p:cBhvr>
                                      <p:to>
                                        <p:strVal val="visible"/>
                                      </p:to>
                                    </p:set>
                                    <p:anim calcmode="lin" valueType="num">
                                      <p:cBhvr additive="base">
                                        <p:cTn id="68" dur="500" fill="hold"/>
                                        <p:tgtEl>
                                          <p:spTgt spid="12"/>
                                        </p:tgtEl>
                                        <p:attrNameLst>
                                          <p:attrName>ppt_x</p:attrName>
                                        </p:attrNameLst>
                                      </p:cBhvr>
                                      <p:tavLst>
                                        <p:tav tm="0">
                                          <p:val>
                                            <p:strVal val="#ppt_x"/>
                                          </p:val>
                                        </p:tav>
                                        <p:tav tm="100000">
                                          <p:val>
                                            <p:strVal val="#ppt_x"/>
                                          </p:val>
                                        </p:tav>
                                      </p:tavLst>
                                    </p:anim>
                                    <p:anim calcmode="lin" valueType="num">
                                      <p:cBhvr additive="base">
                                        <p:cTn id="6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2111827" y="675398"/>
            <a:ext cx="5595258" cy="1785257"/>
          </a:xfrm>
          <a:prstGeom prst="cloud">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t>বিপরীত শব্দ শিখি </a:t>
            </a:r>
            <a:endParaRPr lang="en-US" sz="3600" dirty="0"/>
          </a:p>
        </p:txBody>
      </p:sp>
      <p:sp>
        <p:nvSpPr>
          <p:cNvPr id="3" name="TextBox 2"/>
          <p:cNvSpPr txBox="1"/>
          <p:nvPr/>
        </p:nvSpPr>
        <p:spPr>
          <a:xfrm>
            <a:off x="1872342" y="2784002"/>
            <a:ext cx="1088571" cy="646331"/>
          </a:xfrm>
          <a:prstGeom prst="rect">
            <a:avLst/>
          </a:prstGeom>
          <a:solidFill>
            <a:srgbClr val="92D050"/>
          </a:solidFill>
        </p:spPr>
        <p:txBody>
          <a:bodyPr wrap="square" rtlCol="0">
            <a:spAutoFit/>
          </a:bodyPr>
          <a:lstStyle/>
          <a:p>
            <a:r>
              <a:rPr lang="bn-BD" sz="3600" dirty="0" smtClean="0">
                <a:solidFill>
                  <a:schemeClr val="bg2">
                    <a:lumMod val="10000"/>
                  </a:schemeClr>
                </a:solidFill>
                <a:latin typeface="NikoshBAN" panose="02000000000000000000" pitchFamily="2" charset="0"/>
                <a:cs typeface="NikoshBAN" panose="02000000000000000000" pitchFamily="2" charset="0"/>
              </a:rPr>
              <a:t>সুনাম </a:t>
            </a:r>
            <a:endParaRPr lang="en-US" sz="3600" dirty="0">
              <a:solidFill>
                <a:schemeClr val="bg2">
                  <a:lumMod val="10000"/>
                </a:schemeClr>
              </a:solidFill>
              <a:latin typeface="NikoshBAN" panose="02000000000000000000" pitchFamily="2" charset="0"/>
              <a:cs typeface="NikoshBAN" panose="02000000000000000000" pitchFamily="2" charset="0"/>
            </a:endParaRPr>
          </a:p>
        </p:txBody>
      </p:sp>
      <p:sp>
        <p:nvSpPr>
          <p:cNvPr id="4" name="TextBox 3"/>
          <p:cNvSpPr txBox="1"/>
          <p:nvPr/>
        </p:nvSpPr>
        <p:spPr>
          <a:xfrm>
            <a:off x="7010400" y="2784001"/>
            <a:ext cx="1393371" cy="646331"/>
          </a:xfrm>
          <a:prstGeom prst="rect">
            <a:avLst/>
          </a:prstGeom>
          <a:solidFill>
            <a:schemeClr val="accent1">
              <a:lumMod val="60000"/>
              <a:lumOff val="40000"/>
            </a:schemeClr>
          </a:solidFill>
        </p:spPr>
        <p:txBody>
          <a:bodyPr wrap="square" rtlCol="0">
            <a:spAutoFit/>
          </a:bodyPr>
          <a:lstStyle/>
          <a:p>
            <a:pPr algn="ctr"/>
            <a:r>
              <a:rPr lang="bn-BD" sz="3600" dirty="0" smtClean="0">
                <a:solidFill>
                  <a:schemeClr val="bg2">
                    <a:lumMod val="10000"/>
                  </a:schemeClr>
                </a:solidFill>
                <a:latin typeface="NikoshBAN" panose="02000000000000000000" pitchFamily="2" charset="0"/>
                <a:cs typeface="NikoshBAN" panose="02000000000000000000" pitchFamily="2" charset="0"/>
              </a:rPr>
              <a:t>দুর্নাম </a:t>
            </a:r>
            <a:endParaRPr lang="en-US" sz="3600" dirty="0">
              <a:solidFill>
                <a:schemeClr val="bg2">
                  <a:lumMod val="10000"/>
                </a:schemeClr>
              </a:solidFill>
              <a:latin typeface="NikoshBAN" panose="02000000000000000000" pitchFamily="2" charset="0"/>
              <a:cs typeface="NikoshBAN" panose="02000000000000000000" pitchFamily="2" charset="0"/>
            </a:endParaRPr>
          </a:p>
        </p:txBody>
      </p:sp>
      <p:sp>
        <p:nvSpPr>
          <p:cNvPr id="5" name="TextBox 4"/>
          <p:cNvSpPr txBox="1"/>
          <p:nvPr/>
        </p:nvSpPr>
        <p:spPr>
          <a:xfrm>
            <a:off x="1872342" y="4419600"/>
            <a:ext cx="1047750" cy="646331"/>
          </a:xfrm>
          <a:prstGeom prst="rect">
            <a:avLst/>
          </a:prstGeom>
          <a:blipFill>
            <a:blip r:embed="rId3"/>
            <a:tile tx="0" ty="0" sx="100000" sy="100000" flip="none" algn="tl"/>
          </a:blipFill>
        </p:spPr>
        <p:txBody>
          <a:bodyPr wrap="square" rtlCol="0">
            <a:spAutoFit/>
          </a:bodyPr>
          <a:lstStyle/>
          <a:p>
            <a:pPr algn="ctr"/>
            <a:r>
              <a:rPr lang="bn-BD" sz="3600" dirty="0" smtClean="0">
                <a:solidFill>
                  <a:schemeClr val="accent1">
                    <a:lumMod val="50000"/>
                  </a:schemeClr>
                </a:solidFill>
                <a:latin typeface="NikoshBAN" panose="02000000000000000000" pitchFamily="2" charset="0"/>
                <a:cs typeface="NikoshBAN" panose="02000000000000000000" pitchFamily="2" charset="0"/>
              </a:rPr>
              <a:t>জয় </a:t>
            </a:r>
            <a:endParaRPr lang="en-US" sz="3600" dirty="0">
              <a:solidFill>
                <a:schemeClr val="accent1">
                  <a:lumMod val="50000"/>
                </a:schemeClr>
              </a:solidFill>
              <a:latin typeface="NikoshBAN" panose="02000000000000000000" pitchFamily="2" charset="0"/>
              <a:cs typeface="NikoshBAN" panose="02000000000000000000" pitchFamily="2" charset="0"/>
            </a:endParaRPr>
          </a:p>
        </p:txBody>
      </p:sp>
      <p:sp>
        <p:nvSpPr>
          <p:cNvPr id="6" name="TextBox 5"/>
          <p:cNvSpPr txBox="1"/>
          <p:nvPr/>
        </p:nvSpPr>
        <p:spPr>
          <a:xfrm>
            <a:off x="7010400" y="4419600"/>
            <a:ext cx="1621970" cy="646331"/>
          </a:xfrm>
          <a:prstGeom prst="rect">
            <a:avLst/>
          </a:prstGeom>
          <a:solidFill>
            <a:schemeClr val="bg2">
              <a:lumMod val="90000"/>
            </a:schemeClr>
          </a:solidFill>
        </p:spPr>
        <p:txBody>
          <a:bodyPr wrap="square" rtlCol="0">
            <a:spAutoFit/>
          </a:bodyPr>
          <a:lstStyle/>
          <a:p>
            <a:pPr algn="ctr"/>
            <a:r>
              <a:rPr lang="bn-BD" sz="3600" dirty="0" smtClean="0">
                <a:solidFill>
                  <a:schemeClr val="accent1">
                    <a:lumMod val="50000"/>
                  </a:schemeClr>
                </a:solidFill>
                <a:latin typeface="NikoshBAN" panose="02000000000000000000" pitchFamily="2" charset="0"/>
                <a:cs typeface="NikoshBAN" panose="02000000000000000000" pitchFamily="2" charset="0"/>
              </a:rPr>
              <a:t>পরাজয় </a:t>
            </a:r>
            <a:endParaRPr lang="en-US" sz="3600" dirty="0">
              <a:solidFill>
                <a:schemeClr val="accent1">
                  <a:lumMod val="5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3134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style.rotation</p:attrName>
                                        </p:attrNameLst>
                                      </p:cBhvr>
                                      <p:tavLst>
                                        <p:tav tm="0">
                                          <p:val>
                                            <p:fltVal val="90"/>
                                          </p:val>
                                        </p:tav>
                                        <p:tav tm="100000">
                                          <p:val>
                                            <p:fltVal val="0"/>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1000" fill="hold"/>
                                        <p:tgtEl>
                                          <p:spTgt spid="3"/>
                                        </p:tgtEl>
                                        <p:attrNameLst>
                                          <p:attrName>ppt_w</p:attrName>
                                        </p:attrNameLst>
                                      </p:cBhvr>
                                      <p:tavLst>
                                        <p:tav tm="0">
                                          <p:val>
                                            <p:fltVal val="0"/>
                                          </p:val>
                                        </p:tav>
                                        <p:tav tm="100000">
                                          <p:val>
                                            <p:strVal val="#ppt_w"/>
                                          </p:val>
                                        </p:tav>
                                      </p:tavLst>
                                    </p:anim>
                                    <p:anim calcmode="lin" valueType="num">
                                      <p:cBhvr>
                                        <p:cTn id="21" dur="1000" fill="hold"/>
                                        <p:tgtEl>
                                          <p:spTgt spid="3"/>
                                        </p:tgtEl>
                                        <p:attrNameLst>
                                          <p:attrName>ppt_h</p:attrName>
                                        </p:attrNameLst>
                                      </p:cBhvr>
                                      <p:tavLst>
                                        <p:tav tm="0">
                                          <p:val>
                                            <p:fltVal val="0"/>
                                          </p:val>
                                        </p:tav>
                                        <p:tav tm="100000">
                                          <p:val>
                                            <p:strVal val="#ppt_h"/>
                                          </p:val>
                                        </p:tav>
                                      </p:tavLst>
                                    </p:anim>
                                    <p:anim calcmode="lin" valueType="num">
                                      <p:cBhvr>
                                        <p:cTn id="22" dur="1000" fill="hold"/>
                                        <p:tgtEl>
                                          <p:spTgt spid="3"/>
                                        </p:tgtEl>
                                        <p:attrNameLst>
                                          <p:attrName>style.rotation</p:attrName>
                                        </p:attrNameLst>
                                      </p:cBhvr>
                                      <p:tavLst>
                                        <p:tav tm="0">
                                          <p:val>
                                            <p:fltVal val="90"/>
                                          </p:val>
                                        </p:tav>
                                        <p:tav tm="100000">
                                          <p:val>
                                            <p:fltVal val="0"/>
                                          </p:val>
                                        </p:tav>
                                      </p:tavLst>
                                    </p:anim>
                                    <p:animEffect transition="in" filter="fade">
                                      <p:cBhvr>
                                        <p:cTn id="23" dur="10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style.rotation</p:attrName>
                                        </p:attrNameLst>
                                      </p:cBhvr>
                                      <p:tavLst>
                                        <p:tav tm="0">
                                          <p:val>
                                            <p:fltVal val="90"/>
                                          </p:val>
                                        </p:tav>
                                        <p:tav tm="100000">
                                          <p:val>
                                            <p:fltVal val="0"/>
                                          </p:val>
                                        </p:tav>
                                      </p:tavLst>
                                    </p:anim>
                                    <p:animEffect transition="in" filter="fade">
                                      <p:cBhvr>
                                        <p:cTn id="31" dur="10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1000" fill="hold"/>
                                        <p:tgtEl>
                                          <p:spTgt spid="6"/>
                                        </p:tgtEl>
                                        <p:attrNameLst>
                                          <p:attrName>ppt_w</p:attrName>
                                        </p:attrNameLst>
                                      </p:cBhvr>
                                      <p:tavLst>
                                        <p:tav tm="0">
                                          <p:val>
                                            <p:fltVal val="0"/>
                                          </p:val>
                                        </p:tav>
                                        <p:tav tm="100000">
                                          <p:val>
                                            <p:strVal val="#ppt_w"/>
                                          </p:val>
                                        </p:tav>
                                      </p:tavLst>
                                    </p:anim>
                                    <p:anim calcmode="lin" valueType="num">
                                      <p:cBhvr>
                                        <p:cTn id="37" dur="1000" fill="hold"/>
                                        <p:tgtEl>
                                          <p:spTgt spid="6"/>
                                        </p:tgtEl>
                                        <p:attrNameLst>
                                          <p:attrName>ppt_h</p:attrName>
                                        </p:attrNameLst>
                                      </p:cBhvr>
                                      <p:tavLst>
                                        <p:tav tm="0">
                                          <p:val>
                                            <p:fltVal val="0"/>
                                          </p:val>
                                        </p:tav>
                                        <p:tav tm="100000">
                                          <p:val>
                                            <p:strVal val="#ppt_h"/>
                                          </p:val>
                                        </p:tav>
                                      </p:tavLst>
                                    </p:anim>
                                    <p:anim calcmode="lin" valueType="num">
                                      <p:cBhvr>
                                        <p:cTn id="38" dur="1000" fill="hold"/>
                                        <p:tgtEl>
                                          <p:spTgt spid="6"/>
                                        </p:tgtEl>
                                        <p:attrNameLst>
                                          <p:attrName>style.rotation</p:attrName>
                                        </p:attrNameLst>
                                      </p:cBhvr>
                                      <p:tavLst>
                                        <p:tav tm="0">
                                          <p:val>
                                            <p:fltVal val="90"/>
                                          </p:val>
                                        </p:tav>
                                        <p:tav tm="100000">
                                          <p:val>
                                            <p:fltVal val="0"/>
                                          </p:val>
                                        </p:tav>
                                      </p:tavLst>
                                    </p:anim>
                                    <p:animEffect transition="in" filter="fade">
                                      <p:cBhvr>
                                        <p:cTn id="3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3037114" y="620401"/>
            <a:ext cx="5453743" cy="1861457"/>
          </a:xfrm>
          <a:prstGeom prst="cloud">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2">
                    <a:lumMod val="50000"/>
                  </a:schemeClr>
                </a:solidFill>
                <a:latin typeface="NikoshBAN" panose="02000000000000000000" pitchFamily="2" charset="0"/>
                <a:cs typeface="NikoshBAN" panose="02000000000000000000" pitchFamily="2" charset="0"/>
              </a:rPr>
              <a:t>শব্দের অর্থ শিখি</a:t>
            </a:r>
            <a:endParaRPr lang="en-US" sz="3600" dirty="0">
              <a:solidFill>
                <a:schemeClr val="tx2">
                  <a:lumMod val="50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1447800" y="3156857"/>
            <a:ext cx="1589314" cy="34163198"/>
          </a:xfrm>
          <a:prstGeom prst="rect">
            <a:avLst/>
          </a:prstGeom>
          <a:noFill/>
        </p:spPr>
        <p:txBody>
          <a:bodyPr wrap="square" rtlCol="0">
            <a:spAutoFit/>
          </a:bodyPr>
          <a:lstStyle/>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endParaRPr lang="bn-BD" sz="3600" dirty="0">
              <a:latin typeface="NikoshBAN" panose="02000000000000000000" pitchFamily="2" charset="0"/>
              <a:cs typeface="NikoshBAN" panose="02000000000000000000" pitchFamily="2" charset="0"/>
            </a:endParaRPr>
          </a:p>
          <a:p>
            <a:endParaRPr lang="bn-BD" sz="3600" dirty="0" smtClean="0">
              <a:latin typeface="NikoshBAN" panose="02000000000000000000" pitchFamily="2" charset="0"/>
              <a:cs typeface="NikoshBAN" panose="02000000000000000000" pitchFamily="2" charset="0"/>
            </a:endParaRPr>
          </a:p>
          <a:p>
            <a:r>
              <a:rPr lang="bn-BD" dirty="0" smtClean="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sp>
        <p:nvSpPr>
          <p:cNvPr id="5" name="TextBox 4"/>
          <p:cNvSpPr txBox="1"/>
          <p:nvPr/>
        </p:nvSpPr>
        <p:spPr>
          <a:xfrm>
            <a:off x="2715986" y="3156857"/>
            <a:ext cx="1055914" cy="646331"/>
          </a:xfrm>
          <a:prstGeom prst="rect">
            <a:avLst/>
          </a:prstGeom>
          <a:solidFill>
            <a:schemeClr val="tx2">
              <a:lumMod val="60000"/>
              <a:lumOff val="40000"/>
            </a:schemeClr>
          </a:solidFill>
        </p:spPr>
        <p:txBody>
          <a:bodyPr wrap="square" rtlCol="0">
            <a:spAutoFit/>
          </a:bodyPr>
          <a:lstStyle/>
          <a:p>
            <a:r>
              <a:rPr lang="bn-BD" sz="3600" dirty="0" smtClean="0">
                <a:solidFill>
                  <a:srgbClr val="C00000"/>
                </a:solidFill>
                <a:latin typeface="NikoshBAN" panose="02000000000000000000" pitchFamily="2" charset="0"/>
                <a:cs typeface="NikoshBAN" panose="02000000000000000000" pitchFamily="2" charset="0"/>
              </a:rPr>
              <a:t>টহল </a:t>
            </a:r>
            <a:endParaRPr lang="en-US" sz="3600" dirty="0">
              <a:solidFill>
                <a:srgbClr val="C00000"/>
              </a:solidFill>
              <a:latin typeface="NikoshBAN" panose="02000000000000000000" pitchFamily="2" charset="0"/>
              <a:cs typeface="NikoshBAN" panose="02000000000000000000" pitchFamily="2" charset="0"/>
            </a:endParaRPr>
          </a:p>
        </p:txBody>
      </p:sp>
      <p:sp>
        <p:nvSpPr>
          <p:cNvPr id="6" name="TextBox 5"/>
          <p:cNvSpPr txBox="1"/>
          <p:nvPr/>
        </p:nvSpPr>
        <p:spPr>
          <a:xfrm>
            <a:off x="7500257" y="2995231"/>
            <a:ext cx="2318657" cy="646331"/>
          </a:xfrm>
          <a:prstGeom prst="rect">
            <a:avLst/>
          </a:prstGeom>
          <a:solidFill>
            <a:schemeClr val="accent4">
              <a:lumMod val="40000"/>
              <a:lumOff val="60000"/>
            </a:schemeClr>
          </a:solidFill>
        </p:spPr>
        <p:txBody>
          <a:bodyPr wrap="square" rtlCol="0">
            <a:spAutoFit/>
          </a:bodyPr>
          <a:lstStyle/>
          <a:p>
            <a:pPr algn="ctr"/>
            <a:r>
              <a:rPr lang="bn-BD" sz="3600" dirty="0" smtClean="0">
                <a:solidFill>
                  <a:srgbClr val="C00000"/>
                </a:solidFill>
                <a:latin typeface="NikoshBAN" panose="02000000000000000000" pitchFamily="2" charset="0"/>
                <a:cs typeface="NikoshBAN" panose="02000000000000000000" pitchFamily="2" charset="0"/>
              </a:rPr>
              <a:t>পাহাড়া দেওয়া</a:t>
            </a:r>
            <a:endParaRPr lang="en-US" sz="3600" dirty="0">
              <a:solidFill>
                <a:srgbClr val="C00000"/>
              </a:solidFill>
              <a:latin typeface="NikoshBAN" panose="02000000000000000000" pitchFamily="2" charset="0"/>
              <a:cs typeface="NikoshBAN" panose="02000000000000000000" pitchFamily="2" charset="0"/>
            </a:endParaRPr>
          </a:p>
        </p:txBody>
      </p:sp>
      <p:sp>
        <p:nvSpPr>
          <p:cNvPr id="7" name="TextBox 6"/>
          <p:cNvSpPr txBox="1"/>
          <p:nvPr/>
        </p:nvSpPr>
        <p:spPr>
          <a:xfrm>
            <a:off x="2672443" y="4572000"/>
            <a:ext cx="1143000" cy="646331"/>
          </a:xfrm>
          <a:prstGeom prst="rect">
            <a:avLst/>
          </a:prstGeom>
          <a:solidFill>
            <a:schemeClr val="tx2">
              <a:lumMod val="20000"/>
              <a:lumOff val="80000"/>
            </a:schemeClr>
          </a:solidFill>
        </p:spPr>
        <p:txBody>
          <a:bodyPr wrap="square" rtlCol="0">
            <a:spAutoFit/>
          </a:bodyPr>
          <a:lstStyle/>
          <a:p>
            <a:pPr algn="ctr"/>
            <a:r>
              <a:rPr lang="bn-BD" sz="3600" dirty="0" smtClean="0">
                <a:solidFill>
                  <a:schemeClr val="accent1">
                    <a:lumMod val="75000"/>
                  </a:schemeClr>
                </a:solidFill>
                <a:latin typeface="NikoshBAN" panose="02000000000000000000" pitchFamily="2" charset="0"/>
                <a:cs typeface="NikoshBAN" panose="02000000000000000000" pitchFamily="2" charset="0"/>
              </a:rPr>
              <a:t>আসন্ন</a:t>
            </a:r>
            <a:endParaRPr lang="en-US" sz="3600" dirty="0">
              <a:solidFill>
                <a:schemeClr val="accent1">
                  <a:lumMod val="75000"/>
                </a:schemeClr>
              </a:solidFill>
              <a:latin typeface="NikoshBAN" panose="02000000000000000000" pitchFamily="2" charset="0"/>
              <a:cs typeface="NikoshBAN" panose="02000000000000000000" pitchFamily="2" charset="0"/>
            </a:endParaRPr>
          </a:p>
        </p:txBody>
      </p:sp>
      <p:sp>
        <p:nvSpPr>
          <p:cNvPr id="8" name="TextBox 7"/>
          <p:cNvSpPr txBox="1"/>
          <p:nvPr/>
        </p:nvSpPr>
        <p:spPr>
          <a:xfrm>
            <a:off x="7500257" y="4154935"/>
            <a:ext cx="2318657" cy="646331"/>
          </a:xfrm>
          <a:prstGeom prst="rect">
            <a:avLst/>
          </a:prstGeom>
          <a:solidFill>
            <a:schemeClr val="bg2">
              <a:lumMod val="90000"/>
            </a:schemeClr>
          </a:solidFill>
        </p:spPr>
        <p:txBody>
          <a:bodyPr wrap="square" rtlCol="0">
            <a:spAutoFit/>
          </a:bodyPr>
          <a:lstStyle/>
          <a:p>
            <a:pPr algn="ctr"/>
            <a:r>
              <a:rPr lang="bn-BD" sz="3600" dirty="0" smtClean="0">
                <a:solidFill>
                  <a:schemeClr val="accent1">
                    <a:lumMod val="75000"/>
                  </a:schemeClr>
                </a:solidFill>
                <a:latin typeface="NikoshBAN" panose="02000000000000000000" pitchFamily="2" charset="0"/>
                <a:cs typeface="NikoshBAN" panose="02000000000000000000" pitchFamily="2" charset="0"/>
              </a:rPr>
              <a:t>নিকট </a:t>
            </a:r>
            <a:endParaRPr lang="en-US" sz="3600" dirty="0">
              <a:solidFill>
                <a:schemeClr val="accent1">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47603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heel(1)">
                                      <p:cBhvr>
                                        <p:cTn id="29"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449286" y="108858"/>
            <a:ext cx="5431971" cy="1981200"/>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bg2">
                    <a:lumMod val="25000"/>
                  </a:schemeClr>
                </a:solidFill>
                <a:latin typeface="NikoshBAN" panose="02000000000000000000" pitchFamily="2" charset="0"/>
                <a:cs typeface="NikoshBAN" panose="02000000000000000000" pitchFamily="2" charset="0"/>
              </a:rPr>
              <a:t>প্রশ্ন উত্তর </a:t>
            </a:r>
            <a:endParaRPr lang="en-US" sz="3600" dirty="0">
              <a:solidFill>
                <a:schemeClr val="bg2">
                  <a:lumMod val="25000"/>
                </a:schemeClr>
              </a:solidFill>
              <a:latin typeface="NikoshBAN" panose="02000000000000000000" pitchFamily="2" charset="0"/>
              <a:cs typeface="NikoshBAN" panose="02000000000000000000" pitchFamily="2" charset="0"/>
            </a:endParaRPr>
          </a:p>
        </p:txBody>
      </p:sp>
      <p:sp>
        <p:nvSpPr>
          <p:cNvPr id="3" name="TextBox 2"/>
          <p:cNvSpPr txBox="1"/>
          <p:nvPr/>
        </p:nvSpPr>
        <p:spPr>
          <a:xfrm>
            <a:off x="1132112" y="2318658"/>
            <a:ext cx="7946573" cy="646331"/>
          </a:xfrm>
          <a:prstGeom prst="rect">
            <a:avLst/>
          </a:prstGeom>
          <a:blipFill>
            <a:blip r:embed="rId3"/>
            <a:tile tx="0" ty="0" sx="100000" sy="100000" flip="none" algn="tl"/>
          </a:blipFill>
        </p:spPr>
        <p:txBody>
          <a:bodyPr wrap="square" rtlCol="0">
            <a:spAutoFit/>
          </a:bodyPr>
          <a:lstStyle/>
          <a:p>
            <a:r>
              <a:rPr lang="bn-BD" sz="3600" dirty="0" smtClean="0">
                <a:solidFill>
                  <a:srgbClr val="00B0F0"/>
                </a:solidFill>
                <a:latin typeface="NikoshBAN" panose="02000000000000000000" pitchFamily="2" charset="0"/>
                <a:cs typeface="NikoshBAN" panose="02000000000000000000" pitchFamily="2" charset="0"/>
              </a:rPr>
              <a:t>প্রশ্ন ১.নূর মোহাম্মদ শেখ কিভাবে শহিদ হলেন?</a:t>
            </a:r>
            <a:endParaRPr lang="en-US" sz="3600" dirty="0">
              <a:solidFill>
                <a:srgbClr val="00B0F0"/>
              </a:solidFill>
              <a:latin typeface="NikoshBAN" panose="02000000000000000000" pitchFamily="2" charset="0"/>
              <a:cs typeface="NikoshBAN" panose="02000000000000000000" pitchFamily="2" charset="0"/>
            </a:endParaRPr>
          </a:p>
        </p:txBody>
      </p:sp>
      <p:sp>
        <p:nvSpPr>
          <p:cNvPr id="4" name="TextBox 3"/>
          <p:cNvSpPr txBox="1"/>
          <p:nvPr/>
        </p:nvSpPr>
        <p:spPr>
          <a:xfrm>
            <a:off x="1132114" y="3193589"/>
            <a:ext cx="7946572" cy="646331"/>
          </a:xfrm>
          <a:prstGeom prst="rect">
            <a:avLst/>
          </a:prstGeom>
          <a:blipFill>
            <a:blip r:embed="rId3"/>
            <a:tile tx="0" ty="0" sx="100000" sy="100000" flip="none" algn="tl"/>
          </a:blipFill>
        </p:spPr>
        <p:txBody>
          <a:bodyPr wrap="square" rtlCol="0">
            <a:spAutoFit/>
          </a:bodyPr>
          <a:lstStyle/>
          <a:p>
            <a:r>
              <a:rPr lang="bn-BD" sz="3600" dirty="0" smtClean="0">
                <a:solidFill>
                  <a:schemeClr val="accent6">
                    <a:lumMod val="75000"/>
                  </a:schemeClr>
                </a:solidFill>
                <a:latin typeface="NikoshBAN" panose="02000000000000000000" pitchFamily="2" charset="0"/>
                <a:cs typeface="NikoshBAN" panose="02000000000000000000" pitchFamily="2" charset="0"/>
              </a:rPr>
              <a:t>উত্তর ঃ শত্রুর গুলিতে নূর মোহাম্মদ শেখ  শহিদ হলেন। </a:t>
            </a:r>
            <a:endParaRPr lang="en-US" sz="3600" dirty="0">
              <a:solidFill>
                <a:schemeClr val="accent6">
                  <a:lumMod val="75000"/>
                </a:schemeClr>
              </a:solidFill>
              <a:latin typeface="NikoshBAN" panose="02000000000000000000" pitchFamily="2" charset="0"/>
              <a:cs typeface="NikoshBAN" panose="02000000000000000000" pitchFamily="2" charset="0"/>
            </a:endParaRPr>
          </a:p>
        </p:txBody>
      </p:sp>
      <p:sp>
        <p:nvSpPr>
          <p:cNvPr id="6" name="TextBox 5"/>
          <p:cNvSpPr txBox="1"/>
          <p:nvPr/>
        </p:nvSpPr>
        <p:spPr>
          <a:xfrm>
            <a:off x="1088565" y="4267200"/>
            <a:ext cx="8066321" cy="646331"/>
          </a:xfrm>
          <a:prstGeom prst="rect">
            <a:avLst/>
          </a:prstGeom>
          <a:blipFill>
            <a:blip r:embed="rId4"/>
            <a:tile tx="0" ty="0" sx="100000" sy="100000" flip="none" algn="tl"/>
          </a:blipFill>
        </p:spPr>
        <p:txBody>
          <a:bodyPr wrap="square" rtlCol="0">
            <a:spAutoFit/>
          </a:bodyPr>
          <a:lstStyle/>
          <a:p>
            <a:r>
              <a:rPr lang="bn-BD" sz="3600" dirty="0" smtClean="0">
                <a:latin typeface="NikoshBAN" panose="02000000000000000000" pitchFamily="2" charset="0"/>
                <a:cs typeface="NikoshBAN" panose="02000000000000000000" pitchFamily="2" charset="0"/>
              </a:rPr>
              <a:t> </a:t>
            </a:r>
            <a:r>
              <a:rPr lang="bn-BD" sz="3600" dirty="0" smtClean="0">
                <a:solidFill>
                  <a:schemeClr val="accent2">
                    <a:lumMod val="75000"/>
                  </a:schemeClr>
                </a:solidFill>
                <a:latin typeface="NikoshBAN" panose="02000000000000000000" pitchFamily="2" charset="0"/>
                <a:cs typeface="NikoshBAN" panose="02000000000000000000" pitchFamily="2" charset="0"/>
              </a:rPr>
              <a:t>প্রশ্ন ২.  গোয়ালহাটি  গ্রামে কতজন মুক্তিযোদ্ধা ছিলেন ? </a:t>
            </a:r>
            <a:r>
              <a:rPr lang="bn-BD" dirty="0" smtClean="0">
                <a:solidFill>
                  <a:schemeClr val="accent2">
                    <a:lumMod val="75000"/>
                  </a:schemeClr>
                </a:solidFill>
                <a:latin typeface="NikoshBAN" panose="02000000000000000000" pitchFamily="2" charset="0"/>
                <a:cs typeface="NikoshBAN" panose="02000000000000000000" pitchFamily="2" charset="0"/>
              </a:rPr>
              <a:t>    </a:t>
            </a:r>
            <a:endParaRPr lang="en-US" dirty="0">
              <a:solidFill>
                <a:schemeClr val="accent2">
                  <a:lumMod val="75000"/>
                </a:schemeClr>
              </a:solidFill>
              <a:latin typeface="NikoshBAN" panose="02000000000000000000" pitchFamily="2" charset="0"/>
              <a:cs typeface="NikoshBAN" panose="02000000000000000000" pitchFamily="2" charset="0"/>
            </a:endParaRPr>
          </a:p>
        </p:txBody>
      </p:sp>
      <p:sp>
        <p:nvSpPr>
          <p:cNvPr id="7" name="TextBox 6"/>
          <p:cNvSpPr txBox="1"/>
          <p:nvPr/>
        </p:nvSpPr>
        <p:spPr>
          <a:xfrm>
            <a:off x="1132112" y="5344886"/>
            <a:ext cx="8022774" cy="646331"/>
          </a:xfrm>
          <a:prstGeom prst="rect">
            <a:avLst/>
          </a:prstGeom>
          <a:blipFill>
            <a:blip r:embed="rId5"/>
            <a:tile tx="0" ty="0" sx="100000" sy="100000" flip="none" algn="tl"/>
          </a:blipFill>
        </p:spPr>
        <p:txBody>
          <a:bodyPr wrap="square" rtlCol="0">
            <a:spAutoFit/>
          </a:bodyPr>
          <a:lstStyle/>
          <a:p>
            <a:r>
              <a:rPr lang="bn-BD" sz="3600" dirty="0" smtClean="0">
                <a:solidFill>
                  <a:schemeClr val="bg2">
                    <a:lumMod val="10000"/>
                  </a:schemeClr>
                </a:solidFill>
                <a:latin typeface="NikoshBAN" panose="02000000000000000000" pitchFamily="2" charset="0"/>
                <a:cs typeface="NikoshBAN" panose="02000000000000000000" pitchFamily="2" charset="0"/>
              </a:rPr>
              <a:t>উত্তর ঃ গোয়ালহাটি গ্রামে পাঁচ জন মুক্তিযোদ্ধা ছিলেন </a:t>
            </a:r>
            <a:endParaRPr lang="en-US" sz="3600" dirty="0">
              <a:solidFill>
                <a:schemeClr val="bg2">
                  <a:lumMod val="1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0600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randombar(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002971" y="195944"/>
            <a:ext cx="7271658" cy="892628"/>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bg2">
                    <a:lumMod val="10000"/>
                  </a:schemeClr>
                </a:solidFill>
                <a:latin typeface="NikoshBAN" panose="02000000000000000000" pitchFamily="2" charset="0"/>
                <a:cs typeface="NikoshBAN" panose="02000000000000000000" pitchFamily="2" charset="0"/>
              </a:rPr>
              <a:t>দলীয় কাজ</a:t>
            </a:r>
            <a:endParaRPr lang="en-US" sz="3600" dirty="0">
              <a:solidFill>
                <a:schemeClr val="bg2">
                  <a:lumMod val="10000"/>
                </a:schemeClr>
              </a:solidFill>
              <a:latin typeface="NikoshBAN" panose="02000000000000000000" pitchFamily="2" charset="0"/>
              <a:cs typeface="NikoshBAN" panose="02000000000000000000" pitchFamily="2" charset="0"/>
            </a:endParaRPr>
          </a:p>
        </p:txBody>
      </p:sp>
      <p:sp>
        <p:nvSpPr>
          <p:cNvPr id="5" name="Rounded Rectangle 4"/>
          <p:cNvSpPr/>
          <p:nvPr/>
        </p:nvSpPr>
        <p:spPr>
          <a:xfrm>
            <a:off x="152397" y="1458686"/>
            <a:ext cx="5301345" cy="2481943"/>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rgbClr val="00B0F0"/>
                </a:solidFill>
                <a:latin typeface="NikoshBAN" panose="02000000000000000000" pitchFamily="2" charset="0"/>
                <a:cs typeface="NikoshBAN" panose="02000000000000000000" pitchFamily="2" charset="0"/>
              </a:rPr>
              <a:t>দল ঃ  সবুজ </a:t>
            </a:r>
          </a:p>
          <a:p>
            <a:pPr algn="ctr"/>
            <a:r>
              <a:rPr lang="bn-BD" sz="2400" dirty="0" smtClean="0">
                <a:solidFill>
                  <a:srgbClr val="00B0F0"/>
                </a:solidFill>
                <a:latin typeface="NikoshBAN" panose="02000000000000000000" pitchFamily="2" charset="0"/>
                <a:cs typeface="NikoshBAN" panose="02000000000000000000" pitchFamily="2" charset="0"/>
              </a:rPr>
              <a:t>শূন্যস্থান পূরণ কর</a:t>
            </a:r>
          </a:p>
          <a:p>
            <a:pPr algn="ctr"/>
            <a:r>
              <a:rPr lang="bn-BD" sz="2400" dirty="0" smtClean="0">
                <a:solidFill>
                  <a:srgbClr val="00B0F0"/>
                </a:solidFill>
                <a:latin typeface="NikoshBAN" panose="02000000000000000000" pitchFamily="2" charset="0"/>
                <a:cs typeface="NikoshBAN" panose="02000000000000000000" pitchFamily="2" charset="0"/>
              </a:rPr>
              <a:t> ক)ল্যান্সনায়েক নূর মোহাম্মদের </a:t>
            </a:r>
          </a:p>
          <a:p>
            <a:pPr algn="ctr"/>
            <a:r>
              <a:rPr lang="bn-BD" sz="2400" dirty="0" smtClean="0">
                <a:solidFill>
                  <a:srgbClr val="00B0F0"/>
                </a:solidFill>
                <a:latin typeface="NikoshBAN" panose="02000000000000000000" pitchFamily="2" charset="0"/>
                <a:cs typeface="NikoshBAN" panose="02000000000000000000" pitchFamily="2" charset="0"/>
              </a:rPr>
              <a:t> </a:t>
            </a:r>
          </a:p>
          <a:p>
            <a:pPr algn="ctr"/>
            <a:r>
              <a:rPr lang="bn-BD" sz="2400" dirty="0" smtClean="0">
                <a:solidFill>
                  <a:srgbClr val="00B0F0"/>
                </a:solidFill>
                <a:latin typeface="NikoshBAN" panose="02000000000000000000" pitchFamily="2" charset="0"/>
                <a:cs typeface="NikoshBAN" panose="02000000000000000000" pitchFamily="2" charset="0"/>
              </a:rPr>
              <a:t> শেখের দলে ছিলেন অসীম সাহসী মুক্তিযদ্ধা..................</a:t>
            </a:r>
          </a:p>
          <a:p>
            <a:pPr algn="ctr"/>
            <a:r>
              <a:rPr lang="bn-BD" sz="2400" dirty="0" smtClean="0">
                <a:solidFill>
                  <a:srgbClr val="00B0F0"/>
                </a:solidFill>
                <a:latin typeface="NikoshBAN" panose="02000000000000000000" pitchFamily="2" charset="0"/>
                <a:cs typeface="NikoshBAN" panose="02000000000000000000" pitchFamily="2" charset="0"/>
              </a:rPr>
              <a:t>খ) গুলি চালাতে চালাতে তিনি  ............... হলেন ।।</a:t>
            </a:r>
            <a:endParaRPr lang="en-US" sz="2400" dirty="0">
              <a:solidFill>
                <a:srgbClr val="00B0F0"/>
              </a:solidFill>
              <a:latin typeface="NikoshBAN" panose="02000000000000000000" pitchFamily="2" charset="0"/>
              <a:cs typeface="NikoshBAN" panose="02000000000000000000" pitchFamily="2" charset="0"/>
            </a:endParaRPr>
          </a:p>
        </p:txBody>
      </p:sp>
      <p:sp>
        <p:nvSpPr>
          <p:cNvPr id="2" name="Rectangle 1"/>
          <p:cNvSpPr/>
          <p:nvPr/>
        </p:nvSpPr>
        <p:spPr>
          <a:xfrm>
            <a:off x="6466114" y="1458686"/>
            <a:ext cx="4942115" cy="2481943"/>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rgbClr val="FFFF00"/>
                </a:solidFill>
                <a:latin typeface="NikoshBAN" panose="02000000000000000000" pitchFamily="2" charset="0"/>
                <a:cs typeface="NikoshBAN" panose="02000000000000000000" pitchFamily="2" charset="0"/>
              </a:rPr>
              <a:t>দল ঃ হলুদ</a:t>
            </a:r>
          </a:p>
          <a:p>
            <a:pPr algn="ctr"/>
            <a:r>
              <a:rPr lang="bn-BD" sz="2400" dirty="0" smtClean="0">
                <a:solidFill>
                  <a:srgbClr val="FFFF00"/>
                </a:solidFill>
                <a:latin typeface="NikoshBAN" panose="02000000000000000000" pitchFamily="2" charset="0"/>
                <a:cs typeface="NikoshBAN" panose="02000000000000000000" pitchFamily="2" charset="0"/>
              </a:rPr>
              <a:t>প্রশ্নের উত্তর লেখ</a:t>
            </a:r>
          </a:p>
          <a:p>
            <a:pPr algn="ctr"/>
            <a:r>
              <a:rPr lang="bn-BD" sz="2400" u="sng" dirty="0" smtClean="0">
                <a:solidFill>
                  <a:srgbClr val="FFFF00"/>
                </a:solidFill>
                <a:latin typeface="NikoshBAN" panose="02000000000000000000" pitchFamily="2" charset="0"/>
                <a:cs typeface="NikoshBAN" panose="02000000000000000000" pitchFamily="2" charset="0"/>
              </a:rPr>
              <a:t>ক) নূর মোহাম্মদ কীভাবে নিজের জীবন তুচ্ছ করে মুক্তিযোদ্ধাদের জীবন বাঁচিয়েছিলেন ?  </a:t>
            </a:r>
            <a:endParaRPr lang="en-US" sz="2400" dirty="0">
              <a:solidFill>
                <a:srgbClr val="FFFF00"/>
              </a:solidFill>
              <a:latin typeface="NikoshBAN" panose="02000000000000000000" pitchFamily="2" charset="0"/>
              <a:cs typeface="NikoshBAN" panose="02000000000000000000" pitchFamily="2" charset="0"/>
            </a:endParaRPr>
          </a:p>
        </p:txBody>
      </p:sp>
      <p:sp>
        <p:nvSpPr>
          <p:cNvPr id="3" name="Rounded Rectangle 2"/>
          <p:cNvSpPr/>
          <p:nvPr/>
        </p:nvSpPr>
        <p:spPr>
          <a:xfrm>
            <a:off x="3385457" y="4506686"/>
            <a:ext cx="4506685" cy="2253342"/>
          </a:xfrm>
          <a:prstGeom prst="roundRect">
            <a:avLst/>
          </a:prstGeom>
          <a:blipFill>
            <a:blip r:embed="rId5"/>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chemeClr val="bg2">
                    <a:lumMod val="10000"/>
                  </a:schemeClr>
                </a:solidFill>
                <a:latin typeface="NikoshBAN" panose="02000000000000000000" pitchFamily="2" charset="0"/>
                <a:cs typeface="NikoshBAN" panose="02000000000000000000" pitchFamily="2" charset="0"/>
              </a:rPr>
              <a:t>বাক্য তৈরি কর</a:t>
            </a:r>
          </a:p>
          <a:p>
            <a:pPr algn="ctr"/>
            <a:r>
              <a:rPr lang="bn-BD" sz="2400" dirty="0" smtClean="0">
                <a:solidFill>
                  <a:schemeClr val="bg2">
                    <a:lumMod val="10000"/>
                  </a:schemeClr>
                </a:solidFill>
                <a:latin typeface="NikoshBAN" panose="02000000000000000000" pitchFamily="2" charset="0"/>
                <a:cs typeface="NikoshBAN" panose="02000000000000000000" pitchFamily="2" charset="0"/>
              </a:rPr>
              <a:t>ক) মুক্তিযোদ্ধ </a:t>
            </a:r>
          </a:p>
          <a:p>
            <a:pPr algn="ctr"/>
            <a:r>
              <a:rPr lang="bn-BD" sz="2400" dirty="0" smtClean="0">
                <a:solidFill>
                  <a:schemeClr val="bg2">
                    <a:lumMod val="10000"/>
                  </a:schemeClr>
                </a:solidFill>
                <a:latin typeface="NikoshBAN" panose="02000000000000000000" pitchFamily="2" charset="0"/>
                <a:cs typeface="NikoshBAN" panose="02000000000000000000" pitchFamily="2" charset="0"/>
              </a:rPr>
              <a:t>খ) কিশোর </a:t>
            </a:r>
          </a:p>
          <a:p>
            <a:pPr algn="ctr"/>
            <a:r>
              <a:rPr lang="bn-BD" sz="2400" dirty="0" smtClean="0">
                <a:solidFill>
                  <a:schemeClr val="bg2">
                    <a:lumMod val="10000"/>
                  </a:schemeClr>
                </a:solidFill>
                <a:latin typeface="NikoshBAN" panose="02000000000000000000" pitchFamily="2" charset="0"/>
                <a:cs typeface="NikoshBAN" panose="02000000000000000000" pitchFamily="2" charset="0"/>
              </a:rPr>
              <a:t>গ) পাকিস্তান</a:t>
            </a:r>
            <a:endParaRPr lang="en-US" sz="2400" dirty="0">
              <a:solidFill>
                <a:schemeClr val="bg2">
                  <a:lumMod val="1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3167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2"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2481941" y="250371"/>
            <a:ext cx="5889173" cy="2079171"/>
          </a:xfrm>
          <a:prstGeom prst="cloud">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accent1">
                    <a:lumMod val="50000"/>
                  </a:schemeClr>
                </a:solidFill>
                <a:latin typeface="NikoshBAN" panose="02000000000000000000" pitchFamily="2" charset="0"/>
                <a:cs typeface="NikoshBAN" panose="02000000000000000000" pitchFamily="2" charset="0"/>
              </a:rPr>
              <a:t>মূল্যায়ন</a:t>
            </a:r>
            <a:r>
              <a:rPr lang="bn-BD" dirty="0" smtClean="0">
                <a:solidFill>
                  <a:schemeClr val="accent1">
                    <a:lumMod val="50000"/>
                  </a:schemeClr>
                </a:solidFill>
                <a:latin typeface="NikoshBAN" panose="02000000000000000000" pitchFamily="2" charset="0"/>
                <a:cs typeface="NikoshBAN" panose="02000000000000000000" pitchFamily="2" charset="0"/>
              </a:rPr>
              <a:t> </a:t>
            </a:r>
            <a:endParaRPr lang="en-US" dirty="0">
              <a:solidFill>
                <a:schemeClr val="accent1">
                  <a:lumMod val="50000"/>
                </a:schemeClr>
              </a:solidFill>
              <a:latin typeface="NikoshBAN" panose="02000000000000000000" pitchFamily="2" charset="0"/>
              <a:cs typeface="NikoshBAN" panose="02000000000000000000" pitchFamily="2" charset="0"/>
            </a:endParaRPr>
          </a:p>
        </p:txBody>
      </p:sp>
      <p:sp>
        <p:nvSpPr>
          <p:cNvPr id="3" name="Flowchart: Alternate Process 2"/>
          <p:cNvSpPr/>
          <p:nvPr/>
        </p:nvSpPr>
        <p:spPr>
          <a:xfrm>
            <a:off x="2612571" y="2830285"/>
            <a:ext cx="5987143" cy="2383971"/>
          </a:xfrm>
          <a:prstGeom prst="flowChartAlternateProcess">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arenR"/>
            </a:pPr>
            <a:r>
              <a:rPr lang="bn-BD" sz="2800" dirty="0" smtClean="0">
                <a:solidFill>
                  <a:srgbClr val="FFC000"/>
                </a:solidFill>
                <a:latin typeface="NikoshBAN" panose="02000000000000000000" pitchFamily="2" charset="0"/>
                <a:cs typeface="NikoshBAN" panose="02000000000000000000" pitchFamily="2" charset="0"/>
              </a:rPr>
              <a:t>তোমার এলাকার একজন মুক্তিযোদ্ধার নাম বল ।</a:t>
            </a:r>
          </a:p>
          <a:p>
            <a:pPr marL="342900" indent="-342900" algn="ctr">
              <a:buAutoNum type="arabicParenR"/>
            </a:pPr>
            <a:r>
              <a:rPr lang="bn-BD" sz="2800" dirty="0">
                <a:solidFill>
                  <a:srgbClr val="FFC000"/>
                </a:solidFill>
                <a:latin typeface="NikoshBAN" panose="02000000000000000000" pitchFamily="2" charset="0"/>
                <a:cs typeface="NikoshBAN" panose="02000000000000000000" pitchFamily="2" charset="0"/>
              </a:rPr>
              <a:t> </a:t>
            </a:r>
            <a:r>
              <a:rPr lang="bn-BD" sz="2800" dirty="0" smtClean="0">
                <a:solidFill>
                  <a:srgbClr val="FFC000"/>
                </a:solidFill>
                <a:latin typeface="NikoshBAN" panose="02000000000000000000" pitchFamily="2" charset="0"/>
                <a:cs typeface="NikoshBAN" panose="02000000000000000000" pitchFamily="2" charset="0"/>
              </a:rPr>
              <a:t>নূর মোহাম্মদ শেখ এর পিতার নাম </a:t>
            </a:r>
            <a:r>
              <a:rPr lang="en-US" sz="2800" dirty="0" err="1" smtClean="0">
                <a:solidFill>
                  <a:srgbClr val="FFC000"/>
                </a:solidFill>
                <a:latin typeface="NikoshBAN" panose="02000000000000000000" pitchFamily="2" charset="0"/>
                <a:cs typeface="NikoshBAN" panose="02000000000000000000" pitchFamily="2" charset="0"/>
              </a:rPr>
              <a:t>কি</a:t>
            </a:r>
            <a:r>
              <a:rPr lang="en-US" sz="2800" dirty="0" smtClean="0">
                <a:solidFill>
                  <a:srgbClr val="FFC000"/>
                </a:solidFill>
                <a:latin typeface="NikoshBAN" panose="02000000000000000000" pitchFamily="2" charset="0"/>
                <a:cs typeface="NikoshBAN" panose="02000000000000000000" pitchFamily="2" charset="0"/>
              </a:rPr>
              <a:t> ? </a:t>
            </a:r>
            <a:r>
              <a:rPr lang="bn-BD" sz="2800" dirty="0" smtClean="0">
                <a:solidFill>
                  <a:srgbClr val="FFC000"/>
                </a:solidFill>
                <a:latin typeface="NikoshBAN" panose="02000000000000000000" pitchFamily="2" charset="0"/>
                <a:cs typeface="NikoshBAN" panose="02000000000000000000" pitchFamily="2" charset="0"/>
              </a:rPr>
              <a:t> </a:t>
            </a:r>
            <a:endParaRPr lang="en-US" sz="2800" dirty="0">
              <a:solidFill>
                <a:srgbClr val="FFC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8920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2000"/>
                                        <p:tgtEl>
                                          <p:spTgt spid="3"/>
                                        </p:tgtEl>
                                      </p:cBhvr>
                                    </p:animEffect>
                                    <p:anim calcmode="lin" valueType="num">
                                      <p:cBhvr>
                                        <p:cTn id="26" dur="2000" fill="hold"/>
                                        <p:tgtEl>
                                          <p:spTgt spid="3"/>
                                        </p:tgtEl>
                                        <p:attrNameLst>
                                          <p:attrName>ppt_w</p:attrName>
                                        </p:attrNameLst>
                                      </p:cBhvr>
                                      <p:tavLst>
                                        <p:tav tm="0" fmla="#ppt_w*sin(2.5*pi*$)">
                                          <p:val>
                                            <p:fltVal val="0"/>
                                          </p:val>
                                        </p:tav>
                                        <p:tav tm="100000">
                                          <p:val>
                                            <p:fltVal val="1"/>
                                          </p:val>
                                        </p:tav>
                                      </p:tavLst>
                                    </p:anim>
                                    <p:anim calcmode="lin" valueType="num">
                                      <p:cBhvr>
                                        <p:cTn id="27"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1"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down)">
                                      <p:cBhvr>
                                        <p:cTn id="32" dur="580">
                                          <p:stCondLst>
                                            <p:cond delay="0"/>
                                          </p:stCondLst>
                                        </p:cTn>
                                        <p:tgtEl>
                                          <p:spTgt spid="2"/>
                                        </p:tgtEl>
                                      </p:cBhvr>
                                    </p:animEffect>
                                    <p:anim calcmode="lin" valueType="num">
                                      <p:cBhvr>
                                        <p:cTn id="3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8" dur="26">
                                          <p:stCondLst>
                                            <p:cond delay="650"/>
                                          </p:stCondLst>
                                        </p:cTn>
                                        <p:tgtEl>
                                          <p:spTgt spid="2"/>
                                        </p:tgtEl>
                                      </p:cBhvr>
                                      <p:to x="100000" y="60000"/>
                                    </p:animScale>
                                    <p:animScale>
                                      <p:cBhvr>
                                        <p:cTn id="39" dur="166" decel="50000">
                                          <p:stCondLst>
                                            <p:cond delay="676"/>
                                          </p:stCondLst>
                                        </p:cTn>
                                        <p:tgtEl>
                                          <p:spTgt spid="2"/>
                                        </p:tgtEl>
                                      </p:cBhvr>
                                      <p:to x="100000" y="100000"/>
                                    </p:animScale>
                                    <p:animScale>
                                      <p:cBhvr>
                                        <p:cTn id="40" dur="26">
                                          <p:stCondLst>
                                            <p:cond delay="1312"/>
                                          </p:stCondLst>
                                        </p:cTn>
                                        <p:tgtEl>
                                          <p:spTgt spid="2"/>
                                        </p:tgtEl>
                                      </p:cBhvr>
                                      <p:to x="100000" y="80000"/>
                                    </p:animScale>
                                    <p:animScale>
                                      <p:cBhvr>
                                        <p:cTn id="41" dur="166" decel="50000">
                                          <p:stCondLst>
                                            <p:cond delay="1338"/>
                                          </p:stCondLst>
                                        </p:cTn>
                                        <p:tgtEl>
                                          <p:spTgt spid="2"/>
                                        </p:tgtEl>
                                      </p:cBhvr>
                                      <p:to x="100000" y="100000"/>
                                    </p:animScale>
                                    <p:animScale>
                                      <p:cBhvr>
                                        <p:cTn id="42" dur="26">
                                          <p:stCondLst>
                                            <p:cond delay="1642"/>
                                          </p:stCondLst>
                                        </p:cTn>
                                        <p:tgtEl>
                                          <p:spTgt spid="2"/>
                                        </p:tgtEl>
                                      </p:cBhvr>
                                      <p:to x="100000" y="90000"/>
                                    </p:animScale>
                                    <p:animScale>
                                      <p:cBhvr>
                                        <p:cTn id="43" dur="166" decel="50000">
                                          <p:stCondLst>
                                            <p:cond delay="1668"/>
                                          </p:stCondLst>
                                        </p:cTn>
                                        <p:tgtEl>
                                          <p:spTgt spid="2"/>
                                        </p:tgtEl>
                                      </p:cBhvr>
                                      <p:to x="100000" y="100000"/>
                                    </p:animScale>
                                    <p:animScale>
                                      <p:cBhvr>
                                        <p:cTn id="44" dur="26">
                                          <p:stCondLst>
                                            <p:cond delay="1808"/>
                                          </p:stCondLst>
                                        </p:cTn>
                                        <p:tgtEl>
                                          <p:spTgt spid="2"/>
                                        </p:tgtEl>
                                      </p:cBhvr>
                                      <p:to x="100000" y="95000"/>
                                    </p:animScale>
                                    <p:animScale>
                                      <p:cBhvr>
                                        <p:cTn id="45" dur="166" decel="50000">
                                          <p:stCondLst>
                                            <p:cond delay="1834"/>
                                          </p:stCondLst>
                                        </p:cTn>
                                        <p:tgtEl>
                                          <p:spTgt spid="2"/>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1" nodeType="click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p:cTn id="50" dur="500" fill="hold"/>
                                        <p:tgtEl>
                                          <p:spTgt spid="3"/>
                                        </p:tgtEl>
                                        <p:attrNameLst>
                                          <p:attrName>ppt_w</p:attrName>
                                        </p:attrNameLst>
                                      </p:cBhvr>
                                      <p:tavLst>
                                        <p:tav tm="0">
                                          <p:val>
                                            <p:fltVal val="0"/>
                                          </p:val>
                                        </p:tav>
                                        <p:tav tm="100000">
                                          <p:val>
                                            <p:strVal val="#ppt_w"/>
                                          </p:val>
                                        </p:tav>
                                      </p:tavLst>
                                    </p:anim>
                                    <p:anim calcmode="lin" valueType="num">
                                      <p:cBhvr>
                                        <p:cTn id="51" dur="500" fill="hold"/>
                                        <p:tgtEl>
                                          <p:spTgt spid="3"/>
                                        </p:tgtEl>
                                        <p:attrNameLst>
                                          <p:attrName>ppt_h</p:attrName>
                                        </p:attrNameLst>
                                      </p:cBhvr>
                                      <p:tavLst>
                                        <p:tav tm="0">
                                          <p:val>
                                            <p:fltVal val="0"/>
                                          </p:val>
                                        </p:tav>
                                        <p:tav tm="100000">
                                          <p:val>
                                            <p:strVal val="#ppt_h"/>
                                          </p:val>
                                        </p:tav>
                                      </p:tavLst>
                                    </p:anim>
                                    <p:animEffect transition="in" filter="fade">
                                      <p:cBhvr>
                                        <p:cTn id="5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2688771" y="206827"/>
            <a:ext cx="4582885" cy="2569029"/>
          </a:xfrm>
          <a:prstGeom prst="cloud">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tx1">
                    <a:lumMod val="95000"/>
                    <a:lumOff val="5000"/>
                  </a:schemeClr>
                </a:solidFill>
                <a:latin typeface="NikoshBAN" panose="02000000000000000000" pitchFamily="2" charset="0"/>
                <a:cs typeface="NikoshBAN" panose="02000000000000000000" pitchFamily="2" charset="0"/>
              </a:rPr>
              <a:t>সবাইকে ধন্যবাদ </a:t>
            </a:r>
            <a:endParaRPr lang="en-US" sz="4000" dirty="0">
              <a:solidFill>
                <a:schemeClr val="tx1">
                  <a:lumMod val="95000"/>
                  <a:lumOff val="5000"/>
                </a:schemeClr>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8514" y="2993571"/>
            <a:ext cx="4735285" cy="2928257"/>
          </a:xfrm>
          <a:prstGeom prst="rect">
            <a:avLst/>
          </a:prstGeom>
          <a:ln w="9525">
            <a:solidFill>
              <a:schemeClr val="tx1"/>
            </a:solidFill>
          </a:ln>
        </p:spPr>
      </p:pic>
    </p:spTree>
    <p:extLst>
      <p:ext uri="{BB962C8B-B14F-4D97-AF65-F5344CB8AC3E}">
        <p14:creationId xmlns:p14="http://schemas.microsoft.com/office/powerpoint/2010/main" val="425390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a:xfrm rot="21406380">
            <a:off x="2597692" y="129835"/>
            <a:ext cx="4938486" cy="1954625"/>
          </a:xfrm>
          <a:prstGeom prst="wav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bg2">
                    <a:lumMod val="10000"/>
                  </a:schemeClr>
                </a:solidFill>
                <a:latin typeface="NikoshBAN" panose="02000000000000000000" pitchFamily="2" charset="0"/>
                <a:cs typeface="NikoshBAN" panose="02000000000000000000" pitchFamily="2" charset="0"/>
              </a:rPr>
              <a:t>শিক্ষক পরিচিতি</a:t>
            </a:r>
            <a:endParaRPr lang="en-US" sz="4000" dirty="0">
              <a:solidFill>
                <a:schemeClr val="bg2">
                  <a:lumMod val="10000"/>
                </a:schemeClr>
              </a:solidFill>
              <a:latin typeface="NikoshBAN" panose="02000000000000000000" pitchFamily="2" charset="0"/>
              <a:cs typeface="NikoshBAN" panose="02000000000000000000" pitchFamily="2" charset="0"/>
            </a:endParaRPr>
          </a:p>
        </p:txBody>
      </p:sp>
      <p:sp>
        <p:nvSpPr>
          <p:cNvPr id="3" name="Flowchart: Alternate Process 2"/>
          <p:cNvSpPr/>
          <p:nvPr/>
        </p:nvSpPr>
        <p:spPr>
          <a:xfrm>
            <a:off x="2460171" y="2221909"/>
            <a:ext cx="5311563" cy="4036244"/>
          </a:xfrm>
          <a:prstGeom prst="flowChartAlternateProcess">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bg2">
                    <a:lumMod val="10000"/>
                  </a:schemeClr>
                </a:solidFill>
                <a:latin typeface="NikoshBAN" panose="02000000000000000000" pitchFamily="2" charset="0"/>
                <a:cs typeface="NikoshBAN" panose="02000000000000000000" pitchFamily="2" charset="0"/>
              </a:rPr>
              <a:t>নামঃ মোছাঃ রিক্তা বেগম </a:t>
            </a:r>
          </a:p>
          <a:p>
            <a:pPr algn="ctr"/>
            <a:r>
              <a:rPr lang="bn-BD" sz="4000" dirty="0" smtClean="0">
                <a:solidFill>
                  <a:schemeClr val="bg2">
                    <a:lumMod val="10000"/>
                  </a:schemeClr>
                </a:solidFill>
                <a:latin typeface="NikoshBAN" panose="02000000000000000000" pitchFamily="2" charset="0"/>
                <a:cs typeface="NikoshBAN" panose="02000000000000000000" pitchFamily="2" charset="0"/>
              </a:rPr>
              <a:t>পদবীঃ সহকারী শিক্ষক</a:t>
            </a:r>
          </a:p>
          <a:p>
            <a:pPr algn="ctr"/>
            <a:r>
              <a:rPr lang="bn-BD" sz="4000" dirty="0" smtClean="0">
                <a:solidFill>
                  <a:schemeClr val="bg2">
                    <a:lumMod val="10000"/>
                  </a:schemeClr>
                </a:solidFill>
                <a:latin typeface="NikoshBAN" panose="02000000000000000000" pitchFamily="2" charset="0"/>
                <a:cs typeface="NikoshBAN" panose="02000000000000000000" pitchFamily="2" charset="0"/>
              </a:rPr>
              <a:t>গিলাবাড়ী সরকারি প্রাথমিক বিদ্যালয়</a:t>
            </a:r>
          </a:p>
          <a:p>
            <a:pPr algn="ctr"/>
            <a:r>
              <a:rPr lang="bn-BD" sz="4000" dirty="0" smtClean="0">
                <a:solidFill>
                  <a:schemeClr val="bg2">
                    <a:lumMod val="10000"/>
                  </a:schemeClr>
                </a:solidFill>
                <a:latin typeface="NikoshBAN" panose="02000000000000000000" pitchFamily="2" charset="0"/>
                <a:cs typeface="NikoshBAN" panose="02000000000000000000" pitchFamily="2" charset="0"/>
              </a:rPr>
              <a:t>সিটি কর্পোরেশন ,রংপুর  </a:t>
            </a:r>
            <a:endParaRPr lang="en-US" sz="4000" dirty="0">
              <a:solidFill>
                <a:schemeClr val="bg2">
                  <a:lumMod val="1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0506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447799" y="-174172"/>
            <a:ext cx="8316687" cy="2198914"/>
          </a:xfrm>
          <a:prstGeom prst="horizontalScroll">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tx2">
                    <a:lumMod val="50000"/>
                  </a:schemeClr>
                </a:solidFill>
                <a:latin typeface="NikoshBAN" panose="02000000000000000000" pitchFamily="2" charset="0"/>
                <a:cs typeface="NikoshBAN" panose="02000000000000000000" pitchFamily="2" charset="0"/>
              </a:rPr>
              <a:t>পাঠ পরিচিতি</a:t>
            </a:r>
            <a:endParaRPr lang="en-US" sz="4000" dirty="0">
              <a:solidFill>
                <a:schemeClr val="tx2">
                  <a:lumMod val="50000"/>
                </a:schemeClr>
              </a:solidFill>
              <a:latin typeface="NikoshBAN" panose="02000000000000000000" pitchFamily="2" charset="0"/>
              <a:cs typeface="NikoshBAN" panose="02000000000000000000" pitchFamily="2" charset="0"/>
            </a:endParaRPr>
          </a:p>
        </p:txBody>
      </p:sp>
      <p:sp>
        <p:nvSpPr>
          <p:cNvPr id="3" name="Oval 2"/>
          <p:cNvSpPr/>
          <p:nvPr/>
        </p:nvSpPr>
        <p:spPr>
          <a:xfrm>
            <a:off x="1262743" y="1828800"/>
            <a:ext cx="9046028" cy="4953000"/>
          </a:xfrm>
          <a:prstGeom prst="ellips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bg2">
                    <a:lumMod val="10000"/>
                  </a:schemeClr>
                </a:solidFill>
                <a:latin typeface="NikoshBAN" panose="02000000000000000000" pitchFamily="2" charset="0"/>
                <a:cs typeface="NikoshBAN" panose="02000000000000000000" pitchFamily="2" charset="0"/>
              </a:rPr>
              <a:t>বিষয়ঃ বাংলা</a:t>
            </a:r>
          </a:p>
          <a:p>
            <a:pPr algn="ctr"/>
            <a:r>
              <a:rPr lang="bn-BD" sz="4000" dirty="0" smtClean="0">
                <a:solidFill>
                  <a:schemeClr val="bg2">
                    <a:lumMod val="10000"/>
                  </a:schemeClr>
                </a:solidFill>
                <a:latin typeface="NikoshBAN" panose="02000000000000000000" pitchFamily="2" charset="0"/>
                <a:cs typeface="NikoshBAN" panose="02000000000000000000" pitchFamily="2" charset="0"/>
              </a:rPr>
              <a:t>শ্রেণীঃ পঞ্চম</a:t>
            </a:r>
          </a:p>
          <a:p>
            <a:pPr algn="ctr"/>
            <a:r>
              <a:rPr lang="bn-BD" sz="4000" dirty="0" smtClean="0">
                <a:solidFill>
                  <a:schemeClr val="bg2">
                    <a:lumMod val="10000"/>
                  </a:schemeClr>
                </a:solidFill>
                <a:latin typeface="NikoshBAN" panose="02000000000000000000" pitchFamily="2" charset="0"/>
                <a:cs typeface="NikoshBAN" panose="02000000000000000000" pitchFamily="2" charset="0"/>
              </a:rPr>
              <a:t>সময়ঃ ৪৫ মিনিট </a:t>
            </a:r>
          </a:p>
          <a:p>
            <a:pPr algn="ctr"/>
            <a:r>
              <a:rPr lang="bn-BD" sz="4000" dirty="0" smtClean="0">
                <a:solidFill>
                  <a:schemeClr val="bg2">
                    <a:lumMod val="10000"/>
                  </a:schemeClr>
                </a:solidFill>
                <a:latin typeface="NikoshBAN" panose="02000000000000000000" pitchFamily="2" charset="0"/>
                <a:cs typeface="NikoshBAN" panose="02000000000000000000" pitchFamily="2" charset="0"/>
              </a:rPr>
              <a:t> শিরোনামঃ বীরের রক্তে স্বাধীন দেশ</a:t>
            </a:r>
          </a:p>
          <a:p>
            <a:pPr algn="ctr"/>
            <a:r>
              <a:rPr lang="bn-BD" sz="4000" dirty="0" smtClean="0">
                <a:solidFill>
                  <a:schemeClr val="bg2">
                    <a:lumMod val="10000"/>
                  </a:schemeClr>
                </a:solidFill>
                <a:latin typeface="NikoshBAN" panose="02000000000000000000" pitchFamily="2" charset="0"/>
                <a:cs typeface="NikoshBAN" panose="02000000000000000000" pitchFamily="2" charset="0"/>
              </a:rPr>
              <a:t>পাঠ্যাংশঃদুরন্ত এক কিশোর.........শহিদ হলেন।</a:t>
            </a:r>
            <a:endParaRPr lang="en-US" sz="4000" dirty="0">
              <a:solidFill>
                <a:schemeClr val="bg2">
                  <a:lumMod val="1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0302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1"/>
          <p:cNvSpPr/>
          <p:nvPr/>
        </p:nvSpPr>
        <p:spPr>
          <a:xfrm>
            <a:off x="1513114" y="315686"/>
            <a:ext cx="8534400" cy="1904999"/>
          </a:xfrm>
          <a:prstGeom prst="cloud">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tx2">
                    <a:lumMod val="50000"/>
                  </a:schemeClr>
                </a:solidFill>
                <a:latin typeface="NikoshBAN" panose="02000000000000000000" pitchFamily="2" charset="0"/>
                <a:cs typeface="NikoshBAN" panose="02000000000000000000" pitchFamily="2" charset="0"/>
              </a:rPr>
              <a:t>শিখনফল</a:t>
            </a:r>
            <a:endParaRPr lang="en-US" sz="4000" dirty="0">
              <a:solidFill>
                <a:schemeClr val="tx2">
                  <a:lumMod val="50000"/>
                </a:schemeClr>
              </a:solidFill>
              <a:latin typeface="NikoshBAN" panose="02000000000000000000" pitchFamily="2" charset="0"/>
              <a:cs typeface="NikoshBAN" panose="02000000000000000000" pitchFamily="2" charset="0"/>
            </a:endParaRPr>
          </a:p>
        </p:txBody>
      </p:sp>
      <p:sp>
        <p:nvSpPr>
          <p:cNvPr id="3" name="Flowchart: Alternate Process 2"/>
          <p:cNvSpPr/>
          <p:nvPr/>
        </p:nvSpPr>
        <p:spPr>
          <a:xfrm>
            <a:off x="1687286" y="2351314"/>
            <a:ext cx="8577943" cy="4321629"/>
          </a:xfrm>
          <a:prstGeom prst="flowChartAlternateProcess">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4000" dirty="0" smtClean="0">
                <a:latin typeface="NikoshBAN" panose="02000000000000000000" pitchFamily="2" charset="0"/>
                <a:cs typeface="NikoshBAN" panose="02000000000000000000" pitchFamily="2" charset="0"/>
              </a:rPr>
              <a:t>১.২.১ উচ্চারিত পঠিত বাক্য কথা মনোযোগ সহকারে শুনবে।</a:t>
            </a:r>
          </a:p>
          <a:p>
            <a:r>
              <a:rPr lang="bn-BD" sz="4000" dirty="0" smtClean="0">
                <a:latin typeface="NikoshBAN" panose="02000000000000000000" pitchFamily="2" charset="0"/>
                <a:cs typeface="NikoshBAN" panose="02000000000000000000" pitchFamily="2" charset="0"/>
              </a:rPr>
              <a:t>১.৩.৩. শুদ্ধ উচ্চারণে প্রশ্ন করতে পারবে ও  উত্তর দিতে পারবে  ।</a:t>
            </a:r>
          </a:p>
          <a:p>
            <a:r>
              <a:rPr lang="bn-BD" sz="4000" dirty="0" smtClean="0">
                <a:latin typeface="NikoshBAN" panose="02000000000000000000" pitchFamily="2" charset="0"/>
                <a:cs typeface="NikoshBAN" panose="02000000000000000000" pitchFamily="2" charset="0"/>
              </a:rPr>
              <a:t>১.৪.১ যুক্তবর্ণ ভেঙে লিখতে পারবে। </a:t>
            </a:r>
          </a:p>
          <a:p>
            <a:r>
              <a:rPr lang="bn-BD" sz="4000" dirty="0" smtClean="0">
                <a:latin typeface="NikoshBAN" panose="02000000000000000000" pitchFamily="2" charset="0"/>
                <a:cs typeface="NikoshBAN" panose="02000000000000000000" pitchFamily="2" charset="0"/>
              </a:rPr>
              <a:t>১.৫.১পাঠের নতুন শব্দ দিয়ে নতুন  বাক্য লিখতে পারবে।</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4631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1)">
                                      <p:cBhvr>
                                        <p:cTn id="2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1" y="530680"/>
            <a:ext cx="3701142" cy="2917370"/>
          </a:xfrm>
          <a:prstGeom prst="rect">
            <a:avLst/>
          </a:prstGeom>
          <a:ln w="28575">
            <a:solidFill>
              <a:schemeClr val="tx1"/>
            </a:solidFill>
            <a:prstDash val="sysDot"/>
          </a:ln>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315" y="4060374"/>
            <a:ext cx="3701142" cy="2612569"/>
          </a:xfrm>
          <a:prstGeom prst="rect">
            <a:avLst/>
          </a:prstGeom>
          <a:ln w="12700">
            <a:solidFill>
              <a:schemeClr val="tx1"/>
            </a:solidFill>
          </a:ln>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72250" y="530680"/>
            <a:ext cx="3812722" cy="2917370"/>
          </a:xfrm>
          <a:prstGeom prst="rect">
            <a:avLst/>
          </a:prstGeom>
          <a:ln w="19050">
            <a:solidFill>
              <a:schemeClr val="tx1"/>
            </a:solidFill>
          </a:ln>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72250" y="4060374"/>
            <a:ext cx="4095749" cy="2525483"/>
          </a:xfrm>
          <a:prstGeom prst="rect">
            <a:avLst/>
          </a:prstGeom>
          <a:ln w="19050">
            <a:solidFill>
              <a:schemeClr val="tx1"/>
            </a:solidFill>
          </a:ln>
        </p:spPr>
      </p:pic>
    </p:spTree>
    <p:extLst>
      <p:ext uri="{BB962C8B-B14F-4D97-AF65-F5344CB8AC3E}">
        <p14:creationId xmlns:p14="http://schemas.microsoft.com/office/powerpoint/2010/main" val="230900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down)">
                                      <p:cBhvr>
                                        <p:cTn id="43" dur="580">
                                          <p:stCondLst>
                                            <p:cond delay="0"/>
                                          </p:stCondLst>
                                        </p:cTn>
                                        <p:tgtEl>
                                          <p:spTgt spid="3"/>
                                        </p:tgtEl>
                                      </p:cBhvr>
                                    </p:animEffect>
                                    <p:anim calcmode="lin" valueType="num">
                                      <p:cBhvr>
                                        <p:cTn id="4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gtEl>
                                      </p:cBhvr>
                                      <p:to x="100000" y="60000"/>
                                    </p:animScale>
                                    <p:animScale>
                                      <p:cBhvr>
                                        <p:cTn id="50" dur="166" decel="50000">
                                          <p:stCondLst>
                                            <p:cond delay="676"/>
                                          </p:stCondLst>
                                        </p:cTn>
                                        <p:tgtEl>
                                          <p:spTgt spid="3"/>
                                        </p:tgtEl>
                                      </p:cBhvr>
                                      <p:to x="100000" y="100000"/>
                                    </p:animScale>
                                    <p:animScale>
                                      <p:cBhvr>
                                        <p:cTn id="51" dur="26">
                                          <p:stCondLst>
                                            <p:cond delay="1312"/>
                                          </p:stCondLst>
                                        </p:cTn>
                                        <p:tgtEl>
                                          <p:spTgt spid="3"/>
                                        </p:tgtEl>
                                      </p:cBhvr>
                                      <p:to x="100000" y="80000"/>
                                    </p:animScale>
                                    <p:animScale>
                                      <p:cBhvr>
                                        <p:cTn id="52" dur="166" decel="50000">
                                          <p:stCondLst>
                                            <p:cond delay="1338"/>
                                          </p:stCondLst>
                                        </p:cTn>
                                        <p:tgtEl>
                                          <p:spTgt spid="3"/>
                                        </p:tgtEl>
                                      </p:cBhvr>
                                      <p:to x="100000" y="100000"/>
                                    </p:animScale>
                                    <p:animScale>
                                      <p:cBhvr>
                                        <p:cTn id="53" dur="26">
                                          <p:stCondLst>
                                            <p:cond delay="1642"/>
                                          </p:stCondLst>
                                        </p:cTn>
                                        <p:tgtEl>
                                          <p:spTgt spid="3"/>
                                        </p:tgtEl>
                                      </p:cBhvr>
                                      <p:to x="100000" y="90000"/>
                                    </p:animScale>
                                    <p:animScale>
                                      <p:cBhvr>
                                        <p:cTn id="54" dur="166" decel="50000">
                                          <p:stCondLst>
                                            <p:cond delay="1668"/>
                                          </p:stCondLst>
                                        </p:cTn>
                                        <p:tgtEl>
                                          <p:spTgt spid="3"/>
                                        </p:tgtEl>
                                      </p:cBhvr>
                                      <p:to x="100000" y="100000"/>
                                    </p:animScale>
                                    <p:animScale>
                                      <p:cBhvr>
                                        <p:cTn id="55" dur="26">
                                          <p:stCondLst>
                                            <p:cond delay="1808"/>
                                          </p:stCondLst>
                                        </p:cTn>
                                        <p:tgtEl>
                                          <p:spTgt spid="3"/>
                                        </p:tgtEl>
                                      </p:cBhvr>
                                      <p:to x="100000" y="95000"/>
                                    </p:animScale>
                                    <p:animScale>
                                      <p:cBhvr>
                                        <p:cTn id="56" dur="166" decel="50000">
                                          <p:stCondLst>
                                            <p:cond delay="1834"/>
                                          </p:stCondLst>
                                        </p:cTn>
                                        <p:tgtEl>
                                          <p:spTgt spid="3"/>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wipe(down)">
                                      <p:cBhvr>
                                        <p:cTn id="61" dur="580">
                                          <p:stCondLst>
                                            <p:cond delay="0"/>
                                          </p:stCondLst>
                                        </p:cTn>
                                        <p:tgtEl>
                                          <p:spTgt spid="5"/>
                                        </p:tgtEl>
                                      </p:cBhvr>
                                    </p:animEffect>
                                    <p:anim calcmode="lin" valueType="num">
                                      <p:cBhvr>
                                        <p:cTn id="6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gtEl>
                                      </p:cBhvr>
                                      <p:to x="100000" y="60000"/>
                                    </p:animScale>
                                    <p:animScale>
                                      <p:cBhvr>
                                        <p:cTn id="68" dur="166" decel="50000">
                                          <p:stCondLst>
                                            <p:cond delay="676"/>
                                          </p:stCondLst>
                                        </p:cTn>
                                        <p:tgtEl>
                                          <p:spTgt spid="5"/>
                                        </p:tgtEl>
                                      </p:cBhvr>
                                      <p:to x="100000" y="100000"/>
                                    </p:animScale>
                                    <p:animScale>
                                      <p:cBhvr>
                                        <p:cTn id="69" dur="26">
                                          <p:stCondLst>
                                            <p:cond delay="1312"/>
                                          </p:stCondLst>
                                        </p:cTn>
                                        <p:tgtEl>
                                          <p:spTgt spid="5"/>
                                        </p:tgtEl>
                                      </p:cBhvr>
                                      <p:to x="100000" y="80000"/>
                                    </p:animScale>
                                    <p:animScale>
                                      <p:cBhvr>
                                        <p:cTn id="70" dur="166" decel="50000">
                                          <p:stCondLst>
                                            <p:cond delay="1338"/>
                                          </p:stCondLst>
                                        </p:cTn>
                                        <p:tgtEl>
                                          <p:spTgt spid="5"/>
                                        </p:tgtEl>
                                      </p:cBhvr>
                                      <p:to x="100000" y="100000"/>
                                    </p:animScale>
                                    <p:animScale>
                                      <p:cBhvr>
                                        <p:cTn id="71" dur="26">
                                          <p:stCondLst>
                                            <p:cond delay="1642"/>
                                          </p:stCondLst>
                                        </p:cTn>
                                        <p:tgtEl>
                                          <p:spTgt spid="5"/>
                                        </p:tgtEl>
                                      </p:cBhvr>
                                      <p:to x="100000" y="90000"/>
                                    </p:animScale>
                                    <p:animScale>
                                      <p:cBhvr>
                                        <p:cTn id="72" dur="166" decel="50000">
                                          <p:stCondLst>
                                            <p:cond delay="1668"/>
                                          </p:stCondLst>
                                        </p:cTn>
                                        <p:tgtEl>
                                          <p:spTgt spid="5"/>
                                        </p:tgtEl>
                                      </p:cBhvr>
                                      <p:to x="100000" y="100000"/>
                                    </p:animScale>
                                    <p:animScale>
                                      <p:cBhvr>
                                        <p:cTn id="73" dur="26">
                                          <p:stCondLst>
                                            <p:cond delay="1808"/>
                                          </p:stCondLst>
                                        </p:cTn>
                                        <p:tgtEl>
                                          <p:spTgt spid="5"/>
                                        </p:tgtEl>
                                      </p:cBhvr>
                                      <p:to x="100000" y="95000"/>
                                    </p:animScale>
                                    <p:animScale>
                                      <p:cBhvr>
                                        <p:cTn id="7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ecision 1"/>
          <p:cNvSpPr/>
          <p:nvPr/>
        </p:nvSpPr>
        <p:spPr>
          <a:xfrm>
            <a:off x="1654629" y="1469570"/>
            <a:ext cx="8795657" cy="3320143"/>
          </a:xfrm>
          <a:prstGeom prst="flowChartDecision">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tx1">
                    <a:lumMod val="95000"/>
                    <a:lumOff val="5000"/>
                  </a:schemeClr>
                </a:solidFill>
                <a:latin typeface="NikoshBAN" panose="02000000000000000000" pitchFamily="2" charset="0"/>
                <a:cs typeface="NikoshBAN" panose="02000000000000000000" pitchFamily="2" charset="0"/>
              </a:rPr>
              <a:t>বীরের রক্তে স্বাধীন এ দেশ</a:t>
            </a:r>
            <a:endParaRPr lang="en-US" sz="4000" dirty="0">
              <a:solidFill>
                <a:schemeClr val="tx1">
                  <a:lumMod val="95000"/>
                  <a:lumOff val="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1541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1969" y="2378027"/>
            <a:ext cx="4583876" cy="3250923"/>
          </a:xfrm>
          <a:prstGeom prst="rect">
            <a:avLst/>
          </a:prstGeom>
          <a:ln w="19050">
            <a:solidFill>
              <a:schemeClr val="tx1"/>
            </a:solidFill>
          </a:ln>
        </p:spPr>
      </p:pic>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69279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85115" y="206828"/>
            <a:ext cx="5932714" cy="4963886"/>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bg2">
                    <a:lumMod val="10000"/>
                  </a:schemeClr>
                </a:solidFill>
                <a:latin typeface="NikoshBAN" panose="02000000000000000000" pitchFamily="2" charset="0"/>
                <a:cs typeface="NikoshBAN" panose="02000000000000000000" pitchFamily="2" charset="0"/>
              </a:rPr>
              <a:t>দুরন্ত এক কিশোর ।নাম নুর মোহাম্মদ শেখ। বাবা-মায়ের এক মাত্র সন্তান। নাটক থিয়েটার আর গানের প্রতি তাঁর প্রবল অনুরাগ । কিশোর বয়সে হঠাৎ করে বাবা-মা মারা গেলেন । বদলে গেল তাঁর জীবন।যোগ দিলেন ইপিয়ার অর্থ্যা ইস্ট পাকিস্তান রাইফেলস -এ। শ </a:t>
            </a:r>
            <a:endParaRPr lang="en-US" sz="4000" dirty="0">
              <a:solidFill>
                <a:schemeClr val="bg2">
                  <a:lumMod val="10000"/>
                </a:schemeClr>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571" y="206828"/>
            <a:ext cx="5214258" cy="4963886"/>
          </a:xfrm>
          <a:prstGeom prst="rect">
            <a:avLst/>
          </a:prstGeom>
          <a:ln w="19050">
            <a:solidFill>
              <a:schemeClr val="tx1"/>
            </a:solidFill>
          </a:ln>
        </p:spPr>
      </p:pic>
    </p:spTree>
    <p:extLst>
      <p:ext uri="{BB962C8B-B14F-4D97-AF65-F5344CB8AC3E}">
        <p14:creationId xmlns:p14="http://schemas.microsoft.com/office/powerpoint/2010/main" val="189596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5464628" y="457200"/>
            <a:ext cx="6629399" cy="5148943"/>
          </a:xfrm>
          <a:prstGeom prst="flowChartAlternateProcess">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accent4">
                    <a:lumMod val="50000"/>
                  </a:schemeClr>
                </a:solidFill>
                <a:latin typeface="NikoshBAN" panose="02000000000000000000" pitchFamily="2" charset="0"/>
                <a:cs typeface="NikoshBAN" panose="02000000000000000000" pitchFamily="2" charset="0"/>
              </a:rPr>
              <a:t>সময়টা ১৯৭১ সালের ৫ই সেপ্টম্বর। যশোরের পাকাস্তানি ছুটিপুরি ক্যাম্প। একটু দূরে গোহালহাটি গ্রামে ঠহল  দিচ্ছেন  পাঁচ মুক্তিযোদ্ধা ।এঁদেরি নেতৃত্বে ছিলেন </a:t>
            </a:r>
            <a:r>
              <a:rPr lang="en-US" sz="3600" dirty="0" err="1" smtClean="0">
                <a:solidFill>
                  <a:schemeClr val="accent4">
                    <a:lumMod val="50000"/>
                  </a:schemeClr>
                </a:solidFill>
                <a:latin typeface="NikoshBAN" panose="02000000000000000000" pitchFamily="2" charset="0"/>
                <a:cs typeface="NikoshBAN" panose="02000000000000000000" pitchFamily="2" charset="0"/>
              </a:rPr>
              <a:t>ল্যা</a:t>
            </a:r>
            <a:r>
              <a:rPr lang="bn-BD" sz="3600" dirty="0" smtClean="0">
                <a:solidFill>
                  <a:schemeClr val="accent4">
                    <a:lumMod val="50000"/>
                  </a:schemeClr>
                </a:solidFill>
                <a:latin typeface="NikoshBAN" panose="02000000000000000000" pitchFamily="2" charset="0"/>
                <a:cs typeface="NikoshBAN" panose="02000000000000000000" pitchFamily="2" charset="0"/>
              </a:rPr>
              <a:t>ন্সনায়েক নূর মোহাম্মদ শেখ।</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পাকাস্তানি</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সেনারা</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টের</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পেয়ে</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যায়</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মুক্তিযোদ্ধাদের</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অবস্থান</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রাজাকারদের</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সহয়তায়</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তিন</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দিক</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থেকে</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পাকিস্তানি</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সেনারা</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তাঁদের</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ঘিরে</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ফেলে</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কিন্তু</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মুক্তি</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যোদ্ধারা</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দম্বার</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পাত্র</a:t>
            </a:r>
            <a:r>
              <a:rPr lang="en-US" sz="3600" dirty="0" smtClean="0">
                <a:solidFill>
                  <a:schemeClr val="accent4">
                    <a:lumMod val="50000"/>
                  </a:schemeClr>
                </a:solidFill>
                <a:latin typeface="NikoshBAN" panose="02000000000000000000" pitchFamily="2" charset="0"/>
                <a:cs typeface="NikoshBAN" panose="02000000000000000000" pitchFamily="2" charset="0"/>
              </a:rPr>
              <a:t> </a:t>
            </a:r>
            <a:r>
              <a:rPr lang="en-US" sz="3600" dirty="0" err="1" smtClean="0">
                <a:solidFill>
                  <a:schemeClr val="accent4">
                    <a:lumMod val="50000"/>
                  </a:schemeClr>
                </a:solidFill>
                <a:latin typeface="NikoshBAN" panose="02000000000000000000" pitchFamily="2" charset="0"/>
                <a:cs typeface="NikoshBAN" panose="02000000000000000000" pitchFamily="2" charset="0"/>
              </a:rPr>
              <a:t>নন</a:t>
            </a:r>
            <a:r>
              <a:rPr lang="en-US" sz="3600" dirty="0" smtClean="0">
                <a:solidFill>
                  <a:schemeClr val="accent4">
                    <a:lumMod val="50000"/>
                  </a:schemeClr>
                </a:solidFill>
                <a:latin typeface="NikoshBAN" panose="02000000000000000000" pitchFamily="2" charset="0"/>
                <a:cs typeface="NikoshBAN" panose="02000000000000000000" pitchFamily="2" charset="0"/>
              </a:rPr>
              <a:t> । </a:t>
            </a:r>
            <a:endParaRPr lang="en-US" sz="3600" dirty="0">
              <a:solidFill>
                <a:schemeClr val="accent4">
                  <a:lumMod val="50000"/>
                </a:schemeClr>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715" y="511628"/>
            <a:ext cx="5105400" cy="5040086"/>
          </a:xfrm>
          <a:prstGeom prst="rect">
            <a:avLst/>
          </a:prstGeom>
        </p:spPr>
      </p:pic>
    </p:spTree>
    <p:extLst>
      <p:ext uri="{BB962C8B-B14F-4D97-AF65-F5344CB8AC3E}">
        <p14:creationId xmlns:p14="http://schemas.microsoft.com/office/powerpoint/2010/main" val="312796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431</Words>
  <Application>Microsoft Office PowerPoint</Application>
  <PresentationFormat>Widescreen</PresentationFormat>
  <Paragraphs>130</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PTI Rangpur</dc:creator>
  <cp:lastModifiedBy>PTI Rangpur</cp:lastModifiedBy>
  <cp:revision>79</cp:revision>
  <dcterms:created xsi:type="dcterms:W3CDTF">2020-01-08T09:19:29Z</dcterms:created>
  <dcterms:modified xsi:type="dcterms:W3CDTF">2020-01-09T10:50:18Z</dcterms:modified>
</cp:coreProperties>
</file>