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8"/>
  </p:notesMasterIdLst>
  <p:sldIdLst>
    <p:sldId id="282" r:id="rId2"/>
    <p:sldId id="256" r:id="rId3"/>
    <p:sldId id="299" r:id="rId4"/>
    <p:sldId id="281" r:id="rId5"/>
    <p:sldId id="274" r:id="rId6"/>
    <p:sldId id="269" r:id="rId7"/>
    <p:sldId id="342" r:id="rId8"/>
    <p:sldId id="343" r:id="rId9"/>
    <p:sldId id="325" r:id="rId10"/>
    <p:sldId id="354" r:id="rId11"/>
    <p:sldId id="337" r:id="rId12"/>
    <p:sldId id="328" r:id="rId13"/>
    <p:sldId id="355" r:id="rId14"/>
    <p:sldId id="348" r:id="rId15"/>
    <p:sldId id="352" r:id="rId16"/>
    <p:sldId id="331" r:id="rId17"/>
    <p:sldId id="333" r:id="rId18"/>
    <p:sldId id="349" r:id="rId19"/>
    <p:sldId id="346" r:id="rId20"/>
    <p:sldId id="350" r:id="rId21"/>
    <p:sldId id="276" r:id="rId22"/>
    <p:sldId id="298" r:id="rId23"/>
    <p:sldId id="334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792" y="-378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5854" y="3746113"/>
            <a:ext cx="429324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প্রতীক,সংকেত ও যোজনী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607" y="706353"/>
            <a:ext cx="2574386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609" y="2333313"/>
                <a:ext cx="8806376" cy="15696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মৌল বা যৌগের অনুর সংক্ষিপ্তরূপকে সংকেত বলে।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যেমন- হাইড্রোজেন অনুর সংকেত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অক্সিজেন অনুর সংকেত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হাইড্রোজেন ক্লোরাইড অনুর সংকেত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" y="2333313"/>
                <a:ext cx="8806376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385" t="-5058" r="-2493" b="-12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6918" y="568036"/>
            <a:ext cx="256373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 সংকেত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Users\Tumpa\Desktop\8u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259"/>
            <a:ext cx="9143999" cy="49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9875" y="1111348"/>
            <a:ext cx="3906457" cy="67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 গাঠনিক সংকেত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C:\Users\Tumpa\Desktop\Q@!#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0" y="2567940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mpa\Desktop\nm8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76" y="2567940"/>
            <a:ext cx="2419350" cy="21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19047" y="3130180"/>
            <a:ext cx="1667021" cy="1816586"/>
            <a:chOff x="2919047" y="3130180"/>
            <a:chExt cx="1667021" cy="1816586"/>
          </a:xfrm>
        </p:grpSpPr>
        <p:sp>
          <p:nvSpPr>
            <p:cNvPr id="2" name="TextBox 1"/>
            <p:cNvSpPr txBox="1"/>
            <p:nvPr/>
          </p:nvSpPr>
          <p:spPr>
            <a:xfrm>
              <a:off x="3390314" y="3654376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N</a:t>
              </a:r>
              <a:endParaRPr lang="en-US" sz="24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844842" y="3407164"/>
              <a:ext cx="316524" cy="381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207434" y="3558979"/>
              <a:ext cx="365760" cy="1907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99802" y="4023708"/>
              <a:ext cx="0" cy="4076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06240" y="3130180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9888" y="4485101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9047" y="3251660"/>
              <a:ext cx="379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3" y="442920"/>
            <a:ext cx="5401994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অধাতু ও ধাতুর যোজনী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23352"/>
              </p:ext>
            </p:extLst>
          </p:nvPr>
        </p:nvGraphicFramePr>
        <p:xfrm>
          <a:off x="1" y="1413804"/>
          <a:ext cx="8932984" cy="532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70"/>
                <a:gridCol w="2098685"/>
                <a:gridCol w="2290435"/>
                <a:gridCol w="1786597"/>
                <a:gridCol w="1786597"/>
              </a:tblGrid>
              <a:tr h="3994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যোজনী-১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যোজনী-২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যোজনী-৩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যোজনী- ৪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068558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ফ্লোরিন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(F)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ব্রোমিন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(Br)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ক্লোরিন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Cl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আয়োডিন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(I)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(O)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সালফার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(C)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নাইট্রোজেন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(N)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ফসফরাস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(P)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(C)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সালফার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(S)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8565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(Na)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(K)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কপার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(Cu)(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সিলভার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(Ag)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গোল্ড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(Au)(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(Mg)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আয়রন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(Fe)(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কপার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(Cu)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জিঙ্ক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(Zn)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টিন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Sn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লেড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আস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(Al)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আয়রন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(Fe)(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গোল্ড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(Au)(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টিন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(SN)(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লেড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Pb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ইক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9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5" y="455495"/>
            <a:ext cx="8384345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যৌগমূলকের নাম,সংকেত , অবস্থান ও যোজ্যতা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Tumpa\Desktop\trw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957"/>
            <a:ext cx="8721969" cy="56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mpa\Desktop\g5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886265"/>
            <a:ext cx="8159261" cy="5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496843"/>
            <a:ext cx="8574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দুইটি নিরপেক্ষ পরমানু দ্বারা গঠিত কয়েকটি যৌগের সংকেত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074735"/>
                  </p:ext>
                </p:extLst>
              </p:nvPr>
            </p:nvGraphicFramePr>
            <p:xfrm>
              <a:off x="745585" y="1340730"/>
              <a:ext cx="7962317" cy="433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261"/>
                    <a:gridCol w="1093261"/>
                    <a:gridCol w="1743449"/>
                    <a:gridCol w="1528296"/>
                    <a:gridCol w="242521"/>
                    <a:gridCol w="1122045"/>
                    <a:gridCol w="11394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bn-IN" sz="20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0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 ও 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দ্বিতীয় </a:t>
                          </a:r>
                          <a:r>
                            <a:rPr lang="bn-IN" sz="20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  ও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bn-IN" sz="24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সংকেত</a:t>
                          </a:r>
                          <a:r>
                            <a:rPr lang="bn-IN" sz="24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গঠনের জন্য মৌলের প্রয়োজনীয়  পরমানুর সংখ্যা  ও তাদের অনুপাত </a:t>
                          </a:r>
                          <a:endParaRPr lang="en-US" sz="24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অনুপাত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dirty="0" smtClean="0"/>
                            <a:t>যৌগের</a:t>
                          </a:r>
                          <a:r>
                            <a:rPr lang="bn-IN" baseline="0" dirty="0" smtClean="0"/>
                            <a:t> সংকেত 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4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মৌলের পরমানুর সংখ্যা</a:t>
                          </a:r>
                          <a:endParaRPr lang="en-US" sz="2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দ্বিতীয় মৌলের পরমানুর সংখ্যা </a:t>
                          </a:r>
                          <a:endParaRPr lang="en-US" sz="20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H,1</a:t>
                          </a:r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Cl,1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</a:t>
                          </a:r>
                          <a:r>
                            <a:rPr lang="en-US" dirty="0" err="1" smtClean="0"/>
                            <a:t>HCl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C,4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H,1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C,4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O,2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N,5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</a:t>
                          </a:r>
                          <a:r>
                            <a:rPr lang="en-US" baseline="0" dirty="0" smtClean="0"/>
                            <a:t>  </a:t>
                          </a:r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5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2:5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074735"/>
                  </p:ext>
                </p:extLst>
              </p:nvPr>
            </p:nvGraphicFramePr>
            <p:xfrm>
              <a:off x="745585" y="1340730"/>
              <a:ext cx="7962317" cy="433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261"/>
                    <a:gridCol w="1093261"/>
                    <a:gridCol w="1743449"/>
                    <a:gridCol w="1528296"/>
                    <a:gridCol w="242521"/>
                    <a:gridCol w="1122045"/>
                    <a:gridCol w="1139484"/>
                  </a:tblGrid>
                  <a:tr h="1310640">
                    <a:tc>
                      <a:txBody>
                        <a:bodyPr/>
                        <a:lstStyle/>
                        <a:p>
                          <a:r>
                            <a:rPr lang="bn-IN" sz="20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0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 ও 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0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দ্বিতীয় </a:t>
                          </a:r>
                          <a:r>
                            <a:rPr lang="bn-IN" sz="20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  ও তার যোজ্যতা </a:t>
                          </a:r>
                          <a:endParaRPr lang="en-US" sz="20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bn-IN" sz="2400" b="0" dirty="0" smtClean="0">
                              <a:latin typeface="NikoshBAN" pitchFamily="2" charset="0"/>
                              <a:cs typeface="NikoshBAN" pitchFamily="2" charset="0"/>
                            </a:rPr>
                            <a:t>সংকেত</a:t>
                          </a:r>
                          <a:r>
                            <a:rPr lang="bn-IN" sz="2400" b="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গঠনের জন্য মৌলের প্রয়োজনীয়  পরমানুর সংখ্যা  ও তাদের অনুপাত </a:t>
                          </a:r>
                          <a:endParaRPr lang="en-US" sz="2400" b="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অনুপাত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dirty="0" smtClean="0"/>
                            <a:t>যৌগের</a:t>
                          </a:r>
                          <a:r>
                            <a:rPr lang="bn-IN" baseline="0" dirty="0" smtClean="0"/>
                            <a:t> সংকেত 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প্রথম</a:t>
                          </a:r>
                          <a:r>
                            <a:rPr lang="bn-IN" sz="24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মৌলের পরমানুর সংখ্যা</a:t>
                          </a:r>
                          <a:endParaRPr lang="en-US" sz="24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0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দ্বিতীয় মৌলের পরমানুর সংখ্যা </a:t>
                          </a:r>
                          <a:endParaRPr lang="en-US" sz="20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H,1</a:t>
                          </a:r>
                          <a:endParaRPr lang="en-US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Cl,1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</a:t>
                          </a:r>
                          <a:r>
                            <a:rPr lang="en-US" dirty="0" err="1" smtClean="0"/>
                            <a:t>HCl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C,4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H,1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8396" t="-736066" r="-535" b="-34426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C,4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O,2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1:2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8396" t="-485714" r="-535" b="-1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N,5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0,2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</a:t>
                          </a:r>
                          <a:r>
                            <a:rPr lang="en-US" baseline="0" dirty="0" smtClean="0"/>
                            <a:t>  </a:t>
                          </a:r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5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2:5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8396" t="-585714" r="-5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8257" y="1109662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যোজনী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01995" y="2542221"/>
            <a:ext cx="83006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কোনো মৌলের একটি পরমানু কয়টি হাইড্রোজেন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পরমানুর সাথে যুক্ত হয় তার সংখ্যাকে উক্ত মৌলের যোজনী বলে।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840" y="1633588"/>
            <a:ext cx="1407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যৌগমূলক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9489" y="2717029"/>
                <a:ext cx="8243668" cy="210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একাধিক পরমানুগুচ্ছ যারা স্বাধীনভাবে না থেকে রাসায়নিক বিক্রিয়ায় মৌলিক পরমানুর ন্যায় যৌগ গঠনে অংশ নেয় তাদেরকে যৌগমূলক বলে। যেমনঃ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𝑁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bn-IN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ইত্যাদি যৌগমূলক 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717029"/>
                <a:ext cx="8243668" cy="2108911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757" r="-1553" b="-8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816" y="1950002"/>
                <a:ext cx="8981184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যৌগে উভয় মৌল বা যৌগমূলকের যোজনী একই হলে এক্ষেত্রে সংকেত যোজনী লেখার প্রয়োজন হয় না। শুধু মৌল কিংবা মূলকগুলো পাশাপাশি লিখলেই চলে। যেমনঃ ক্যালসিয়াম অক্সাইড, অ্যামোনিয়াম ক্লোরাইড , অ্যামোনিয়াম নাইট্রেট ইত্যাদি।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উভয় মৌলের কিংবা উভয়মূলকের যোজনী  কোনো নির্দিষ্ট সংখ্যার গুণিতক হলে ঐ সংখ্যা দিয়ে যোজনীকে ভাগ করে বিনিময় করে লিখতে হয়। যেমনঃ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Century Gothic"/>
                    <a:cs typeface="NikoshBAN" pitchFamily="2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এখানে কার্বন ও অক্সিজেনের যোজনী ৪ ও ২ 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6" y="1950002"/>
                <a:ext cx="898118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765" t="-1967" r="-1561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22308" y="337232"/>
            <a:ext cx="4934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যৌগের আনবিক সংকেত লেখার নিয়ম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Tumpa\Desktop\Biography of Bangabandhu Sheikh Mujibur Rahman (4-4-2018 1-10-06 PM)\MUJIB\rose-animated-gif-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05" y="2514600"/>
            <a:ext cx="6019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7286" y="1391015"/>
                <a:ext cx="8553157" cy="3085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উভয় মৌলের কিংবা উভয় মূলকের যোজনী ভিন্ন এবং গুণিতক না হলে,অর্থাৎ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মৌলের যোজনী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মৌলের যোজনী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দ্বারা গঠিত যৌগে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রসংকেতটি হবে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মৌলের যোজনী সংখ্যা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মৌলের ডানপাশে সামান্য নিচে ছোট করে 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মৌলের যোজনি সংখ্যা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মৌলের ডানপাশে নিচের দিকে ছোট করে লিখতে হয়। যেমনঃ অ্যালুমিনিয়াম অক্সাইড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" y="1391015"/>
                <a:ext cx="8553157" cy="3085845"/>
              </a:xfrm>
              <a:prstGeom prst="rect">
                <a:avLst/>
              </a:prstGeom>
              <a:blipFill rotWithShape="1">
                <a:blip r:embed="rId2"/>
                <a:stretch>
                  <a:fillRect l="-1853" t="-2569" r="-2495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3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4" y="1040569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444" y="3545620"/>
            <a:ext cx="666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ম্যাগনেসিয়ামের যোজনী দুই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ব্যাখ্যা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5920" y="3431150"/>
            <a:ext cx="4726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যৌগমূলক বলতে কী বুঝায় ? 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218" y="2128331"/>
                <a:ext cx="8707902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১।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ফসফেট মূলকের যোজনী কত? </a:t>
                </a:r>
              </a:p>
              <a:p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ক ৪                          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খ   ৩ </a:t>
                </a:r>
              </a:p>
              <a:p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গ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২                                  ঘ  ১ </a:t>
                </a: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ক্যালসিয়াম অক্সাইড প্রস্তুতিতে প্রয়োজন – </a:t>
                </a:r>
              </a:p>
              <a:p>
                <a:pPr marL="571500" indent="-571500">
                  <a:buAutoNum type="romanLcPeriod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ii.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200" b="0" i="1" smtClean="0">
                            <a:ln w="11430"/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iii.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 ?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i,ii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.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 খ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i.,iii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.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ii., iii.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ঘ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i.,ii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, iii.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8" y="2128331"/>
                <a:ext cx="8707902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1821" t="-3046" b="-4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432997" y="2757329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6504" y="5243748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348" y="2583753"/>
            <a:ext cx="4036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প্রতীক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সংকেত 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অ্যামোনিয়ার সংকেত কী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ক্লোরিনের যোজনী কত?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109" y="4031433"/>
            <a:ext cx="590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দশটি যোজনীর সংকেত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249" y="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Tump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551"/>
            <a:ext cx="9143999" cy="57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0358" y="5966731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Tumpa\Desktop\New folder (2)\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96" y="115933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mpa\Desktop\New folder (2)\imagesmg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91" y="107361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umpa\Desktop\New folder (2)\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45" y="36375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umpa\Desktop\New folder (2)\indexNM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3673867"/>
            <a:ext cx="256955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594" y="5726367"/>
            <a:ext cx="350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তোমরা বুঝতে পারছ?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884" y="1656794"/>
            <a:ext cx="4146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en-US" sz="3600" dirty="0" smtClean="0">
                <a:latin typeface="Century Gothic"/>
                <a:cs typeface="NikoshBAN" pitchFamily="2" charset="0"/>
              </a:rPr>
              <a:t>→</a:t>
            </a:r>
            <a:r>
              <a:rPr lang="bn-IN" sz="3600" dirty="0" smtClean="0">
                <a:latin typeface="Century Gothic"/>
                <a:cs typeface="NikoshBAN" pitchFamily="2" charset="0"/>
              </a:rPr>
              <a:t> ব </a:t>
            </a:r>
          </a:p>
          <a:p>
            <a:r>
              <a:rPr lang="bn-IN" sz="3600" dirty="0" smtClean="0">
                <a:latin typeface="Century Gothic"/>
                <a:cs typeface="NikoshBAN" pitchFamily="2" charset="0"/>
              </a:rPr>
              <a:t>ভারত </a:t>
            </a:r>
            <a:r>
              <a:rPr lang="en-US" sz="3600" dirty="0" smtClean="0">
                <a:latin typeface="Century Gothic"/>
                <a:cs typeface="NikoshBAN" pitchFamily="2" charset="0"/>
              </a:rPr>
              <a:t>→</a:t>
            </a:r>
            <a:r>
              <a:rPr lang="bn-IN" sz="3600" dirty="0" smtClean="0">
                <a:latin typeface="Century Gothic"/>
                <a:cs typeface="NikoshBAN" pitchFamily="2" charset="0"/>
              </a:rPr>
              <a:t>      ভ </a:t>
            </a:r>
          </a:p>
          <a:p>
            <a:r>
              <a:rPr lang="bn-IN" sz="3600" dirty="0" smtClean="0">
                <a:latin typeface="Century Gothic"/>
                <a:cs typeface="NikoshBAN" pitchFamily="2" charset="0"/>
              </a:rPr>
              <a:t>পাকিস্তান </a:t>
            </a:r>
            <a:r>
              <a:rPr lang="en-US" sz="3600" dirty="0" smtClean="0">
                <a:latin typeface="Century Gothic"/>
                <a:cs typeface="NikoshBAN" pitchFamily="2" charset="0"/>
              </a:rPr>
              <a:t>→</a:t>
            </a:r>
            <a:r>
              <a:rPr lang="bn-IN" sz="3600" smtClean="0">
                <a:latin typeface="Century Gothic"/>
                <a:cs typeface="NikoshBAN" pitchFamily="2" charset="0"/>
              </a:rPr>
              <a:t>  প </a:t>
            </a:r>
            <a:endParaRPr lang="bn-IN" sz="3600" dirty="0" smtClean="0">
              <a:latin typeface="Century Gothic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হাইড্রোজেন </a:t>
            </a:r>
            <a:r>
              <a:rPr lang="en-US" sz="3600" dirty="0" smtClean="0">
                <a:latin typeface="Century Gothic"/>
                <a:cs typeface="NikoshBAN" pitchFamily="2" charset="0"/>
              </a:rPr>
              <a:t>→</a:t>
            </a:r>
            <a:r>
              <a:rPr lang="bn-IN" sz="3600" dirty="0" smtClean="0">
                <a:latin typeface="Century Gothic"/>
                <a:cs typeface="NikoshBAN" pitchFamily="2" charset="0"/>
              </a:rPr>
              <a:t> 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mpa\Desktop\Q@!#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72" y="1729052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2726" y="2761610"/>
            <a:ext cx="5497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প্রতীক,সংকেত ও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যোজনী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602" y="2997081"/>
            <a:ext cx="6836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প্রতীক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২। প্রতীক লেখার নিয়ম ব্যাখ্যা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৩।সংকেত হতে যোজনী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যৌগমূলকের নিয়ম বর্ণনা করতে পারবে।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488" y="2602523"/>
            <a:ext cx="8567225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মৌলের পুরো নামের এ সংক্ষিপ্তরূপকে  প্রতীক বলে।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O(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ইত্যাদি।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0738" y="998806"/>
            <a:ext cx="173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621" y="1913950"/>
            <a:ext cx="8350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মৌলের ইংরেজি নামের প্রথম অক্ষর যেমনঃ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Hydrogen-H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একাধিক মৌলের প্রথম অক্ষর একই হলে , একটি মৌলকে নামের প্রথম অক্ষর দিয়ে প্রকাশ করা হয়।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Carbon-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C,Cobalt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-Co, Calcium-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ইত্যাদি। </a:t>
            </a:r>
            <a:endParaRPr lang="bn-IN" sz="32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# কিছু মৌলের প্রতীক ল্যাটিন নামের প্রথম দুই অক্ষর।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Ferrum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-Fe,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Plumbum-Pb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394" y="703344"/>
            <a:ext cx="419217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 লেখার নিয়ম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296" y="703344"/>
            <a:ext cx="64008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ল্যাটিন নাম থেকে নেওয়া কয়েকটি 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C:\Users\Tumpa\Desktop\bbg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2202667"/>
            <a:ext cx="7835704" cy="2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21710</TotalTime>
  <Words>862</Words>
  <Application>Microsoft Office PowerPoint</Application>
  <PresentationFormat>On-screen Show (4:3)</PresentationFormat>
  <Paragraphs>151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1914</cp:revision>
  <dcterms:created xsi:type="dcterms:W3CDTF">2015-11-14T15:10:43Z</dcterms:created>
  <dcterms:modified xsi:type="dcterms:W3CDTF">2020-01-14T17:56:03Z</dcterms:modified>
</cp:coreProperties>
</file>