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1" r:id="rId7"/>
    <p:sldId id="269" r:id="rId8"/>
    <p:sldId id="260" r:id="rId9"/>
    <p:sldId id="268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5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6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1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2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7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1312-ABD2-4AE6-8E61-05002F1FDC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DD8D-F1EF-43C2-97B1-6E46816E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89" y="888001"/>
            <a:ext cx="4380411" cy="6074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46092"/>
            <a:ext cx="4963886" cy="6011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697" y="914400"/>
            <a:ext cx="2965269" cy="60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3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index2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7577" y="3172823"/>
            <a:ext cx="7084423" cy="2751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index 2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48194" y="3381830"/>
            <a:ext cx="5786846" cy="2751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 descr="elius_1298212492_2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" y="587829"/>
            <a:ext cx="12100560" cy="2664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143691" y="117567"/>
            <a:ext cx="10541726" cy="496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১৪৪ ধারা ভাঙ্গার আগ মুহুর্তে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100354"/>
            <a:ext cx="3827417" cy="509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খন্ড খন্ড ভাবে মিছিল করছে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01692" y="5943599"/>
            <a:ext cx="4846320" cy="757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পুলিশ মিছিলে লাঠি চার্জ করছে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8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elius_1298213541_8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846" y="693783"/>
            <a:ext cx="6405154" cy="286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5" descr="elius_1298212911_4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28785"/>
            <a:ext cx="4754880" cy="281649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15" descr="elius_1298103145_1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37110"/>
            <a:ext cx="2913018" cy="30969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 descr="elius_1298212227_1-0_shohid_min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4880" y="3712028"/>
            <a:ext cx="7437120" cy="253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Rectangle 11"/>
          <p:cNvSpPr/>
          <p:nvPr/>
        </p:nvSpPr>
        <p:spPr>
          <a:xfrm>
            <a:off x="4885508" y="6283234"/>
            <a:ext cx="7306491" cy="57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শহিদ</a:t>
            </a:r>
            <a:r>
              <a:rPr lang="en-US" dirty="0" smtClean="0"/>
              <a:t> </a:t>
            </a:r>
            <a:r>
              <a:rPr lang="en-US" dirty="0" err="1" smtClean="0"/>
              <a:t>মিনারের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361610"/>
            <a:ext cx="4506686" cy="496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ছাত্ররা</a:t>
            </a:r>
            <a:r>
              <a:rPr lang="en-US" dirty="0" smtClean="0"/>
              <a:t> </a:t>
            </a:r>
            <a:r>
              <a:rPr lang="en-US" dirty="0" err="1" smtClean="0"/>
              <a:t>কালো</a:t>
            </a:r>
            <a:r>
              <a:rPr lang="en-US" dirty="0" smtClean="0"/>
              <a:t> </a:t>
            </a:r>
            <a:r>
              <a:rPr lang="en-US" dirty="0" err="1" smtClean="0"/>
              <a:t>পতাকা</a:t>
            </a:r>
            <a:r>
              <a:rPr lang="en-US" dirty="0" smtClean="0"/>
              <a:t> </a:t>
            </a:r>
            <a:r>
              <a:rPr lang="en-US" dirty="0" err="1" smtClean="0"/>
              <a:t>উত্তোলন</a:t>
            </a:r>
            <a:r>
              <a:rPr lang="en-US" dirty="0" smtClean="0"/>
              <a:t> </a:t>
            </a:r>
            <a:r>
              <a:rPr lang="en-US" dirty="0" err="1" smtClean="0"/>
              <a:t>করছে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04411" y="117566"/>
            <a:ext cx="6287589" cy="5617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শহিদদের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জানাযা</a:t>
            </a:r>
            <a:r>
              <a:rPr lang="en-US" dirty="0"/>
              <a:t> </a:t>
            </a:r>
            <a:r>
              <a:rPr lang="en-US" dirty="0" err="1" smtClean="0"/>
              <a:t>র‍্যালি</a:t>
            </a:r>
            <a:r>
              <a:rPr lang="en-US" dirty="0" smtClean="0"/>
              <a:t>।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143691"/>
            <a:ext cx="3239589" cy="496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শহিদ</a:t>
            </a:r>
            <a:r>
              <a:rPr lang="en-US" dirty="0" smtClean="0"/>
              <a:t> </a:t>
            </a:r>
            <a:r>
              <a:rPr lang="en-US" dirty="0" err="1" smtClean="0"/>
              <a:t>শফিউর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6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ndex2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189" y="418012"/>
            <a:ext cx="6309359" cy="55255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Picture 5" descr="index2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235" y="0"/>
            <a:ext cx="5908766" cy="47853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1071155" y="6008914"/>
            <a:ext cx="11120846" cy="7445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এগুলো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বর্নমালা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8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dex2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1532" y="117566"/>
            <a:ext cx="6365966" cy="5580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ectangle 8"/>
          <p:cNvSpPr/>
          <p:nvPr/>
        </p:nvSpPr>
        <p:spPr>
          <a:xfrm>
            <a:off x="5904411" y="5826034"/>
            <a:ext cx="6139544" cy="10319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আন্দোলনরত ছাত্রদের উপর পুলিশ লাঠিচার্জ করছে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3509" y="5943600"/>
            <a:ext cx="53818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বাংলা ভাষার জন্য আন্দোলন করছে   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" y="156755"/>
            <a:ext cx="5617029" cy="598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5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lius_1297594073_1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788" y="3928294"/>
            <a:ext cx="3133352" cy="264758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" name="Picture 5" descr="elius_1297766343_1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562" y="121920"/>
            <a:ext cx="3086100" cy="279946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6" descr="elius_1297332992_1-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47" y="193766"/>
            <a:ext cx="3179762" cy="2895600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elius_1297505298_1-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14590" y="484103"/>
            <a:ext cx="3302001" cy="278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2" name="Picture 15" descr="elius_1298103145_1-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2089" y="4307673"/>
            <a:ext cx="3251200" cy="24305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7" name="Rounded Rectangle 16"/>
          <p:cNvSpPr/>
          <p:nvPr/>
        </p:nvSpPr>
        <p:spPr>
          <a:xfrm>
            <a:off x="10149840" y="5651863"/>
            <a:ext cx="194201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ভাষা শহীদ শফিউর  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021874" y="4667794"/>
            <a:ext cx="3013165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ভাষা শহীদ রফিক 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17566" y="3043646"/>
            <a:ext cx="3344091" cy="9013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ভাষা শহীদ আব্দুস সালাম 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441371" y="3082835"/>
            <a:ext cx="3918857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ভাষা শহীদ আবুল বরকত    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9091749" y="3270068"/>
            <a:ext cx="2364377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আব্দুল জব্বার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1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lius_1298213033_5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5223" y="558800"/>
            <a:ext cx="6326777" cy="5541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10" descr="elius_1298212687_3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738051"/>
            <a:ext cx="6544490" cy="5257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Rounded Rectangle 6"/>
          <p:cNvSpPr/>
          <p:nvPr/>
        </p:nvSpPr>
        <p:spPr>
          <a:xfrm>
            <a:off x="1" y="6074228"/>
            <a:ext cx="4924696" cy="783771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98080" y="6061166"/>
            <a:ext cx="4693920" cy="705394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সর্বদলীয়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কর্মপরিষদ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8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732" y="796834"/>
            <a:ext cx="5805268" cy="60611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8229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জোড়ায় 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543" y="1955410"/>
            <a:ext cx="5219113" cy="1477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1600" dirty="0" smtClean="0"/>
          </a:p>
          <a:p>
            <a:pPr algn="ctr"/>
            <a:endParaRPr lang="bn-IN" sz="1600" dirty="0"/>
          </a:p>
          <a:p>
            <a:pPr algn="ctr"/>
            <a:r>
              <a:rPr lang="en-US" sz="1600" dirty="0" err="1" smtClean="0"/>
              <a:t>সে</a:t>
            </a:r>
            <a:r>
              <a:rPr lang="en-US" sz="1600" dirty="0" smtClean="0"/>
              <a:t> </a:t>
            </a:r>
            <a:r>
              <a:rPr lang="en-US" sz="1600" dirty="0" err="1" smtClean="0"/>
              <a:t>দিনও</a:t>
            </a:r>
            <a:r>
              <a:rPr lang="en-US" sz="1600" dirty="0" smtClean="0"/>
              <a:t> </a:t>
            </a:r>
            <a:r>
              <a:rPr lang="en-US" sz="1600" dirty="0" err="1" smtClean="0"/>
              <a:t>নেমেছিল</a:t>
            </a:r>
            <a:r>
              <a:rPr lang="en-US" sz="1600" dirty="0" smtClean="0"/>
              <a:t> </a:t>
            </a:r>
            <a:r>
              <a:rPr lang="en-US" sz="1600" dirty="0" err="1" smtClean="0"/>
              <a:t>ঢল</a:t>
            </a:r>
            <a:r>
              <a:rPr lang="en-US" sz="1600" dirty="0" smtClean="0"/>
              <a:t>-</a:t>
            </a:r>
          </a:p>
          <a:p>
            <a:pPr algn="ctr"/>
            <a:r>
              <a:rPr lang="en-US" sz="1600" dirty="0" err="1" smtClean="0"/>
              <a:t>শ্রাবনের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নয়</a:t>
            </a:r>
            <a:r>
              <a:rPr lang="en-US" sz="1600" dirty="0" smtClean="0"/>
              <a:t>, </a:t>
            </a:r>
            <a:r>
              <a:rPr lang="en-US" sz="1600" dirty="0" err="1" smtClean="0"/>
              <a:t>ফালগুনের</a:t>
            </a:r>
            <a:endParaRPr lang="en-US" sz="1600" dirty="0" smtClean="0"/>
          </a:p>
          <a:p>
            <a:pPr algn="ctr"/>
            <a:r>
              <a:rPr lang="en-US" sz="1600" dirty="0" err="1" smtClean="0"/>
              <a:t>জলের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তাজা</a:t>
            </a:r>
            <a:r>
              <a:rPr lang="en-US" sz="1600" dirty="0" smtClean="0"/>
              <a:t> </a:t>
            </a:r>
            <a:r>
              <a:rPr lang="en-US" sz="1600" dirty="0" err="1" smtClean="0"/>
              <a:t>রক্তের</a:t>
            </a:r>
            <a:r>
              <a:rPr lang="en-US" sz="1600" dirty="0" smtClean="0"/>
              <a:t>;</a:t>
            </a:r>
          </a:p>
          <a:p>
            <a:pPr algn="ctr"/>
            <a:r>
              <a:rPr lang="en-US" sz="1600" dirty="0" err="1" smtClean="0"/>
              <a:t>যাতে</a:t>
            </a:r>
            <a:r>
              <a:rPr lang="en-US" sz="1600" dirty="0" smtClean="0"/>
              <a:t> </a:t>
            </a:r>
            <a:r>
              <a:rPr lang="en-US" sz="1600" dirty="0" err="1" smtClean="0"/>
              <a:t>ভাসিয়েছিল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পাক</a:t>
            </a:r>
            <a:r>
              <a:rPr lang="en-US" sz="1600" dirty="0" smtClean="0"/>
              <a:t> </a:t>
            </a:r>
            <a:r>
              <a:rPr lang="en-US" sz="1600" dirty="0" err="1" smtClean="0"/>
              <a:t>সরকারের</a:t>
            </a:r>
            <a:endParaRPr lang="en-US" sz="1600" dirty="0"/>
          </a:p>
          <a:p>
            <a:pPr algn="ctr"/>
            <a:r>
              <a:rPr lang="en-US" sz="1600" dirty="0" err="1" smtClean="0"/>
              <a:t>সব</a:t>
            </a:r>
            <a:r>
              <a:rPr lang="en-US" sz="1600" dirty="0" smtClean="0"/>
              <a:t> </a:t>
            </a:r>
            <a:r>
              <a:rPr lang="en-US" sz="1600" dirty="0" err="1" smtClean="0"/>
              <a:t>অহংকার</a:t>
            </a:r>
            <a:r>
              <a:rPr lang="en-US" sz="1600" dirty="0" smtClean="0"/>
              <a:t>।  </a:t>
            </a:r>
          </a:p>
          <a:p>
            <a:pPr algn="ctr"/>
            <a:r>
              <a:rPr lang="en-US" dirty="0" smtClean="0"/>
              <a:t>         </a:t>
            </a:r>
          </a:p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" y="841718"/>
            <a:ext cx="5528603" cy="6494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অভিন্ন</a:t>
            </a:r>
            <a:r>
              <a:rPr lang="en-US" sz="1600" dirty="0" smtClean="0"/>
              <a:t> </a:t>
            </a:r>
            <a:r>
              <a:rPr lang="en-US" sz="1600" dirty="0" err="1" smtClean="0"/>
              <a:t>তথ্যভিত্তিক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বহুনির্বাচনি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প্রশ্ন</a:t>
            </a:r>
            <a:endParaRPr lang="en-US" sz="1600" dirty="0" smtClean="0"/>
          </a:p>
          <a:p>
            <a:pPr algn="ctr"/>
            <a:r>
              <a:rPr lang="en-US" sz="1600" dirty="0" err="1" smtClean="0"/>
              <a:t>উদ্দীপকটি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পড়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১ ও ২ </a:t>
            </a:r>
            <a:r>
              <a:rPr lang="en-US" sz="1600" dirty="0" err="1" smtClean="0"/>
              <a:t>নং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প্রশ্নের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উত্তর</a:t>
            </a:r>
            <a:r>
              <a:rPr lang="en-US" sz="1600" dirty="0" smtClean="0"/>
              <a:t> </a:t>
            </a:r>
            <a:r>
              <a:rPr lang="en-US" sz="1600" dirty="0" err="1" smtClean="0"/>
              <a:t>দাও</a:t>
            </a:r>
            <a:r>
              <a:rPr lang="en-US" sz="1600" dirty="0" smtClean="0"/>
              <a:t> :        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0" y="3636498"/>
            <a:ext cx="6035040" cy="2454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 </a:t>
            </a:r>
            <a:r>
              <a:rPr lang="en-US" sz="1600" dirty="0" err="1" smtClean="0"/>
              <a:t>উদ্দীপকের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কবিতাটি</a:t>
            </a:r>
            <a:r>
              <a:rPr lang="en-US" sz="1600" dirty="0" smtClean="0"/>
              <a:t> ‘</a:t>
            </a:r>
            <a:r>
              <a:rPr lang="en-US" sz="1600" dirty="0" err="1" smtClean="0"/>
              <a:t>অমর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একুশে</a:t>
            </a:r>
            <a:r>
              <a:rPr lang="en-US" sz="1600" dirty="0" smtClean="0"/>
              <a:t>’ </a:t>
            </a:r>
            <a:r>
              <a:rPr lang="en-US" sz="1600" dirty="0" err="1" smtClean="0"/>
              <a:t>প্রবন্ধের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বিষয়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প্রকাশ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-  </a:t>
            </a:r>
          </a:p>
          <a:p>
            <a:pPr algn="ctr"/>
            <a:r>
              <a:rPr lang="en-US" sz="1600" dirty="0" smtClean="0"/>
              <a:t>।, </a:t>
            </a:r>
            <a:r>
              <a:rPr lang="en-US" sz="1600" dirty="0" err="1" smtClean="0"/>
              <a:t>ভাষা</a:t>
            </a:r>
            <a:r>
              <a:rPr lang="en-US" sz="1600" dirty="0" smtClean="0"/>
              <a:t> </a:t>
            </a:r>
            <a:r>
              <a:rPr lang="en-US" sz="1600" dirty="0" err="1" smtClean="0"/>
              <a:t>আন্দোলন</a:t>
            </a:r>
            <a:r>
              <a:rPr lang="en-US" sz="1600" dirty="0" smtClean="0"/>
              <a:t> ।।, </a:t>
            </a:r>
            <a:r>
              <a:rPr lang="en-US" sz="1600" dirty="0" err="1" smtClean="0"/>
              <a:t>শহিদদের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আত্নত্যাগ</a:t>
            </a:r>
            <a:r>
              <a:rPr lang="en-US" sz="1600" dirty="0" smtClean="0"/>
              <a:t> ।।।, </a:t>
            </a:r>
            <a:r>
              <a:rPr lang="en-US" sz="1600" dirty="0" err="1" smtClean="0"/>
              <a:t>স্বাধীনতা</a:t>
            </a:r>
            <a:r>
              <a:rPr lang="en-US" sz="1600" dirty="0" smtClean="0"/>
              <a:t> </a:t>
            </a:r>
            <a:r>
              <a:rPr lang="bn-IN" sz="1600" dirty="0" smtClean="0"/>
              <a:t>অন্দোলন</a:t>
            </a:r>
          </a:p>
          <a:p>
            <a:pPr algn="ctr"/>
            <a:r>
              <a:rPr lang="bn-IN" sz="1600" dirty="0" smtClean="0"/>
              <a:t>নিচের কোনটি সঠিক ?</a:t>
            </a:r>
          </a:p>
          <a:p>
            <a:pPr algn="ctr"/>
            <a:r>
              <a:rPr lang="bn-IN" sz="1600" dirty="0" smtClean="0"/>
              <a:t>ক) ।ও।। খ)।।ও।।।গ) ।ও।।। ঘ) ।,।।ও।।।</a:t>
            </a:r>
          </a:p>
          <a:p>
            <a:pPr algn="ctr"/>
            <a:r>
              <a:rPr lang="bn-IN" sz="1600" dirty="0" smtClean="0"/>
              <a:t>২, উদ্দীপকের ফাগুনের ঢলের সাথে ‘অমর একুশে’ প্রবন্ধের সাদৃশ্যপূর্ণ দিক হলো-</a:t>
            </a:r>
          </a:p>
          <a:p>
            <a:pPr algn="ctr"/>
            <a:r>
              <a:rPr lang="bn-IN" sz="1600" dirty="0" smtClean="0"/>
              <a:t>।, জনতার ঢল ।।, শহিদদের বুকের রক্ত ।।।) পুলিশের ঢল</a:t>
            </a:r>
          </a:p>
          <a:p>
            <a:pPr algn="ctr"/>
            <a:r>
              <a:rPr lang="bn-IN" sz="1600" dirty="0" smtClean="0"/>
              <a:t>নিচের কোনটি সঠিক ?</a:t>
            </a:r>
          </a:p>
          <a:p>
            <a:pPr algn="ctr"/>
            <a:r>
              <a:rPr lang="bn-IN" sz="1600" dirty="0" smtClean="0"/>
              <a:t>ক) ।ও।। খ) ।ও।।। গ)।।ও।।। ঘ)।,।।ও।।।                          </a:t>
            </a:r>
            <a:r>
              <a:rPr lang="en-US" sz="1600" dirty="0" smtClean="0"/>
              <a:t>          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-1" y="6189785"/>
            <a:ext cx="6063175" cy="668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=১, ক। ২, ক।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4840741"/>
            <a:ext cx="3709851" cy="20172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139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দলিয় কাজ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60229" y="3476395"/>
            <a:ext cx="3566160" cy="1356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ঘ=দল</a:t>
            </a:r>
          </a:p>
          <a:p>
            <a:pPr algn="ctr"/>
            <a:r>
              <a:rPr lang="bn-IN" dirty="0" smtClean="0"/>
              <a:t>১, ‘সর্বদলীয় কর্মপরিষদ’ গঠন করা হয় কেন ?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709181"/>
            <a:ext cx="4715690" cy="15943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গ =দল</a:t>
            </a:r>
          </a:p>
          <a:p>
            <a:pPr algn="ctr"/>
            <a:r>
              <a:rPr lang="bn-IN" dirty="0" smtClean="0"/>
              <a:t>১, ছাত্ররা দলে দলে বিভক্ত হয়ে ১৪৪ ধারা ভঙ্গের প্রস্তুতি নেওয়ার কারণ ব্যাখ্যা কর।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36423" y="682283"/>
            <a:ext cx="4362994" cy="7546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অনুধাবনমূলক প্রশ্ন, সময় = ৫মিঃ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651803"/>
            <a:ext cx="3995224" cy="1148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 =দল</a:t>
            </a:r>
          </a:p>
          <a:p>
            <a:pPr algn="ctr"/>
            <a:r>
              <a:rPr lang="bn-IN" dirty="0" smtClean="0"/>
              <a:t>১, ‘পাকিস্তান অবজারভার’  বন্ধ করে দেওয়া হয় হেন ?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412480" y="621324"/>
            <a:ext cx="364587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 =দল</a:t>
            </a:r>
          </a:p>
          <a:p>
            <a:pPr algn="ctr"/>
            <a:r>
              <a:rPr lang="bn-IN" dirty="0" smtClean="0"/>
              <a:t>১, “সব জায়গায় ধর্মঘট চলে”- কেন ? ব্যাখ্যা কর ।        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41863"/>
            <a:ext cx="4127862" cy="18026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1484"/>
            <a:ext cx="4937760" cy="15165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423" y="1554481"/>
            <a:ext cx="3583577" cy="140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2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011783"/>
            <a:ext cx="1060704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৫, </a:t>
            </a:r>
            <a:r>
              <a:rPr lang="en-US" sz="2800" dirty="0" err="1" smtClean="0">
                <a:solidFill>
                  <a:schemeClr val="tx1"/>
                </a:solidFill>
              </a:rPr>
              <a:t>পাকিস্তানের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রাষ্ট্রভাষা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উর্দু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হবে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ঘোষণা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দেন</a:t>
            </a:r>
            <a:r>
              <a:rPr lang="en-US" sz="2800" dirty="0" smtClean="0">
                <a:solidFill>
                  <a:schemeClr val="tx1"/>
                </a:solidFill>
              </a:rPr>
              <a:t> ?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84023"/>
            <a:ext cx="1048947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৪, </a:t>
            </a:r>
            <a:r>
              <a:rPr lang="en-US" sz="2800" dirty="0" err="1" smtClean="0">
                <a:solidFill>
                  <a:schemeClr val="tx1"/>
                </a:solidFill>
              </a:rPr>
              <a:t>সরকার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বস্তুতপক্ষে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হয়ে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পড়ে</a:t>
            </a:r>
            <a:r>
              <a:rPr lang="en-US" sz="2800" dirty="0" smtClean="0">
                <a:solidFill>
                  <a:schemeClr val="tx1"/>
                </a:solidFill>
              </a:rPr>
              <a:t> ?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69326"/>
            <a:ext cx="1054172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৩, </a:t>
            </a:r>
            <a:r>
              <a:rPr lang="en-US" sz="2800" dirty="0" err="1" smtClean="0">
                <a:solidFill>
                  <a:schemeClr val="tx1"/>
                </a:solidFill>
              </a:rPr>
              <a:t>আবুল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বরকত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কোন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বিশ্ববিদ্যালয়ের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ছাত্র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ছিলেন</a:t>
            </a:r>
            <a:r>
              <a:rPr lang="en-US" sz="2800" dirty="0" smtClean="0">
                <a:solidFill>
                  <a:schemeClr val="tx1"/>
                </a:solidFill>
              </a:rPr>
              <a:t> ?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746069"/>
            <a:ext cx="1052866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২, </a:t>
            </a:r>
            <a:r>
              <a:rPr lang="en-US" sz="2800" dirty="0" err="1" smtClean="0">
                <a:solidFill>
                  <a:schemeClr val="tx1"/>
                </a:solidFill>
              </a:rPr>
              <a:t>রফিকুল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ইসলাম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খ্রিষ্টাব্দে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জন্মগ্রহণ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</a:rPr>
              <a:t> ?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75063"/>
            <a:ext cx="10437223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১,মূল </a:t>
            </a:r>
            <a:r>
              <a:rPr lang="en-US" sz="2800" dirty="0" err="1" smtClean="0">
                <a:solidFill>
                  <a:schemeClr val="tx1"/>
                </a:solidFill>
              </a:rPr>
              <a:t>দরজা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প্রবেশপথকে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</a:rPr>
              <a:t> ?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02537" y="827314"/>
            <a:ext cx="168946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১, </a:t>
            </a:r>
            <a:r>
              <a:rPr lang="en-US" sz="2800" dirty="0" err="1" smtClean="0"/>
              <a:t>সিংহদ্বার</a:t>
            </a:r>
            <a:r>
              <a:rPr lang="en-US" sz="2800" dirty="0" smtClean="0"/>
              <a:t>। 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0598332" y="1750423"/>
            <a:ext cx="1593668" cy="692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২, ১৯৩৪ </a:t>
            </a:r>
            <a:r>
              <a:rPr lang="en-US" dirty="0" err="1" smtClean="0"/>
              <a:t>খ্রি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567851" y="2725782"/>
            <a:ext cx="162414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ঢাকা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</a:t>
            </a:r>
            <a:r>
              <a:rPr lang="en-US" dirty="0" smtClean="0"/>
              <a:t> </a:t>
            </a:r>
            <a:r>
              <a:rPr lang="en-US" dirty="0" err="1" smtClean="0"/>
              <a:t>য়ের</a:t>
            </a:r>
            <a:r>
              <a:rPr lang="en-US" dirty="0" smtClean="0"/>
              <a:t> ।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502537" y="4027714"/>
            <a:ext cx="1689463" cy="7271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অচল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।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07040" y="4976949"/>
            <a:ext cx="1584959" cy="888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খাজা</a:t>
            </a:r>
            <a:r>
              <a:rPr lang="en-US" dirty="0" smtClean="0"/>
              <a:t> </a:t>
            </a:r>
            <a:r>
              <a:rPr lang="en-US" dirty="0" err="1" smtClean="0"/>
              <a:t>নাজিমউদ্দিন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753" y="666206"/>
            <a:ext cx="7463247" cy="61917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92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বাড়ির 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" y="2403566"/>
            <a:ext cx="4781007" cy="2416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১, ‘অমর একুশে’ প্রবন্ধে ভাষা-আন্দোলনের সঙ্গে জড়িত ব্যক্তিদের পরিচয় লেখ।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717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যশোর ।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7" y="2272937"/>
            <a:ext cx="3570513" cy="25995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যশোর ।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303416"/>
            <a:ext cx="3905793" cy="25690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শ্রেণি : </a:t>
            </a:r>
            <a:r>
              <a:rPr lang="en-US" sz="2400" dirty="0" err="1" smtClean="0">
                <a:solidFill>
                  <a:schemeClr val="bg1"/>
                </a:solidFill>
              </a:rPr>
              <a:t>ষষ্ঠ</a:t>
            </a:r>
            <a:r>
              <a:rPr lang="bn-IN" sz="2400" dirty="0" smtClean="0">
                <a:solidFill>
                  <a:schemeClr val="bg1"/>
                </a:solidFill>
              </a:rPr>
              <a:t>     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সময় : ৪৫ মিনিট,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</a:rPr>
              <a:t>তারিখ : </a:t>
            </a:r>
            <a:r>
              <a:rPr lang="en-US" sz="2400" dirty="0" smtClean="0">
                <a:solidFill>
                  <a:schemeClr val="bg1"/>
                </a:solidFill>
              </a:rPr>
              <a:t>১৫-০১-২০২০ইং</a:t>
            </a:r>
            <a:r>
              <a:rPr lang="bn-IN" sz="2400" dirty="0" smtClean="0">
                <a:solidFill>
                  <a:schemeClr val="bg1"/>
                </a:solidFill>
              </a:rPr>
              <a:t> ।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97280"/>
            <a:ext cx="3931920" cy="1384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পাঠ-পরিচিতি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573589" y="1018902"/>
            <a:ext cx="3618411" cy="128886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শিক্ষক-পরিচিতি  </a:t>
            </a:r>
            <a:endParaRPr lang="en-US" sz="32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80201"/>
            <a:ext cx="7681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Nirmala UI" panose="020B0502040204020203" pitchFamily="34" charset="0"/>
              </a:rPr>
              <a:t>             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7" y="1229315"/>
            <a:ext cx="4637314" cy="36300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820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58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সবাইকে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ধন্যবাদ</a:t>
            </a:r>
            <a:r>
              <a:rPr lang="en-US" sz="4400" dirty="0" smtClean="0"/>
              <a:t>   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149"/>
            <a:ext cx="12192000" cy="59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282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lius_1298212227_1-0_shohid_min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6734"/>
            <a:ext cx="6008914" cy="2717357"/>
          </a:xfrm>
          <a:prstGeom prst="roundRect">
            <a:avLst>
              <a:gd name="adj" fmla="val 16667"/>
            </a:avLst>
          </a:prstGeom>
          <a:ln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969726" y="744301"/>
            <a:ext cx="6222274" cy="2730419"/>
          </a:xfrm>
          <a:prstGeom prst="rect">
            <a:avLst/>
          </a:prstGeom>
          <a:blipFill dpi="0" rotWithShape="1">
            <a:blip r:embed="rId3">
              <a:extLst/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"/>
          <p:cNvSpPr/>
          <p:nvPr/>
        </p:nvSpPr>
        <p:spPr>
          <a:xfrm>
            <a:off x="-1" y="3396343"/>
            <a:ext cx="5956663" cy="2717074"/>
          </a:xfrm>
          <a:prstGeom prst="rect">
            <a:avLst/>
          </a:prstGeom>
          <a:blipFill dpi="0" rotWithShape="1">
            <a:blip r:embed="rId4">
              <a:extLst/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5982789" y="3526971"/>
            <a:ext cx="6111240" cy="2521132"/>
          </a:xfrm>
          <a:prstGeom prst="rect">
            <a:avLst/>
          </a:prstGeom>
          <a:blipFill dpi="0" rotWithShape="1">
            <a:blip r:embed="rId5">
              <a:extLst/>
            </a:blip>
            <a:srcRect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0628"/>
            <a:ext cx="12070080" cy="6139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এসো আমরা কিছু ছবি দেখি 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65669"/>
            <a:ext cx="12192000" cy="692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উপরের ছবিগুলোর মাধ্যমে কী বুঝতে পারছ ?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9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পাঠ-পরিচিতি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lowchart: Predefined Process 2"/>
          <p:cNvSpPr/>
          <p:nvPr/>
        </p:nvSpPr>
        <p:spPr>
          <a:xfrm>
            <a:off x="6740434" y="4180114"/>
            <a:ext cx="4075612" cy="612648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রফিকুল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ইসলাম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4" name="Horizontal Scroll 3"/>
          <p:cNvSpPr/>
          <p:nvPr/>
        </p:nvSpPr>
        <p:spPr>
          <a:xfrm>
            <a:off x="6139543" y="1227908"/>
            <a:ext cx="5421086" cy="103327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“</a:t>
            </a:r>
            <a:r>
              <a:rPr lang="en-US" sz="4000" dirty="0" err="1" smtClean="0">
                <a:solidFill>
                  <a:srgbClr val="FF0000"/>
                </a:solidFill>
              </a:rPr>
              <a:t>অমর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একুশে</a:t>
            </a:r>
            <a:r>
              <a:rPr lang="en-US" sz="4000" dirty="0" smtClean="0">
                <a:solidFill>
                  <a:srgbClr val="FF0000"/>
                </a:solidFill>
              </a:rPr>
              <a:t>”  </a:t>
            </a:r>
            <a:r>
              <a:rPr lang="bn-IN" sz="4000" dirty="0" smtClean="0">
                <a:solidFill>
                  <a:srgbClr val="FF0000"/>
                </a:solidFill>
              </a:rPr>
              <a:t> 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30" y="2289129"/>
            <a:ext cx="3357154" cy="317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0949" y="936171"/>
            <a:ext cx="7537268" cy="3870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এই পাঠ শেষে শিক্ষার্থীরা-------</a:t>
            </a:r>
          </a:p>
          <a:p>
            <a:pPr algn="ctr"/>
            <a:endParaRPr lang="bn-IN" sz="2400" dirty="0" smtClean="0"/>
          </a:p>
          <a:p>
            <a:pPr algn="ctr"/>
            <a:r>
              <a:rPr lang="bn-IN" sz="2400" dirty="0" smtClean="0"/>
              <a:t>১, লেখক পরিচিতি বলতে ও লিখতে পারবে।</a:t>
            </a:r>
          </a:p>
          <a:p>
            <a:pPr algn="ctr"/>
            <a:r>
              <a:rPr lang="bn-IN" sz="2400" dirty="0" smtClean="0"/>
              <a:t>২, নতুন শব্দের অর্থ বলতে ও লিখতে পারবে।</a:t>
            </a:r>
          </a:p>
          <a:p>
            <a:pPr algn="ctr"/>
            <a:r>
              <a:rPr lang="bn-IN" sz="2400" dirty="0" smtClean="0"/>
              <a:t>৩, ভাষা আন্দোলনের ইতিহাস ব্যাখ্যা করতে পারবে।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71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splay 3"/>
          <p:cNvSpPr/>
          <p:nvPr/>
        </p:nvSpPr>
        <p:spPr>
          <a:xfrm>
            <a:off x="4544075" y="2590800"/>
            <a:ext cx="3009898" cy="3603155"/>
          </a:xfrm>
          <a:prstGeom prst="flowChartDisplay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 flipH="1">
            <a:off x="3709207" y="1018806"/>
            <a:ext cx="3046187" cy="2895600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5400" algn="ctr">
            <a:solidFill>
              <a:srgbClr val="6B766F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423851"/>
            <a:ext cx="518595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: ১৯৩৪ </a:t>
            </a:r>
            <a:r>
              <a:rPr lang="en-US" dirty="0" err="1" smtClean="0"/>
              <a:t>খ্রিস্টাব্দে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চাঁদপুর</a:t>
            </a:r>
            <a:r>
              <a:rPr lang="en-US" dirty="0" smtClean="0"/>
              <a:t> </a:t>
            </a:r>
            <a:r>
              <a:rPr lang="en-US" dirty="0" err="1" smtClean="0"/>
              <a:t>জেলার</a:t>
            </a:r>
            <a:r>
              <a:rPr lang="en-US" dirty="0" smtClean="0"/>
              <a:t> </a:t>
            </a:r>
            <a:r>
              <a:rPr lang="en-US" dirty="0" err="1" smtClean="0"/>
              <a:t>মতলব</a:t>
            </a:r>
            <a:r>
              <a:rPr lang="en-US" dirty="0" smtClean="0"/>
              <a:t> </a:t>
            </a:r>
            <a:r>
              <a:rPr lang="en-US" dirty="0" err="1" smtClean="0"/>
              <a:t>থানার</a:t>
            </a:r>
            <a:r>
              <a:rPr lang="en-US" dirty="0" smtClean="0"/>
              <a:t> </a:t>
            </a:r>
            <a:r>
              <a:rPr lang="en-US" dirty="0" err="1" smtClean="0"/>
              <a:t>কলাকান্দা</a:t>
            </a:r>
            <a:r>
              <a:rPr lang="en-US" dirty="0" smtClean="0"/>
              <a:t> </a:t>
            </a:r>
            <a:r>
              <a:rPr lang="en-US" dirty="0" err="1" smtClean="0"/>
              <a:t>গ্রামে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     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44938" y="2455818"/>
            <a:ext cx="5159828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পিতৃ-মাতৃ পরিচয় : পিতার : মোঃ জুলফিকার আলী। মাতার নাম : জান্নাতুন্নেছা।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05748" y="3422468"/>
            <a:ext cx="5199017" cy="121484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শিক্ষাজীবন : উচ্চতর : স্নাতকোত্তর, বাংলা, ঢাকা বিশ্ববিদ্যালয়; স্নাতকোত্তর, ভাষাতত্ত্ব, কর্নেল বিশ্ববিদ্যালয়,যুক্তরাষ্ট্র; পি এইচ ডি ঢাকা বিশ্ববিদ্যালয়।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5268" y="4711336"/>
            <a:ext cx="5229497" cy="15718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পেশা : অধ্যাপক, বাংলা বিভাগ, ঢাকা বিশ্ববিদ্যালয়; মহাপরিচালক, বাংলা একাডেমি; উপাচার্য, ইউনিভার্সিটি অব লিবারেল আর্টস বাংলাদেশ।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74720" y="4602480"/>
            <a:ext cx="3265714" cy="1798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পুরস্কার</a:t>
            </a:r>
            <a:r>
              <a:rPr lang="en-US" dirty="0" smtClean="0"/>
              <a:t> ও </a:t>
            </a:r>
            <a:r>
              <a:rPr lang="en-US" dirty="0" err="1" smtClean="0"/>
              <a:t>সম্মাননা</a:t>
            </a:r>
            <a:r>
              <a:rPr lang="en-US" dirty="0" smtClean="0"/>
              <a:t> : </a:t>
            </a:r>
            <a:r>
              <a:rPr lang="en-US" dirty="0" err="1" smtClean="0"/>
              <a:t>নজরুল</a:t>
            </a:r>
            <a:r>
              <a:rPr lang="en-US" dirty="0" smtClean="0"/>
              <a:t> </a:t>
            </a:r>
            <a:r>
              <a:rPr lang="en-US" dirty="0" err="1" smtClean="0"/>
              <a:t>একাডেমি</a:t>
            </a:r>
            <a:r>
              <a:rPr lang="en-US" dirty="0" smtClean="0"/>
              <a:t> </a:t>
            </a:r>
            <a:r>
              <a:rPr lang="en-US" dirty="0" err="1" smtClean="0"/>
              <a:t>পুরস্কার</a:t>
            </a:r>
            <a:r>
              <a:rPr lang="en-US" dirty="0" smtClean="0"/>
              <a:t>,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একাডেমি</a:t>
            </a:r>
            <a:r>
              <a:rPr lang="en-US" dirty="0" smtClean="0"/>
              <a:t> </a:t>
            </a:r>
            <a:r>
              <a:rPr lang="en-US" dirty="0" err="1" smtClean="0"/>
              <a:t>পুরস্কার</a:t>
            </a:r>
            <a:r>
              <a:rPr lang="en-US" dirty="0" smtClean="0"/>
              <a:t>, </a:t>
            </a:r>
            <a:r>
              <a:rPr lang="en-US" dirty="0" err="1" smtClean="0"/>
              <a:t>একুশে</a:t>
            </a:r>
            <a:r>
              <a:rPr lang="en-US" dirty="0" smtClean="0"/>
              <a:t> </a:t>
            </a:r>
            <a:r>
              <a:rPr lang="en-US" dirty="0" err="1" smtClean="0"/>
              <a:t>পদক</a:t>
            </a:r>
            <a:r>
              <a:rPr lang="en-US" dirty="0" smtClean="0"/>
              <a:t> </a:t>
            </a:r>
            <a:r>
              <a:rPr lang="en-US" dirty="0" err="1" smtClean="0"/>
              <a:t>প্রভৃতি</a:t>
            </a:r>
            <a:r>
              <a:rPr lang="en-US" dirty="0" smtClean="0"/>
              <a:t>।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-13062" y="0"/>
            <a:ext cx="12218126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লেখক-পরিচিতি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6754" y="2521131"/>
            <a:ext cx="3304903" cy="2873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সাহিত্যকর্ম</a:t>
            </a:r>
            <a:r>
              <a:rPr lang="en-US" dirty="0" smtClean="0"/>
              <a:t> : </a:t>
            </a:r>
            <a:r>
              <a:rPr lang="en-US" dirty="0" err="1" smtClean="0"/>
              <a:t>ভাষাতত্ত্ব</a:t>
            </a:r>
            <a:r>
              <a:rPr lang="en-US" dirty="0" smtClean="0"/>
              <a:t>, </a:t>
            </a:r>
            <a:r>
              <a:rPr lang="en-US" dirty="0" err="1" smtClean="0"/>
              <a:t>নজরুল</a:t>
            </a:r>
            <a:r>
              <a:rPr lang="en-US" dirty="0" smtClean="0"/>
              <a:t> </a:t>
            </a:r>
            <a:r>
              <a:rPr lang="en-US" dirty="0" err="1" smtClean="0"/>
              <a:t>নির্দেশিকা</a:t>
            </a:r>
            <a:r>
              <a:rPr lang="en-US" dirty="0" smtClean="0"/>
              <a:t>, </a:t>
            </a:r>
            <a:r>
              <a:rPr lang="en-US" dirty="0" err="1" smtClean="0"/>
              <a:t>নজরুল-জীবনী</a:t>
            </a:r>
            <a:r>
              <a:rPr lang="en-US" dirty="0" smtClean="0"/>
              <a:t>, </a:t>
            </a:r>
            <a:r>
              <a:rPr lang="en-US" dirty="0" err="1" smtClean="0"/>
              <a:t>বীরের</a:t>
            </a:r>
            <a:r>
              <a:rPr lang="en-US" dirty="0" smtClean="0"/>
              <a:t> এ </a:t>
            </a:r>
            <a:r>
              <a:rPr lang="en-US" dirty="0" err="1" smtClean="0"/>
              <a:t>রক্তস্রোত</a:t>
            </a:r>
            <a:r>
              <a:rPr lang="en-US" dirty="0" smtClean="0"/>
              <a:t>, </a:t>
            </a:r>
            <a:r>
              <a:rPr lang="en-US" dirty="0" err="1" smtClean="0"/>
              <a:t>মাতার</a:t>
            </a:r>
            <a:r>
              <a:rPr lang="en-US" dirty="0" smtClean="0"/>
              <a:t> এ </a:t>
            </a:r>
            <a:r>
              <a:rPr lang="en-US" dirty="0" err="1" smtClean="0"/>
              <a:t>অশ্রুধারা</a:t>
            </a:r>
            <a:r>
              <a:rPr lang="en-US" dirty="0" smtClean="0"/>
              <a:t>,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r>
              <a:rPr lang="en-US" dirty="0" smtClean="0"/>
              <a:t> </a:t>
            </a:r>
            <a:r>
              <a:rPr lang="en-US" dirty="0" err="1" smtClean="0"/>
              <a:t>সংগ্রাম</a:t>
            </a:r>
            <a:r>
              <a:rPr lang="en-US" dirty="0" smtClean="0"/>
              <a:t>, </a:t>
            </a:r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আন্দোলন</a:t>
            </a:r>
            <a:r>
              <a:rPr lang="en-US" dirty="0" smtClean="0"/>
              <a:t> ও </a:t>
            </a:r>
            <a:r>
              <a:rPr lang="en-US" dirty="0" err="1" smtClean="0"/>
              <a:t>শহীদ</a:t>
            </a:r>
            <a:r>
              <a:rPr lang="en-US" dirty="0" smtClean="0"/>
              <a:t> </a:t>
            </a:r>
            <a:r>
              <a:rPr lang="en-US" dirty="0" err="1" smtClean="0"/>
              <a:t>মিনার</a:t>
            </a:r>
            <a:r>
              <a:rPr lang="en-US" dirty="0" smtClean="0"/>
              <a:t>,  </a:t>
            </a:r>
            <a:r>
              <a:rPr lang="en-US" dirty="0" err="1" smtClean="0"/>
              <a:t>ঢাকার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, </a:t>
            </a:r>
            <a:r>
              <a:rPr lang="en-US" dirty="0" err="1" smtClean="0"/>
              <a:t>বাংলা-ভাষা</a:t>
            </a:r>
            <a:r>
              <a:rPr lang="en-US" dirty="0" smtClean="0"/>
              <a:t> </a:t>
            </a:r>
            <a:r>
              <a:rPr lang="en-US" dirty="0" err="1" smtClean="0"/>
              <a:t>আন্দোলন</a:t>
            </a:r>
            <a:r>
              <a:rPr lang="en-US" dirty="0" smtClean="0"/>
              <a:t>, </a:t>
            </a:r>
            <a:r>
              <a:rPr lang="en-US" dirty="0" err="1" smtClean="0"/>
              <a:t>শহীদ</a:t>
            </a:r>
            <a:r>
              <a:rPr lang="en-US" dirty="0" smtClean="0"/>
              <a:t> </a:t>
            </a:r>
            <a:r>
              <a:rPr lang="en-US" dirty="0" err="1" smtClean="0"/>
              <a:t>মিনার</a:t>
            </a:r>
            <a:r>
              <a:rPr lang="en-US" dirty="0" smtClean="0"/>
              <a:t>,  </a:t>
            </a:r>
            <a:r>
              <a:rPr lang="en-US" dirty="0" err="1" smtClean="0"/>
              <a:t>হাজার</a:t>
            </a:r>
            <a:r>
              <a:rPr lang="en-US" dirty="0" smtClean="0"/>
              <a:t>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সাহিত্য</a:t>
            </a:r>
            <a:r>
              <a:rPr lang="en-US" dirty="0" smtClean="0"/>
              <a:t>।   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966652"/>
            <a:ext cx="3187338" cy="9666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 রফিকুল ইসলাম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65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12" grpId="0" animBg="1"/>
      <p:bldP spid="13" grpId="0" animBg="1"/>
      <p:bldP spid="14" grpId="0" animBg="1"/>
      <p:bldP spid="15" grpId="0" animBg="1"/>
      <p:bldP spid="10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79" y="600892"/>
            <a:ext cx="6979921" cy="62571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0"/>
            <a:ext cx="12192001" cy="7184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একক কাজ 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5" y="1175658"/>
            <a:ext cx="4480560" cy="304051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43864"/>
            <a:ext cx="5120640" cy="1561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১, উপরের ছবিদেখে ৫টি বাখ্য তৈরী কর ?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717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0" y="0"/>
            <a:ext cx="3801291" cy="612648"/>
          </a:xfrm>
          <a:prstGeom prst="wedgeRoundRectCallout">
            <a:avLst>
              <a:gd name="adj1" fmla="val -19802"/>
              <a:gd name="adj2" fmla="val 25653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আদর্শ পাঠ 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8543109" y="0"/>
            <a:ext cx="3648891" cy="612648"/>
          </a:xfrm>
          <a:prstGeom prst="wedgeRoundRectCallout">
            <a:avLst>
              <a:gd name="adj1" fmla="val -16250"/>
              <a:gd name="adj2" fmla="val 27998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সরব পাঠ  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944"/>
            <a:ext cx="5943600" cy="5012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74" y="1975756"/>
            <a:ext cx="6274526" cy="488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7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90" y="3420424"/>
            <a:ext cx="5107576" cy="1013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8412480" y="1031966"/>
            <a:ext cx="3779520" cy="7707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" y="5695406"/>
            <a:ext cx="3239589" cy="11625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‘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সিঙ্ঘদ্বার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9817" y="4532811"/>
            <a:ext cx="3161212" cy="1071155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খণ্ড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502" y="3304904"/>
            <a:ext cx="3226527" cy="1045027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দাবানল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182881"/>
            <a:ext cx="12070080" cy="705394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440" y="992778"/>
            <a:ext cx="3161211" cy="92746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’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নিখিল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39" y="1985554"/>
            <a:ext cx="3187337" cy="1136469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60229" y="5752688"/>
            <a:ext cx="3605348" cy="110531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দরোজা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464731" y="4493623"/>
            <a:ext cx="3605350" cy="1097280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সংঘর্ষ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464730" y="3278777"/>
            <a:ext cx="3727269" cy="94052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আগুনের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438606" y="2011680"/>
            <a:ext cx="3753394" cy="981833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31029" y="2138715"/>
            <a:ext cx="5120640" cy="1219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" name="Picture 7" descr="elius_1298213033_5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23239"/>
            <a:ext cx="5212080" cy="12054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7" descr="index2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65714" y="4382087"/>
            <a:ext cx="5251269" cy="1287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17966" y="5812988"/>
            <a:ext cx="5029200" cy="10450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968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681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Nirmala UI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79</cp:revision>
  <dcterms:created xsi:type="dcterms:W3CDTF">2020-01-11T10:49:50Z</dcterms:created>
  <dcterms:modified xsi:type="dcterms:W3CDTF">2020-01-15T11:06:35Z</dcterms:modified>
</cp:coreProperties>
</file>