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43F5-69D9-4E47-886B-4F4405652B2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BCD0-92FE-459D-900F-6E4543C6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5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43F5-69D9-4E47-886B-4F4405652B2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BCD0-92FE-459D-900F-6E4543C6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2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43F5-69D9-4E47-886B-4F4405652B2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BCD0-92FE-459D-900F-6E4543C6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6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43F5-69D9-4E47-886B-4F4405652B2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BCD0-92FE-459D-900F-6E4543C6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8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43F5-69D9-4E47-886B-4F4405652B2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BCD0-92FE-459D-900F-6E4543C6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8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43F5-69D9-4E47-886B-4F4405652B2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BCD0-92FE-459D-900F-6E4543C6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43F5-69D9-4E47-886B-4F4405652B2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BCD0-92FE-459D-900F-6E4543C6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1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43F5-69D9-4E47-886B-4F4405652B2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BCD0-92FE-459D-900F-6E4543C6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7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43F5-69D9-4E47-886B-4F4405652B2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BCD0-92FE-459D-900F-6E4543C6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9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43F5-69D9-4E47-886B-4F4405652B2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BCD0-92FE-459D-900F-6E4543C6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2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43F5-69D9-4E47-886B-4F4405652B2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BCD0-92FE-459D-900F-6E4543C6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0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43F5-69D9-4E47-886B-4F4405652B2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FBCD0-92FE-459D-900F-6E4543C6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0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8" y="604309"/>
            <a:ext cx="7159350" cy="499463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5502796" y="348792"/>
            <a:ext cx="4405665" cy="156966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9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2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38840" y="804628"/>
            <a:ext cx="9503728" cy="5416062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err="1" smtClean="0">
                <a:solidFill>
                  <a:schemeClr val="tx1"/>
                </a:solidFill>
              </a:rPr>
              <a:t>আডা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লাভলেস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কে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ছিলেন</a:t>
            </a:r>
            <a:r>
              <a:rPr lang="en-US" sz="5400" dirty="0" smtClean="0">
                <a:solidFill>
                  <a:schemeClr val="tx1"/>
                </a:solidFill>
              </a:rPr>
              <a:t> 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err="1" smtClean="0">
                <a:solidFill>
                  <a:srgbClr val="002060"/>
                </a:solidFill>
              </a:rPr>
              <a:t>আডা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লাভলেসের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জন্ম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কত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সালে</a:t>
            </a:r>
            <a:r>
              <a:rPr lang="en-US" sz="5400" dirty="0" smtClean="0">
                <a:solidFill>
                  <a:srgbClr val="002060"/>
                </a:solidFill>
              </a:rPr>
              <a:t> 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err="1" smtClean="0">
                <a:solidFill>
                  <a:srgbClr val="7030A0"/>
                </a:solidFill>
              </a:rPr>
              <a:t>তিনি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</a:rPr>
              <a:t>কি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</a:rPr>
              <a:t>আবিস্কার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</a:rPr>
              <a:t>করেন</a:t>
            </a:r>
            <a:r>
              <a:rPr lang="en-US" sz="5400" dirty="0" smtClean="0">
                <a:solidFill>
                  <a:srgbClr val="7030A0"/>
                </a:solidFill>
              </a:rPr>
              <a:t> ?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6" y="359522"/>
            <a:ext cx="4525748" cy="44225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85" y="359522"/>
            <a:ext cx="4800177" cy="32149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16" y="3815535"/>
            <a:ext cx="5009646" cy="2220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0324" y="5239806"/>
            <a:ext cx="5176912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</a:rPr>
              <a:t>জেমস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ক্লার্ক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ম্যাক্সওয়েল</a:t>
            </a:r>
            <a:r>
              <a:rPr lang="en-US" sz="3600" dirty="0" smtClean="0">
                <a:solidFill>
                  <a:srgbClr val="7030A0"/>
                </a:solidFill>
              </a:rPr>
              <a:t> (১৮৩১ - ১৮৭৯)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2415" y="6150114"/>
            <a:ext cx="521911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ত্বরিত</a:t>
            </a:r>
            <a:r>
              <a:rPr lang="en-US" sz="4000" dirty="0" smtClean="0">
                <a:solidFill>
                  <a:srgbClr val="FF0000"/>
                </a:solidFill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</a:rPr>
              <a:t>চৌম্বকীয়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বল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6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5837" y="766652"/>
            <a:ext cx="10494726" cy="54160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err="1" smtClean="0">
                <a:solidFill>
                  <a:srgbClr val="002060"/>
                </a:solidFill>
              </a:rPr>
              <a:t>জেমস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ক্লার্ক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ম্যাক্সওয়েল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কে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ছিলেন</a:t>
            </a:r>
            <a:r>
              <a:rPr lang="en-US" sz="5400" dirty="0" smtClean="0">
                <a:solidFill>
                  <a:srgbClr val="002060"/>
                </a:solidFill>
              </a:rPr>
              <a:t> 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err="1" smtClean="0">
                <a:solidFill>
                  <a:schemeClr val="tx1"/>
                </a:solidFill>
              </a:rPr>
              <a:t>জেমস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ক্লার্ক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ম্যাক্সওয়েলের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জন্ম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কত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সালে</a:t>
            </a:r>
            <a:r>
              <a:rPr lang="en-US" sz="5400" dirty="0" smtClean="0">
                <a:solidFill>
                  <a:schemeClr val="tx1"/>
                </a:solidFill>
              </a:rPr>
              <a:t> 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err="1" smtClean="0">
                <a:solidFill>
                  <a:srgbClr val="7030A0"/>
                </a:solidFill>
              </a:rPr>
              <a:t>তিনি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</a:rPr>
              <a:t>কি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</a:rPr>
              <a:t>আবিস্কার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</a:rPr>
              <a:t>করেন</a:t>
            </a:r>
            <a:r>
              <a:rPr lang="en-US" sz="5400" dirty="0" smtClean="0">
                <a:solidFill>
                  <a:srgbClr val="7030A0"/>
                </a:solidFill>
              </a:rPr>
              <a:t> ? 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6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8" y="524387"/>
            <a:ext cx="3720174" cy="4146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54" y="524387"/>
            <a:ext cx="7090117" cy="46845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29198" y="5036234"/>
            <a:ext cx="3720174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জগদীশ</a:t>
            </a:r>
            <a:r>
              <a:rPr lang="en-US" sz="4000" dirty="0" smtClean="0"/>
              <a:t> </a:t>
            </a:r>
            <a:r>
              <a:rPr lang="en-US" sz="4000" dirty="0" err="1" smtClean="0"/>
              <a:t>চন্দ্র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বসু</a:t>
            </a:r>
            <a:r>
              <a:rPr lang="en-US" sz="4000" dirty="0" smtClean="0"/>
              <a:t> (১৮৫৮ - ১৯৩৭)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099538" y="5481711"/>
            <a:ext cx="659774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মাইক্রোওয়েভ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এপারেটাস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0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3655" y="628106"/>
            <a:ext cx="10494726" cy="5416062"/>
          </a:xfrm>
          <a:prstGeom prst="roundRect">
            <a:avLst/>
          </a:prstGeom>
          <a:solidFill>
            <a:schemeClr val="tx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err="1" smtClean="0"/>
              <a:t>জগদীশ</a:t>
            </a:r>
            <a:r>
              <a:rPr lang="en-US" sz="5400" dirty="0" smtClean="0"/>
              <a:t> </a:t>
            </a:r>
            <a:r>
              <a:rPr lang="en-US" sz="5400" dirty="0" err="1" smtClean="0"/>
              <a:t>চন্দ্র</a:t>
            </a:r>
            <a:r>
              <a:rPr lang="en-US" sz="5400" dirty="0" smtClean="0"/>
              <a:t> </a:t>
            </a:r>
            <a:r>
              <a:rPr lang="en-US" sz="5400" dirty="0" err="1" smtClean="0"/>
              <a:t>বসু</a:t>
            </a:r>
            <a:r>
              <a:rPr lang="en-US" sz="5400" dirty="0" smtClean="0"/>
              <a:t> </a:t>
            </a:r>
            <a:r>
              <a:rPr lang="en-US" sz="5400" dirty="0" err="1" smtClean="0"/>
              <a:t>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ছিলেন</a:t>
            </a:r>
            <a:r>
              <a:rPr lang="en-US" sz="5400" dirty="0" smtClean="0"/>
              <a:t> 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জগদীশ</a:t>
            </a: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চন্দ্র</a:t>
            </a: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বসুর</a:t>
            </a: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জন্ম</a:t>
            </a: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কত</a:t>
            </a: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সালে</a:t>
            </a: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err="1" smtClean="0"/>
              <a:t>তিনি</a:t>
            </a:r>
            <a:r>
              <a:rPr lang="en-US" sz="5400" dirty="0" smtClean="0"/>
              <a:t> </a:t>
            </a:r>
            <a:r>
              <a:rPr lang="en-US" sz="5400" dirty="0" err="1" smtClean="0"/>
              <a:t>কি</a:t>
            </a:r>
            <a:r>
              <a:rPr lang="en-US" sz="5400" dirty="0" smtClean="0"/>
              <a:t> </a:t>
            </a:r>
            <a:r>
              <a:rPr lang="en-US" sz="5400" dirty="0" err="1" smtClean="0"/>
              <a:t>আবিস্কার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করেন</a:t>
            </a:r>
            <a:r>
              <a:rPr lang="en-US" sz="5400" dirty="0" smtClean="0"/>
              <a:t> ? 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7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23" y="999872"/>
            <a:ext cx="6388004" cy="407089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96292" y="5556734"/>
            <a:ext cx="937952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</a:rPr>
              <a:t>গুগলিয়েলমো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মার্কনি</a:t>
            </a:r>
            <a:r>
              <a:rPr lang="en-US" sz="4000" dirty="0" smtClean="0">
                <a:solidFill>
                  <a:srgbClr val="7030A0"/>
                </a:solidFill>
              </a:rPr>
              <a:t> (১৮৭৪ - ১৯৩৭)  </a:t>
            </a:r>
            <a:r>
              <a:rPr lang="en-US" sz="4000" dirty="0" err="1" smtClean="0">
                <a:solidFill>
                  <a:srgbClr val="7030A0"/>
                </a:solidFill>
              </a:rPr>
              <a:t>এবং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7030A0"/>
                </a:solidFill>
              </a:rPr>
              <a:t>তার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আবিষ্কৃত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বেতার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যন্ত্র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9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09182" y="1113015"/>
            <a:ext cx="9708200" cy="466433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গুগলিয়েলমো</a:t>
            </a: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মার্কনি</a:t>
            </a: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কে</a:t>
            </a: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ছিলেন</a:t>
            </a: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তিনি</a:t>
            </a: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কোন</a:t>
            </a: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দেশের</a:t>
            </a: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অধিবাসী</a:t>
            </a: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err="1" smtClean="0">
                <a:solidFill>
                  <a:srgbClr val="66FF99"/>
                </a:solidFill>
              </a:rPr>
              <a:t>গুগলিয়েলমো</a:t>
            </a:r>
            <a:r>
              <a:rPr lang="en-US" sz="4800" dirty="0" smtClean="0">
                <a:solidFill>
                  <a:srgbClr val="66FF99"/>
                </a:solidFill>
              </a:rPr>
              <a:t> </a:t>
            </a:r>
            <a:r>
              <a:rPr lang="en-US" sz="4800" dirty="0" err="1" smtClean="0">
                <a:solidFill>
                  <a:srgbClr val="66FF99"/>
                </a:solidFill>
              </a:rPr>
              <a:t>মার্কনির</a:t>
            </a:r>
            <a:r>
              <a:rPr lang="en-US" sz="4800" dirty="0" smtClean="0">
                <a:solidFill>
                  <a:srgbClr val="66FF99"/>
                </a:solidFill>
              </a:rPr>
              <a:t> </a:t>
            </a:r>
            <a:r>
              <a:rPr lang="en-US" sz="4800" dirty="0" err="1" smtClean="0">
                <a:solidFill>
                  <a:srgbClr val="66FF99"/>
                </a:solidFill>
              </a:rPr>
              <a:t>জন্ম</a:t>
            </a:r>
            <a:r>
              <a:rPr lang="en-US" sz="4800" dirty="0" smtClean="0">
                <a:solidFill>
                  <a:srgbClr val="66FF99"/>
                </a:solidFill>
              </a:rPr>
              <a:t> </a:t>
            </a:r>
            <a:r>
              <a:rPr lang="en-US" sz="4800" dirty="0" err="1" smtClean="0">
                <a:solidFill>
                  <a:srgbClr val="66FF99"/>
                </a:solidFill>
              </a:rPr>
              <a:t>কত</a:t>
            </a:r>
            <a:r>
              <a:rPr lang="en-US" sz="4800" dirty="0" smtClean="0">
                <a:solidFill>
                  <a:srgbClr val="66FF99"/>
                </a:solidFill>
              </a:rPr>
              <a:t> </a:t>
            </a:r>
            <a:r>
              <a:rPr lang="en-US" sz="4800" dirty="0" err="1" smtClean="0">
                <a:solidFill>
                  <a:srgbClr val="66FF99"/>
                </a:solidFill>
              </a:rPr>
              <a:t>সালে</a:t>
            </a:r>
            <a:r>
              <a:rPr lang="en-US" sz="4800" dirty="0" smtClean="0">
                <a:solidFill>
                  <a:srgbClr val="66FF99"/>
                </a:solidFill>
              </a:rPr>
              <a:t> ?</a:t>
            </a:r>
            <a:endParaRPr lang="en-US" sz="4800" dirty="0" smtClean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err="1" smtClean="0"/>
              <a:t>তিনি</a:t>
            </a:r>
            <a:r>
              <a:rPr lang="en-US" sz="4800" dirty="0" smtClean="0"/>
              <a:t> </a:t>
            </a:r>
            <a:r>
              <a:rPr lang="en-US" sz="4800" dirty="0" err="1" smtClean="0"/>
              <a:t>কি</a:t>
            </a:r>
            <a:r>
              <a:rPr lang="en-US" sz="4800" dirty="0" smtClean="0"/>
              <a:t> </a:t>
            </a:r>
            <a:r>
              <a:rPr lang="en-US" sz="4800" dirty="0" err="1" smtClean="0"/>
              <a:t>আবিস্কার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করেন</a:t>
            </a:r>
            <a:r>
              <a:rPr lang="en-US" sz="4800" dirty="0" smtClean="0"/>
              <a:t> ? 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3" y="753722"/>
            <a:ext cx="4364209" cy="4366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08" y="3545273"/>
            <a:ext cx="4521540" cy="201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07" y="973928"/>
            <a:ext cx="5146431" cy="22677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39149" y="5458265"/>
            <a:ext cx="419217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রেমন্ড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স্যামুয়েল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টমলিনসন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1066" y="5555673"/>
            <a:ext cx="5838093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</a:rPr>
              <a:t>আরপানেট</a:t>
            </a:r>
            <a:r>
              <a:rPr lang="en-US" sz="3200" dirty="0" smtClean="0">
                <a:solidFill>
                  <a:srgbClr val="00B0F0"/>
                </a:solidFill>
              </a:rPr>
              <a:t> ও  </a:t>
            </a:r>
            <a:r>
              <a:rPr lang="en-US" sz="3200" dirty="0" err="1" smtClean="0">
                <a:solidFill>
                  <a:srgbClr val="00B0F0"/>
                </a:solidFill>
              </a:rPr>
              <a:t>ইন্টারনেট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প্রটোকল</a:t>
            </a:r>
            <a:endParaRPr lang="en-US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0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94092" y="1542506"/>
            <a:ext cx="9112453" cy="3611385"/>
          </a:xfrm>
          <a:prstGeom prst="roundRect">
            <a:avLst/>
          </a:prstGeom>
          <a:solidFill>
            <a:schemeClr val="tx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err="1" smtClean="0"/>
              <a:t>রেমন্ড</a:t>
            </a:r>
            <a:r>
              <a:rPr lang="en-US" sz="4800" dirty="0" smtClean="0"/>
              <a:t> </a:t>
            </a:r>
            <a:r>
              <a:rPr lang="en-US" sz="4800" dirty="0" err="1" smtClean="0"/>
              <a:t>স্যামুয়েল</a:t>
            </a:r>
            <a:r>
              <a:rPr lang="en-US" sz="4800" dirty="0" smtClean="0"/>
              <a:t> </a:t>
            </a:r>
            <a:r>
              <a:rPr lang="en-US" sz="4800" dirty="0" err="1" smtClean="0"/>
              <a:t>টমলিনসন</a:t>
            </a:r>
            <a:r>
              <a:rPr lang="en-US" sz="4800" dirty="0" smtClean="0"/>
              <a:t> </a:t>
            </a:r>
            <a:r>
              <a:rPr lang="en-US" sz="4800" dirty="0" err="1" smtClean="0"/>
              <a:t>কোন</a:t>
            </a:r>
            <a:r>
              <a:rPr lang="en-US" sz="4800" dirty="0" smtClean="0"/>
              <a:t> </a:t>
            </a:r>
            <a:r>
              <a:rPr lang="en-US" sz="4800" dirty="0" err="1" smtClean="0"/>
              <a:t>দেশের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অধিবাসী</a:t>
            </a:r>
            <a:r>
              <a:rPr lang="en-US" sz="4800" dirty="0" smtClean="0"/>
              <a:t> 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err="1" smtClean="0">
                <a:solidFill>
                  <a:srgbClr val="66FF99"/>
                </a:solidFill>
              </a:rPr>
              <a:t>তার</a:t>
            </a:r>
            <a:r>
              <a:rPr lang="en-US" sz="4800" dirty="0" smtClean="0">
                <a:solidFill>
                  <a:srgbClr val="66FF99"/>
                </a:solidFill>
              </a:rPr>
              <a:t> </a:t>
            </a:r>
            <a:r>
              <a:rPr lang="en-US" sz="4800" dirty="0" err="1" smtClean="0">
                <a:solidFill>
                  <a:srgbClr val="66FF99"/>
                </a:solidFill>
              </a:rPr>
              <a:t>দুটি</a:t>
            </a:r>
            <a:r>
              <a:rPr lang="en-US" sz="4800" dirty="0" smtClean="0">
                <a:solidFill>
                  <a:srgbClr val="66FF99"/>
                </a:solidFill>
              </a:rPr>
              <a:t> </a:t>
            </a:r>
            <a:r>
              <a:rPr lang="en-US" sz="4800" dirty="0" err="1" smtClean="0">
                <a:solidFill>
                  <a:srgbClr val="66FF99"/>
                </a:solidFill>
              </a:rPr>
              <a:t>আবিষ্কারের</a:t>
            </a:r>
            <a:r>
              <a:rPr lang="en-US" sz="4800" dirty="0" smtClean="0">
                <a:solidFill>
                  <a:srgbClr val="66FF99"/>
                </a:solidFill>
              </a:rPr>
              <a:t> </a:t>
            </a:r>
            <a:r>
              <a:rPr lang="en-US" sz="4800" dirty="0" err="1" smtClean="0">
                <a:solidFill>
                  <a:srgbClr val="66FF99"/>
                </a:solidFill>
              </a:rPr>
              <a:t>নাম</a:t>
            </a:r>
            <a:r>
              <a:rPr lang="en-US" sz="4800" dirty="0" smtClean="0">
                <a:solidFill>
                  <a:srgbClr val="66FF99"/>
                </a:solidFill>
              </a:rPr>
              <a:t> </a:t>
            </a:r>
            <a:r>
              <a:rPr lang="en-US" sz="4800" dirty="0" err="1" smtClean="0">
                <a:solidFill>
                  <a:srgbClr val="66FF99"/>
                </a:solidFill>
              </a:rPr>
              <a:t>বল</a:t>
            </a:r>
            <a:r>
              <a:rPr lang="en-US" sz="4800" dirty="0" smtClean="0">
                <a:solidFill>
                  <a:srgbClr val="66FF99"/>
                </a:solidFill>
              </a:rPr>
              <a:t>? </a:t>
            </a:r>
            <a:endParaRPr lang="en-US" sz="4800" dirty="0" smtClean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smtClean="0"/>
              <a:t>ই-</a:t>
            </a:r>
            <a:r>
              <a:rPr lang="en-US" sz="4800" dirty="0" err="1" smtClean="0"/>
              <a:t>মেইল</a:t>
            </a:r>
            <a:r>
              <a:rPr lang="en-US" sz="4800" dirty="0" smtClean="0"/>
              <a:t> </a:t>
            </a:r>
            <a:r>
              <a:rPr lang="en-US" sz="4800" dirty="0" err="1" smtClean="0"/>
              <a:t>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আবিস্কার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করেন</a:t>
            </a:r>
            <a:r>
              <a:rPr lang="en-US" sz="4800" dirty="0" smtClean="0"/>
              <a:t> ? 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8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1" y="231385"/>
            <a:ext cx="5905500" cy="29908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8" y="1186236"/>
            <a:ext cx="5443318" cy="35872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81354" y="3573194"/>
            <a:ext cx="507843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স্টিভ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জবস</a:t>
            </a:r>
            <a:r>
              <a:rPr lang="en-US" sz="3600" dirty="0" smtClean="0">
                <a:solidFill>
                  <a:srgbClr val="002060"/>
                </a:solidFill>
              </a:rPr>
              <a:t> (১৯৫৫ - ২০১১)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9172" y="5200471"/>
            <a:ext cx="524725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</a:rPr>
              <a:t>প্রথম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এপল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কম্পিউটার</a:t>
            </a:r>
            <a:r>
              <a:rPr lang="bn-IN" sz="3600" dirty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- </a:t>
            </a:r>
            <a:r>
              <a:rPr lang="en-US" sz="3600" dirty="0" smtClean="0">
                <a:solidFill>
                  <a:srgbClr val="C00000"/>
                </a:solidFill>
              </a:rPr>
              <a:t>১৯৭৬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7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1674" y="809920"/>
            <a:ext cx="10649243" cy="5232202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u="sng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বাসেত</a:t>
            </a:r>
            <a:endParaRPr lang="en-US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কম্পিঊটার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সাতমোড়া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ঊচ্চ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০১৭১০৯৯৮৩৩৩</a:t>
            </a:r>
          </a:p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Shsab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1972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 </a:t>
            </a:r>
          </a:p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66" y="1053370"/>
            <a:ext cx="2345598" cy="2133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19720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05217" y="1398694"/>
            <a:ext cx="10455510" cy="342268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chemeClr val="tx1"/>
                </a:solidFill>
              </a:rPr>
              <a:t>স্টিভ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জবসের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জন্ম</a:t>
            </a:r>
            <a:r>
              <a:rPr lang="en-US" sz="4400" dirty="0" smtClean="0">
                <a:solidFill>
                  <a:schemeClr val="tx1"/>
                </a:solidFill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</a:rPr>
              <a:t>মৃত্যু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কত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সালে</a:t>
            </a:r>
            <a:r>
              <a:rPr lang="en-US" sz="4400" dirty="0" smtClean="0">
                <a:solidFill>
                  <a:schemeClr val="tx1"/>
                </a:solidFill>
              </a:rPr>
              <a:t> 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rgbClr val="002060"/>
                </a:solidFill>
              </a:rPr>
              <a:t>তার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আবিষ্কৃত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কম্পিঊটারের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নাম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কি</a:t>
            </a:r>
            <a:r>
              <a:rPr lang="en-US" sz="4400" dirty="0" smtClean="0">
                <a:solidFill>
                  <a:srgbClr val="002060"/>
                </a:solidFill>
              </a:rPr>
              <a:t>? 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1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3" y="200224"/>
            <a:ext cx="4525462" cy="45349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68" y="545749"/>
            <a:ext cx="6119446" cy="45895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42409" y="4895173"/>
            <a:ext cx="3657600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বিল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গেটস</a:t>
            </a:r>
            <a:r>
              <a:rPr lang="en-US" sz="3200" dirty="0" smtClean="0">
                <a:solidFill>
                  <a:srgbClr val="002060"/>
                </a:solidFill>
              </a:rPr>
              <a:t> (২৮/১০/১৯৫৫)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4575" y="5193553"/>
            <a:ext cx="5908431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/>
              <a:t>মাইক্রোসফট</a:t>
            </a:r>
            <a:r>
              <a:rPr lang="en-US" sz="2800" dirty="0" smtClean="0"/>
              <a:t> </a:t>
            </a:r>
            <a:r>
              <a:rPr lang="en-US" sz="2800" dirty="0" err="1" smtClean="0"/>
              <a:t>অপারেটিং</a:t>
            </a:r>
            <a:r>
              <a:rPr lang="en-US" sz="2800" dirty="0" smtClean="0"/>
              <a:t> </a:t>
            </a:r>
            <a:r>
              <a:rPr lang="en-US" sz="2800" dirty="0" err="1" smtClean="0"/>
              <a:t>সিস্টেম</a:t>
            </a:r>
            <a:r>
              <a:rPr lang="en-US" sz="2800" dirty="0" smtClean="0"/>
              <a:t> </a:t>
            </a:r>
            <a:r>
              <a:rPr lang="en-US" sz="2800" dirty="0" err="1" smtClean="0"/>
              <a:t>সফটওয়্যার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51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83255" y="1750324"/>
            <a:ext cx="9126308" cy="3168039"/>
          </a:xfrm>
          <a:prstGeom prst="roundRect">
            <a:avLst/>
          </a:prstGeom>
          <a:solidFill>
            <a:schemeClr val="tx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জবসের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অধিবাসী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197" y="1312043"/>
            <a:ext cx="3075892" cy="3068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31" y="3596883"/>
            <a:ext cx="3819876" cy="27218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7" y="557508"/>
            <a:ext cx="3723998" cy="24811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02903" y="3271749"/>
            <a:ext cx="3263705" cy="317009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স্যার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bn-IN" sz="3200" dirty="0" smtClean="0">
                <a:solidFill>
                  <a:srgbClr val="002060"/>
                </a:solidFill>
              </a:rPr>
              <a:t>টিমোথি জন </a:t>
            </a:r>
            <a:r>
              <a:rPr lang="en-US" sz="3200" dirty="0" err="1" smtClean="0">
                <a:solidFill>
                  <a:srgbClr val="002060"/>
                </a:solidFill>
              </a:rPr>
              <a:t>টিম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বার্নার্স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লি</a:t>
            </a:r>
            <a:endParaRPr lang="bn-IN" sz="3200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http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ও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www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20565" y="2152107"/>
            <a:ext cx="7477617" cy="2295203"/>
          </a:xfrm>
          <a:prstGeom prst="roundRect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6000" dirty="0">
                <a:solidFill>
                  <a:srgbClr val="002060"/>
                </a:solidFill>
              </a:rPr>
              <a:t>w</a:t>
            </a:r>
            <a:r>
              <a:rPr lang="en-US" sz="6000" dirty="0" smtClean="0">
                <a:solidFill>
                  <a:srgbClr val="002060"/>
                </a:solidFill>
              </a:rPr>
              <a:t>ww </a:t>
            </a:r>
            <a:r>
              <a:rPr lang="en-US" sz="4800" dirty="0" err="1" smtClean="0">
                <a:solidFill>
                  <a:srgbClr val="002060"/>
                </a:solidFill>
              </a:rPr>
              <a:t>এর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জনক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কে</a:t>
            </a:r>
            <a:r>
              <a:rPr lang="en-US" sz="4800" dirty="0" smtClean="0">
                <a:solidFill>
                  <a:srgbClr val="002060"/>
                </a:solidFill>
              </a:rPr>
              <a:t> ? </a:t>
            </a:r>
            <a:endParaRPr lang="en-US" sz="6000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23" y="1278860"/>
            <a:ext cx="5291195" cy="44985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2" y="637182"/>
            <a:ext cx="5553515" cy="3659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8862" y="4577116"/>
            <a:ext cx="5426907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মার্ক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জাকারবার্গ</a:t>
            </a:r>
            <a:r>
              <a:rPr lang="en-US" sz="3600" dirty="0" smtClean="0">
                <a:solidFill>
                  <a:schemeClr val="tx1"/>
                </a:solidFill>
              </a:rPr>
              <a:t>  (১৪/৫/১৯৮৪)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04108" y="2230582"/>
            <a:ext cx="8631383" cy="238298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err="1" smtClean="0"/>
              <a:t>মার্ক</a:t>
            </a:r>
            <a:r>
              <a:rPr lang="en-US" sz="5400" dirty="0" smtClean="0"/>
              <a:t> </a:t>
            </a:r>
            <a:r>
              <a:rPr lang="en-US" sz="5400" dirty="0" err="1" smtClean="0"/>
              <a:t>জাকারবার্গ</a:t>
            </a:r>
            <a:r>
              <a:rPr lang="en-US" sz="5400" dirty="0" smtClean="0"/>
              <a:t> </a:t>
            </a:r>
            <a:r>
              <a:rPr lang="en-US" sz="5400" dirty="0" err="1" smtClean="0"/>
              <a:t>কে</a:t>
            </a:r>
            <a:r>
              <a:rPr lang="en-US" sz="5400" dirty="0" smtClean="0"/>
              <a:t> 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err="1" smtClean="0"/>
              <a:t>তিনি</a:t>
            </a:r>
            <a:r>
              <a:rPr lang="en-US" sz="5400" dirty="0" smtClean="0"/>
              <a:t> </a:t>
            </a:r>
            <a:r>
              <a:rPr lang="en-US" sz="5400" dirty="0" err="1" smtClean="0"/>
              <a:t>কি</a:t>
            </a:r>
            <a:r>
              <a:rPr lang="en-US" sz="5400" dirty="0" smtClean="0"/>
              <a:t> </a:t>
            </a:r>
            <a:r>
              <a:rPr lang="en-US" sz="5400" dirty="0" err="1" smtClean="0"/>
              <a:t>আবিষ্কার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করেন</a:t>
            </a:r>
            <a:r>
              <a:rPr lang="en-US" sz="5400" dirty="0"/>
              <a:t>?</a:t>
            </a:r>
            <a:r>
              <a:rPr lang="en-US" sz="5400" dirty="0" smtClean="0"/>
              <a:t> 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7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3404" y="854719"/>
            <a:ext cx="597876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9653" y="2716163"/>
            <a:ext cx="10155655" cy="2603984"/>
          </a:xfrm>
          <a:prstGeom prst="roundRect">
            <a:avLst/>
          </a:prstGeom>
          <a:solidFill>
            <a:srgbClr val="00206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 smtClean="0"/>
              <a:t>বিল</a:t>
            </a:r>
            <a:r>
              <a:rPr lang="en-US" sz="4800" dirty="0" smtClean="0"/>
              <a:t> </a:t>
            </a:r>
            <a:r>
              <a:rPr lang="en-US" sz="4800" dirty="0" err="1" smtClean="0"/>
              <a:t>গেটস</a:t>
            </a:r>
            <a:r>
              <a:rPr lang="en-US" sz="4800" dirty="0" smtClean="0"/>
              <a:t> </a:t>
            </a:r>
            <a:r>
              <a:rPr lang="en-US" sz="4800" dirty="0" err="1" smtClean="0"/>
              <a:t>আবিষ্কৃত</a:t>
            </a:r>
            <a:r>
              <a:rPr lang="en-US" sz="4800" dirty="0" smtClean="0"/>
              <a:t> </a:t>
            </a:r>
            <a:r>
              <a:rPr lang="en-US" sz="4800" dirty="0" err="1" smtClean="0"/>
              <a:t>মাইক্রোসফট</a:t>
            </a:r>
            <a:r>
              <a:rPr lang="en-US" sz="4800" dirty="0" smtClean="0"/>
              <a:t> </a:t>
            </a:r>
            <a:r>
              <a:rPr lang="en-US" sz="4800" dirty="0" err="1" smtClean="0"/>
              <a:t>অপারেটিং</a:t>
            </a:r>
            <a:r>
              <a:rPr lang="en-US" sz="4800" dirty="0" smtClean="0"/>
              <a:t> </a:t>
            </a:r>
            <a:r>
              <a:rPr lang="en-US" sz="4800" dirty="0" err="1" smtClean="0"/>
              <a:t>সিস্টেম</a:t>
            </a:r>
            <a:r>
              <a:rPr lang="en-US" sz="4800" dirty="0" smtClean="0"/>
              <a:t> </a:t>
            </a:r>
            <a:r>
              <a:rPr lang="en-US" sz="4800" dirty="0" err="1" smtClean="0"/>
              <a:t>সফটওয়্যার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এর</a:t>
            </a:r>
            <a:r>
              <a:rPr lang="en-US" sz="4800" dirty="0" smtClean="0"/>
              <a:t> </a:t>
            </a:r>
            <a:r>
              <a:rPr lang="en-US" sz="4800" dirty="0" err="1" smtClean="0"/>
              <a:t>গুরুত্ব</a:t>
            </a:r>
            <a:r>
              <a:rPr lang="en-US" sz="4800" dirty="0" smtClean="0"/>
              <a:t> </a:t>
            </a:r>
            <a:r>
              <a:rPr lang="en-US" sz="4800" dirty="0" err="1" smtClean="0"/>
              <a:t>আলোচনা</a:t>
            </a:r>
            <a:r>
              <a:rPr lang="en-US" sz="4800" dirty="0" smtClean="0"/>
              <a:t> </a:t>
            </a:r>
            <a:r>
              <a:rPr lang="en-US" sz="4800" dirty="0" err="1" smtClean="0"/>
              <a:t>কর</a:t>
            </a:r>
            <a:r>
              <a:rPr lang="en-US" sz="4800" dirty="0" smtClean="0"/>
              <a:t> </a:t>
            </a:r>
            <a:r>
              <a:rPr lang="en-US" sz="1600" dirty="0" smtClean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4517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8" y="720437"/>
            <a:ext cx="9407236" cy="5386279"/>
          </a:xfrm>
          <a:prstGeom prst="rect">
            <a:avLst/>
          </a:prstGeom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43" y="908411"/>
            <a:ext cx="6905625" cy="3810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51426" y="4812399"/>
            <a:ext cx="9069257" cy="1200329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২০২০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 বঙ্গবন্ধুর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জন্মশত বার্ষিকী উপলক্ষে </a:t>
            </a:r>
            <a:r>
              <a:rPr lang="bn-IN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 </a:t>
            </a:r>
            <a:r>
              <a:rPr lang="bn-IN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বর্ষে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সোনার বাংলা গড়তে দৃপ্ত শপথ নেই।</a:t>
            </a:r>
            <a:endParaRPr lang="en-US" sz="36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1425" y="4812398"/>
            <a:ext cx="9069257" cy="1200329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09934" y="1114567"/>
            <a:ext cx="10343866" cy="4135272"/>
          </a:xfr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8700" dirty="0" smtClean="0"/>
          </a:p>
          <a:p>
            <a:pPr marL="0" indent="0">
              <a:buNone/>
            </a:pPr>
            <a:r>
              <a:rPr lang="en-US" sz="12300" dirty="0" smtClean="0">
                <a:solidFill>
                  <a:srgbClr val="002060"/>
                </a:solidFill>
              </a:rPr>
              <a:t>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শ্রেনিঃ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নবম</a:t>
            </a:r>
            <a:endParaRPr lang="en-US" sz="16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0" indent="0">
              <a:buNone/>
            </a:pPr>
            <a:r>
              <a:rPr lang="en-US" sz="1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বিষয়ঃ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তথ্য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ও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যোগাযোগ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প্রযুক্তি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1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অধ্যায়ঃ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প্রথম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তথ্য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ও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যোগাযোগ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প্রযুক্তি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ও</a:t>
            </a:r>
          </a:p>
          <a:p>
            <a:pPr marL="0" indent="0">
              <a:buNone/>
            </a:pPr>
            <a:r>
              <a:rPr lang="en-US" sz="1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                  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আমাদের</a:t>
            </a:r>
            <a:r>
              <a:rPr lang="en-US" sz="1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বাংলাদেশ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1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সময়ঃ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৪০.০০ </a:t>
            </a: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মিনিট</a:t>
            </a:r>
            <a:endParaRPr lang="en-US" sz="16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0" indent="0">
              <a:buNone/>
            </a:pPr>
            <a:r>
              <a:rPr lang="en-US" sz="1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তারিখঃ</a:t>
            </a:r>
            <a:r>
              <a:rPr lang="en-US" sz="1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১৫/০১/২০২০ </a:t>
            </a:r>
          </a:p>
          <a:p>
            <a:pPr marL="0" indent="0">
              <a:buNone/>
            </a:pP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676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97" y="1746201"/>
            <a:ext cx="2582027" cy="268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15" y="1746200"/>
            <a:ext cx="2481476" cy="268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44" y="1746200"/>
            <a:ext cx="2643621" cy="268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79316" y="4876799"/>
            <a:ext cx="495992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</a:rPr>
              <a:t>এই ছবির বিশিষ্ট ব্যক্তিবর্গরা কে</a:t>
            </a:r>
            <a:r>
              <a:rPr lang="bn-IN" sz="2400" dirty="0" smtClean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9354" y="997844"/>
            <a:ext cx="236971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</a:rPr>
              <a:t>চার্লস ব্যাবেজ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0870" y="1066248"/>
            <a:ext cx="2510821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</a:rPr>
              <a:t>আডা লাভলেস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0149" y="1053704"/>
            <a:ext cx="376881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</a:rPr>
              <a:t>জেমস ক্লার্ক ম্যাক্সওয়েল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3171" y="4889343"/>
            <a:ext cx="4959928" cy="5232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উনারা কেন বিখ্যাত?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4945" y="4876798"/>
            <a:ext cx="7620000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</a:rPr>
              <a:t>কম্পিউটারের উদ্ভব থেকে শুরু করে নানা পর্যায়ের উন্নয়নের জন্য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4945" y="4889343"/>
            <a:ext cx="7800110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bg1"/>
                </a:solidFill>
              </a:rPr>
              <a:t>তাহলে আমাদের </a:t>
            </a:r>
            <a:r>
              <a:rPr lang="bn-IN" sz="4800" smtClean="0">
                <a:solidFill>
                  <a:schemeClr val="bg1"/>
                </a:solidFill>
              </a:rPr>
              <a:t>আজকের পাঠ ---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4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2479" y="1633553"/>
            <a:ext cx="8060788" cy="3785652"/>
          </a:xfrm>
          <a:prstGeom prst="rect">
            <a:avLst/>
          </a:prstGeom>
          <a:blipFill dpi="0" rotWithShape="1">
            <a:blip r:embed="rId2">
              <a:alphaModFix amt="98000"/>
            </a:blip>
            <a:srcRect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ঊল্লেখযোগ্য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8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8853" y="570725"/>
            <a:ext cx="7997588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3416" y="2153979"/>
            <a:ext cx="859809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যোগাযোগ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প্রযুক্তির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বিকাশে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উল্লেখযোগ্য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ব্যক্তিদের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পরিচয়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যোগাযোগ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প্রযুক্তির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বিকাশে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উল্লেখযোগ্য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ব্যক্তিদের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আবিষ্কার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সম্বন্ধে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ধারনা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পাবে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44299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1" y="715109"/>
            <a:ext cx="4359153" cy="45251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051" y="715109"/>
            <a:ext cx="5685691" cy="27666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051" y="3621386"/>
            <a:ext cx="5685691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543311" y="3112423"/>
            <a:ext cx="384517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Difference Engine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430" y="5469348"/>
            <a:ext cx="4359153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চার্লস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ব্যাবেজ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(১৭৯১ - ১৮৭১)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9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6278" y="1975014"/>
            <a:ext cx="10958732" cy="30777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 err="1" smtClean="0">
                <a:solidFill>
                  <a:srgbClr val="002060"/>
                </a:solidFill>
              </a:rPr>
              <a:t>আধুনিক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কম্পিঊটারের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বিকাশে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সবচেয়ে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বড়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অবদান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কার</a:t>
            </a:r>
            <a:r>
              <a:rPr lang="en-US" sz="4400" dirty="0" smtClean="0">
                <a:solidFill>
                  <a:srgbClr val="002060"/>
                </a:solidFill>
              </a:rPr>
              <a:t> 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 smtClean="0">
                <a:solidFill>
                  <a:srgbClr val="002060"/>
                </a:solidFill>
              </a:rPr>
              <a:t>চার্লস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ব্যাবেজের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জন্ম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কত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সালে</a:t>
            </a:r>
            <a:r>
              <a:rPr lang="en-US" sz="4400" dirty="0" smtClean="0">
                <a:solidFill>
                  <a:srgbClr val="002060"/>
                </a:solidFill>
              </a:rPr>
              <a:t> 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 smtClean="0">
                <a:solidFill>
                  <a:srgbClr val="002060"/>
                </a:solidFill>
              </a:rPr>
              <a:t>চার্লস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ব্যাবেজ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কি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করতেন</a:t>
            </a:r>
            <a:r>
              <a:rPr lang="en-US" sz="4400" dirty="0" smtClean="0">
                <a:solidFill>
                  <a:srgbClr val="002060"/>
                </a:solidFill>
              </a:rPr>
              <a:t> 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6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4" y="506438"/>
            <a:ext cx="4439932" cy="499403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33" y="1294229"/>
            <a:ext cx="6076950" cy="437505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86814" y="5795889"/>
            <a:ext cx="4439932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আডা</a:t>
            </a:r>
            <a:r>
              <a:rPr lang="en-US" sz="2800" dirty="0" smtClean="0"/>
              <a:t> </a:t>
            </a:r>
            <a:r>
              <a:rPr lang="en-US" sz="2800" dirty="0" err="1" smtClean="0"/>
              <a:t>লাভলেস</a:t>
            </a:r>
            <a:r>
              <a:rPr lang="en-US" sz="2800" dirty="0" smtClean="0"/>
              <a:t> (১৮১৫-১৮৫২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865034" y="6189785"/>
            <a:ext cx="403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6974" y="5934221"/>
            <a:ext cx="4439932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আডা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লাভলেস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প্রোগ্রামিং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411</Words>
  <Application>Microsoft Office PowerPoint</Application>
  <PresentationFormat>Widescreen</PresentationFormat>
  <Paragraphs>88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Asif Knight Sani</dc:creator>
  <cp:lastModifiedBy>Asif Knight Sani</cp:lastModifiedBy>
  <cp:revision>72</cp:revision>
  <dcterms:created xsi:type="dcterms:W3CDTF">2020-01-15T14:42:45Z</dcterms:created>
  <dcterms:modified xsi:type="dcterms:W3CDTF">2020-01-15T16:20:30Z</dcterms:modified>
</cp:coreProperties>
</file>