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sldIdLst>
    <p:sldId id="256" r:id="rId2"/>
    <p:sldId id="277" r:id="rId3"/>
    <p:sldId id="257" r:id="rId4"/>
    <p:sldId id="278" r:id="rId5"/>
    <p:sldId id="259" r:id="rId6"/>
    <p:sldId id="279" r:id="rId7"/>
    <p:sldId id="280" r:id="rId8"/>
    <p:sldId id="258" r:id="rId9"/>
    <p:sldId id="281" r:id="rId10"/>
    <p:sldId id="283" r:id="rId11"/>
    <p:sldId id="282" r:id="rId12"/>
    <p:sldId id="284" r:id="rId13"/>
    <p:sldId id="293" r:id="rId14"/>
    <p:sldId id="260" r:id="rId15"/>
    <p:sldId id="285" r:id="rId16"/>
    <p:sldId id="286" r:id="rId17"/>
    <p:sldId id="287" r:id="rId18"/>
    <p:sldId id="288" r:id="rId19"/>
    <p:sldId id="29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4604DC9-570E-407B-AC06-9DF26DFA4CC0}" type="datetimeFigureOut">
              <a:rPr lang="en-US" smtClean="0"/>
              <a:t>10-Jan-20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22C0867-ADB0-47CF-8E88-7943B4F68FA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59068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4DC9-570E-407B-AC06-9DF26DFA4CC0}" type="datetimeFigureOut">
              <a:rPr lang="en-US" smtClean="0"/>
              <a:t>10-Jan-20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0867-ADB0-47CF-8E88-7943B4F68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29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4DC9-570E-407B-AC06-9DF26DFA4CC0}" type="datetimeFigureOut">
              <a:rPr lang="en-US" smtClean="0"/>
              <a:t>10-Jan-20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0867-ADB0-47CF-8E88-7943B4F68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16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4DC9-570E-407B-AC06-9DF26DFA4CC0}" type="datetimeFigureOut">
              <a:rPr lang="en-US" smtClean="0"/>
              <a:t>10-Jan-20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0867-ADB0-47CF-8E88-7943B4F68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64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4604DC9-570E-407B-AC06-9DF26DFA4CC0}" type="datetimeFigureOut">
              <a:rPr lang="en-US" smtClean="0"/>
              <a:t>10-Jan-20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22C0867-ADB0-47CF-8E88-7943B4F68FA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6413610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4DC9-570E-407B-AC06-9DF26DFA4CC0}" type="datetimeFigureOut">
              <a:rPr lang="en-US" smtClean="0"/>
              <a:t>10-Jan-20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0867-ADB0-47CF-8E88-7943B4F68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881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4DC9-570E-407B-AC06-9DF26DFA4CC0}" type="datetimeFigureOut">
              <a:rPr lang="en-US" smtClean="0"/>
              <a:t>10-Jan-20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0867-ADB0-47CF-8E88-7943B4F68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432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4DC9-570E-407B-AC06-9DF26DFA4CC0}" type="datetimeFigureOut">
              <a:rPr lang="en-US" smtClean="0"/>
              <a:t>10-Jan-20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0867-ADB0-47CF-8E88-7943B4F68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30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4DC9-570E-407B-AC06-9DF26DFA4CC0}" type="datetimeFigureOut">
              <a:rPr lang="en-US" smtClean="0"/>
              <a:t>10-Jan-20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0867-ADB0-47CF-8E88-7943B4F68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71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14604DC9-570E-407B-AC06-9DF26DFA4CC0}" type="datetimeFigureOut">
              <a:rPr lang="en-US" smtClean="0"/>
              <a:t>10-Jan-20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222C0867-ADB0-47CF-8E88-7943B4F68FA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4714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14604DC9-570E-407B-AC06-9DF26DFA4CC0}" type="datetimeFigureOut">
              <a:rPr lang="en-US" smtClean="0"/>
              <a:t>10-Jan-20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222C0867-ADB0-47CF-8E88-7943B4F68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6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4604DC9-570E-407B-AC06-9DF26DFA4CC0}" type="datetimeFigureOut">
              <a:rPr lang="en-US" smtClean="0"/>
              <a:t>10-Jan-20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22C0867-ADB0-47CF-8E88-7943B4F68FA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64739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8E67D5-BC23-4B9C-97E5-A9FB7F6B3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825" y="2312316"/>
            <a:ext cx="8144758" cy="38716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AFCFD2-00B9-4A44-AB37-42C399967609}"/>
              </a:ext>
            </a:extLst>
          </p:cNvPr>
          <p:cNvSpPr txBox="1"/>
          <p:nvPr/>
        </p:nvSpPr>
        <p:spPr>
          <a:xfrm>
            <a:off x="999242" y="292232"/>
            <a:ext cx="10435472" cy="13480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8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8000" b="1" dirty="0" err="1">
                <a:ln/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80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8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80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76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2FD050-99D1-48BB-B64B-8D75012D1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619" y="446201"/>
            <a:ext cx="4962426" cy="35319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1E8530-B85E-46FB-8357-C438EAE7A438}"/>
              </a:ext>
            </a:extLst>
          </p:cNvPr>
          <p:cNvSpPr txBox="1"/>
          <p:nvPr/>
        </p:nvSpPr>
        <p:spPr>
          <a:xfrm>
            <a:off x="1668544" y="4883085"/>
            <a:ext cx="97001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/>
              <a:t>ওই দিন পড়ার টেবিল ছেড়ে ভাষার দাবিতে তিনি ছুটে এসেছিলেন । </a:t>
            </a:r>
            <a:r>
              <a:rPr lang="en-US" sz="4800" dirty="0" err="1"/>
              <a:t>যোগ</a:t>
            </a:r>
            <a:r>
              <a:rPr lang="en-US" sz="4800" dirty="0"/>
              <a:t> </a:t>
            </a:r>
            <a:r>
              <a:rPr lang="en-US" sz="4800" dirty="0" err="1"/>
              <a:t>দিয়েছিলেন</a:t>
            </a:r>
            <a:r>
              <a:rPr lang="en-US" sz="4800" dirty="0"/>
              <a:t> </a:t>
            </a:r>
            <a:r>
              <a:rPr lang="en-US" sz="4800" dirty="0" err="1"/>
              <a:t>মি</a:t>
            </a:r>
            <a:r>
              <a:rPr lang="as-IN" sz="4800" dirty="0"/>
              <a:t>ছ</a:t>
            </a:r>
            <a:r>
              <a:rPr lang="en-US" sz="4800" dirty="0"/>
              <a:t>ি</a:t>
            </a:r>
            <a:r>
              <a:rPr lang="as-IN" sz="4800" dirty="0"/>
              <a:t>ল</a:t>
            </a:r>
            <a:r>
              <a:rPr lang="en-US" sz="4800" dirty="0"/>
              <a:t>ে।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296BCA-8763-40B1-81A7-5C2A524CF4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8635" y="779085"/>
            <a:ext cx="4624537" cy="319902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6821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1C146B-27A6-439C-ABF1-D5C57DF9EFD9}"/>
              </a:ext>
            </a:extLst>
          </p:cNvPr>
          <p:cNvSpPr txBox="1"/>
          <p:nvPr/>
        </p:nvSpPr>
        <p:spPr>
          <a:xfrm>
            <a:off x="2061327" y="4637989"/>
            <a:ext cx="84275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/>
              <a:t>এক</a:t>
            </a:r>
            <a:r>
              <a:rPr lang="as-IN" sz="4800" b="1" dirty="0"/>
              <a:t>স</a:t>
            </a:r>
            <a:r>
              <a:rPr lang="en-US" sz="4800" b="1" dirty="0" err="1"/>
              <a:t>ময়</a:t>
            </a:r>
            <a:r>
              <a:rPr lang="en-US" sz="4800" b="1" dirty="0"/>
              <a:t> </a:t>
            </a:r>
            <a:r>
              <a:rPr lang="en-US" sz="4800" b="1" dirty="0" err="1"/>
              <a:t>মিছিলে</a:t>
            </a:r>
            <a:r>
              <a:rPr lang="en-US" sz="4800" b="1" dirty="0"/>
              <a:t> </a:t>
            </a:r>
            <a:r>
              <a:rPr lang="en-US" sz="4800" b="1" dirty="0" err="1"/>
              <a:t>গুলি</a:t>
            </a:r>
            <a:r>
              <a:rPr lang="en-US" sz="4800" b="1" dirty="0"/>
              <a:t> </a:t>
            </a:r>
            <a:r>
              <a:rPr lang="en-US" sz="4800" b="1" dirty="0" err="1"/>
              <a:t>হল</a:t>
            </a:r>
            <a:r>
              <a:rPr lang="as-IN" sz="4800" b="1" dirty="0"/>
              <a:t>ো</a:t>
            </a:r>
            <a:r>
              <a:rPr lang="en-US" sz="4800" b="1" dirty="0"/>
              <a:t> ।</a:t>
            </a:r>
            <a:r>
              <a:rPr lang="as-IN" sz="4800" b="1" dirty="0"/>
              <a:t>গ</a:t>
            </a:r>
            <a:r>
              <a:rPr lang="en-US" sz="4800" b="1" dirty="0"/>
              <a:t>ু</a:t>
            </a:r>
            <a:r>
              <a:rPr lang="as-IN" sz="4800" b="1" dirty="0"/>
              <a:t>ল</a:t>
            </a:r>
            <a:r>
              <a:rPr lang="en-US" sz="4800" b="1" dirty="0"/>
              <a:t>ি </a:t>
            </a:r>
            <a:r>
              <a:rPr lang="as-IN" sz="4800" b="1" dirty="0"/>
              <a:t>এ</a:t>
            </a:r>
            <a:r>
              <a:rPr lang="en-US" sz="4800" b="1" dirty="0" err="1"/>
              <a:t>সে</a:t>
            </a:r>
            <a:r>
              <a:rPr lang="en-US" sz="4800" b="1" dirty="0"/>
              <a:t> </a:t>
            </a:r>
            <a:r>
              <a:rPr lang="en-US" sz="4800" b="1" dirty="0" err="1"/>
              <a:t>লাগলো</a:t>
            </a:r>
            <a:r>
              <a:rPr lang="en-US" sz="4800" b="1" dirty="0"/>
              <a:t> </a:t>
            </a:r>
            <a:r>
              <a:rPr lang="en-US" sz="4800" b="1" dirty="0" err="1"/>
              <a:t>তাঁর</a:t>
            </a:r>
            <a:r>
              <a:rPr lang="en-US" sz="4800" b="1" dirty="0"/>
              <a:t> </a:t>
            </a:r>
            <a:r>
              <a:rPr lang="en-US" sz="4800" b="1" dirty="0" err="1"/>
              <a:t>গায়ে</a:t>
            </a:r>
            <a:r>
              <a:rPr lang="en-US" sz="4800" b="1" dirty="0"/>
              <a:t> ।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57DEA1-B682-4542-93E0-2A0FD41DFB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0069" y="188536"/>
            <a:ext cx="5344999" cy="419492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7B1F6D-128B-4670-B79F-76DC029970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737" y="267926"/>
            <a:ext cx="4939647" cy="411553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5086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0EDD28-DD42-4DF9-9494-970AB6851704}"/>
              </a:ext>
            </a:extLst>
          </p:cNvPr>
          <p:cNvSpPr txBox="1"/>
          <p:nvPr/>
        </p:nvSpPr>
        <p:spPr>
          <a:xfrm>
            <a:off x="1055803" y="4128940"/>
            <a:ext cx="107088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/>
              <a:t>বন্ধুরা তাঁকে হাসপাতালে ভর্তি করালেন । কিন্তু তাঁকে বাঁচানো সম্ভব হলো না। রাতেই তিনি মারা গেলেন ।</a:t>
            </a:r>
            <a:endParaRPr lang="en-US" sz="5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21E56D-8B22-480C-9E7D-F4D2892D8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745" y="313883"/>
            <a:ext cx="4715907" cy="364807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167680-FC81-47FE-AECF-F380E2CC09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757" y="207202"/>
            <a:ext cx="5334737" cy="37242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1570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B6C9DE-591B-4763-B97F-3D4DBCB76A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56" t="1163" r="1780" b="1092"/>
          <a:stretch/>
        </p:blipFill>
        <p:spPr>
          <a:xfrm>
            <a:off x="6880192" y="281866"/>
            <a:ext cx="4802821" cy="62942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5267DB-67D6-43E0-B305-3B519FFDC89C}"/>
              </a:ext>
            </a:extLst>
          </p:cNvPr>
          <p:cNvSpPr txBox="1"/>
          <p:nvPr/>
        </p:nvSpPr>
        <p:spPr>
          <a:xfrm>
            <a:off x="1961966" y="479394"/>
            <a:ext cx="4802820" cy="76944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/>
                <a:solidFill>
                  <a:srgbClr val="0070C0"/>
                </a:solidFill>
              </a:rPr>
              <a:t>পাঠ্যবই সংযোগ</a:t>
            </a:r>
            <a:endParaRPr lang="en-US" sz="4400" b="1" dirty="0">
              <a:ln/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3E4D98-C2B5-4504-B4E1-934AA6241144}"/>
              </a:ext>
            </a:extLst>
          </p:cNvPr>
          <p:cNvSpPr txBox="1"/>
          <p:nvPr/>
        </p:nvSpPr>
        <p:spPr>
          <a:xfrm>
            <a:off x="785670" y="1499495"/>
            <a:ext cx="5948039" cy="175432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/>
              <a:t>তোমরা তোমাদের পাঠ্যবইয়ের ১৬ নং পৃষ্ঠা বের করে আঙুল দাও এবং আমার সাথে পড়ো ।</a:t>
            </a:r>
            <a:endParaRPr lang="en-US" sz="3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047300-D1C3-4F1C-ADFE-00683B5AFA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80" y="3547681"/>
            <a:ext cx="1894637" cy="331031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043F9D92-2570-4AD8-9531-3B6A74811D65}"/>
              </a:ext>
            </a:extLst>
          </p:cNvPr>
          <p:cNvSpPr/>
          <p:nvPr/>
        </p:nvSpPr>
        <p:spPr>
          <a:xfrm>
            <a:off x="750161" y="1349522"/>
            <a:ext cx="6072328" cy="1960797"/>
          </a:xfrm>
          <a:prstGeom prst="wedgeRectCallout">
            <a:avLst>
              <a:gd name="adj1" fmla="val -40131"/>
              <a:gd name="adj2" fmla="val 67933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1065D47-4E7A-4F40-88A4-F35D8A4D20BF}"/>
              </a:ext>
            </a:extLst>
          </p:cNvPr>
          <p:cNvSpPr/>
          <p:nvPr/>
        </p:nvSpPr>
        <p:spPr>
          <a:xfrm>
            <a:off x="7088957" y="2894029"/>
            <a:ext cx="4387807" cy="19419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3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7B9A81-60A7-4D98-B11C-7388957FA5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0095" y="2582944"/>
            <a:ext cx="6173046" cy="3280529"/>
          </a:xfrm>
          <a:prstGeom prst="rect">
            <a:avLst/>
          </a:prstGeom>
        </p:spPr>
      </p:pic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7DBA8FD6-5392-45E6-B49A-01E934238501}"/>
              </a:ext>
            </a:extLst>
          </p:cNvPr>
          <p:cNvSpPr/>
          <p:nvPr/>
        </p:nvSpPr>
        <p:spPr>
          <a:xfrm>
            <a:off x="3403076" y="4609"/>
            <a:ext cx="4138367" cy="1291472"/>
          </a:xfrm>
          <a:prstGeom prst="horizont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/>
              <a:t>দলীয় কাজ</a:t>
            </a:r>
            <a:endParaRPr lang="en-US" sz="6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1C72A5-ADB2-4DCB-B8BD-9596A8D33956}"/>
              </a:ext>
            </a:extLst>
          </p:cNvPr>
          <p:cNvSpPr txBox="1"/>
          <p:nvPr/>
        </p:nvSpPr>
        <p:spPr>
          <a:xfrm>
            <a:off x="1008668" y="2432116"/>
            <a:ext cx="3563332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/>
              <a:t>বিরাম চিহ্ন ঠিক রেখে অংশটুকু প্রমিত উচ্চারণে পড়ো</a:t>
            </a:r>
            <a:endParaRPr lang="en-US" sz="3200" dirty="0"/>
          </a:p>
        </p:txBody>
      </p:sp>
      <p:sp>
        <p:nvSpPr>
          <p:cNvPr id="5" name="Arrow: Bent 4">
            <a:extLst>
              <a:ext uri="{FF2B5EF4-FFF2-40B4-BE49-F238E27FC236}">
                <a16:creationId xmlns:a16="http://schemas.microsoft.com/office/drawing/2014/main" id="{D450F99D-51A8-4B25-A2CF-F6B45D277AB1}"/>
              </a:ext>
            </a:extLst>
          </p:cNvPr>
          <p:cNvSpPr/>
          <p:nvPr/>
        </p:nvSpPr>
        <p:spPr>
          <a:xfrm flipV="1">
            <a:off x="2752627" y="4147795"/>
            <a:ext cx="2290714" cy="1036947"/>
          </a:xfrm>
          <a:prstGeom prst="ben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7510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llout: Down Arrow 1">
            <a:extLst>
              <a:ext uri="{FF2B5EF4-FFF2-40B4-BE49-F238E27FC236}">
                <a16:creationId xmlns:a16="http://schemas.microsoft.com/office/drawing/2014/main" id="{BA13C844-B15E-4B51-944F-C9586E7801C9}"/>
              </a:ext>
            </a:extLst>
          </p:cNvPr>
          <p:cNvSpPr/>
          <p:nvPr/>
        </p:nvSpPr>
        <p:spPr>
          <a:xfrm>
            <a:off x="4411744" y="367645"/>
            <a:ext cx="3167407" cy="144230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/>
              <a:t>একক কাজ</a:t>
            </a:r>
            <a:endParaRPr lang="en-US" sz="5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640908-081F-4842-AFB6-F3993C272BCC}"/>
              </a:ext>
            </a:extLst>
          </p:cNvPr>
          <p:cNvSpPr txBox="1"/>
          <p:nvPr/>
        </p:nvSpPr>
        <p:spPr>
          <a:xfrm>
            <a:off x="1401452" y="2330184"/>
            <a:ext cx="9389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400" i="1" dirty="0"/>
              <a:t>নিচের অংশটুকু পড়ে বিরাম চিহ্ন ব্যবহার করে লিখ</a:t>
            </a:r>
            <a:endParaRPr lang="en-US" sz="44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B98F38-93CF-4E6D-849B-D4FFD8A7F726}"/>
              </a:ext>
            </a:extLst>
          </p:cNvPr>
          <p:cNvSpPr txBox="1"/>
          <p:nvPr/>
        </p:nvSpPr>
        <p:spPr>
          <a:xfrm>
            <a:off x="1527142" y="3619863"/>
            <a:ext cx="98510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/>
              <a:t>আবুল বরকত ঢাকা বিশ্ববিদ্যালয়ের ছাত্র ওই দিন পড়ার টেবিল ছেড়ে ভাষার দাবিতে তিনি ছুটে এসেছিলেন যোগ দিয়েছিলেন মিছিলে একসময় মিছিলে গুলি হলো </a:t>
            </a:r>
            <a:endParaRPr lang="en-US" sz="4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712B86-B2D6-44D7-8C34-41D15A2DC3C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8771" y="1"/>
            <a:ext cx="3310380" cy="201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1256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32AEC2-1731-488E-A0CD-989E1F1AE30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668" y="329288"/>
            <a:ext cx="2085819" cy="11563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11547B-5824-43F6-89A9-ECE04CC370A1}"/>
              </a:ext>
            </a:extLst>
          </p:cNvPr>
          <p:cNvSpPr txBox="1"/>
          <p:nvPr/>
        </p:nvSpPr>
        <p:spPr>
          <a:xfrm>
            <a:off x="4711183" y="480767"/>
            <a:ext cx="3176833" cy="76944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/>
              <a:t>জোড়ায় কাজ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64872E-8F2E-49CD-A236-3434E8105532}"/>
              </a:ext>
            </a:extLst>
          </p:cNvPr>
          <p:cNvSpPr txBox="1"/>
          <p:nvPr/>
        </p:nvSpPr>
        <p:spPr>
          <a:xfrm>
            <a:off x="1498862" y="1819373"/>
            <a:ext cx="76828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i="1" dirty="0"/>
              <a:t>বিপরীত শব্দগুলো লেখ</a:t>
            </a:r>
          </a:p>
          <a:p>
            <a:r>
              <a:rPr lang="bn-IN" sz="4000" dirty="0"/>
              <a:t>              সম্ভব, জীবন, নতুন, রাত,বাচা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026DCE-FF75-4F61-84BB-77099F8839F0}"/>
              </a:ext>
            </a:extLst>
          </p:cNvPr>
          <p:cNvSpPr txBox="1"/>
          <p:nvPr/>
        </p:nvSpPr>
        <p:spPr>
          <a:xfrm>
            <a:off x="3998165" y="3186978"/>
            <a:ext cx="9144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/>
              <a:t>সম্ভব</a:t>
            </a:r>
            <a:endParaRPr lang="en-US" sz="3600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2E092B9-AE09-42F9-85F1-346877101F1E}"/>
              </a:ext>
            </a:extLst>
          </p:cNvPr>
          <p:cNvSpPr/>
          <p:nvPr/>
        </p:nvSpPr>
        <p:spPr>
          <a:xfrm>
            <a:off x="5623640" y="3382408"/>
            <a:ext cx="638527" cy="245097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C58887-1B99-424A-8E6E-6BF53387B79D}"/>
              </a:ext>
            </a:extLst>
          </p:cNvPr>
          <p:cNvSpPr txBox="1"/>
          <p:nvPr/>
        </p:nvSpPr>
        <p:spPr>
          <a:xfrm>
            <a:off x="6760127" y="3168971"/>
            <a:ext cx="2375555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/>
              <a:t>অসম্ভব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4A7062-662C-4BA8-AC63-ADDC6609106E}"/>
              </a:ext>
            </a:extLst>
          </p:cNvPr>
          <p:cNvSpPr txBox="1"/>
          <p:nvPr/>
        </p:nvSpPr>
        <p:spPr>
          <a:xfrm>
            <a:off x="3371953" y="3922801"/>
            <a:ext cx="1555422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/>
              <a:t>জীবন</a:t>
            </a:r>
            <a:endParaRPr lang="en-US" sz="3200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ED1C7875-3999-48E2-862E-04579FB57D3E}"/>
              </a:ext>
            </a:extLst>
          </p:cNvPr>
          <p:cNvSpPr/>
          <p:nvPr/>
        </p:nvSpPr>
        <p:spPr>
          <a:xfrm>
            <a:off x="5661071" y="6259554"/>
            <a:ext cx="638527" cy="245097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056148EB-B044-4B3D-A5CA-386ED0A3E859}"/>
              </a:ext>
            </a:extLst>
          </p:cNvPr>
          <p:cNvSpPr/>
          <p:nvPr/>
        </p:nvSpPr>
        <p:spPr>
          <a:xfrm>
            <a:off x="5661072" y="4048675"/>
            <a:ext cx="638527" cy="245097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DAD95CBF-8C91-4E2D-95C5-001CA07B5D7D}"/>
              </a:ext>
            </a:extLst>
          </p:cNvPr>
          <p:cNvSpPr/>
          <p:nvPr/>
        </p:nvSpPr>
        <p:spPr>
          <a:xfrm>
            <a:off x="5623639" y="5454276"/>
            <a:ext cx="638527" cy="245097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</a:t>
            </a:r>
            <a:endParaRPr lang="en-US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CE0573A-0018-4E7A-A7D1-7715F0EFDD9A}"/>
              </a:ext>
            </a:extLst>
          </p:cNvPr>
          <p:cNvSpPr/>
          <p:nvPr/>
        </p:nvSpPr>
        <p:spPr>
          <a:xfrm>
            <a:off x="5623640" y="4788009"/>
            <a:ext cx="638527" cy="245097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F7F98B-22A2-4FEA-B201-BD7C7C2DA018}"/>
              </a:ext>
            </a:extLst>
          </p:cNvPr>
          <p:cNvSpPr txBox="1"/>
          <p:nvPr/>
        </p:nvSpPr>
        <p:spPr>
          <a:xfrm>
            <a:off x="6756799" y="3943599"/>
            <a:ext cx="1826582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/>
              <a:t>মরণ</a:t>
            </a:r>
            <a:endParaRPr lang="en-US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969470-748B-40D1-BFB3-BC676DAB723B}"/>
              </a:ext>
            </a:extLst>
          </p:cNvPr>
          <p:cNvSpPr txBox="1"/>
          <p:nvPr/>
        </p:nvSpPr>
        <p:spPr>
          <a:xfrm>
            <a:off x="3560882" y="4565273"/>
            <a:ext cx="1351683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/>
              <a:t>নতুন</a:t>
            </a:r>
            <a:endParaRPr lang="en-US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7D8655-BA8C-445E-B004-FCE79104DBDE}"/>
              </a:ext>
            </a:extLst>
          </p:cNvPr>
          <p:cNvSpPr txBox="1"/>
          <p:nvPr/>
        </p:nvSpPr>
        <p:spPr>
          <a:xfrm>
            <a:off x="6756799" y="4643395"/>
            <a:ext cx="2147093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/>
              <a:t>পুরোন</a:t>
            </a:r>
            <a:endParaRPr lang="en-US" sz="3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AE3727-C225-4C1D-B5A7-04E9B5F3E69B}"/>
              </a:ext>
            </a:extLst>
          </p:cNvPr>
          <p:cNvSpPr txBox="1"/>
          <p:nvPr/>
        </p:nvSpPr>
        <p:spPr>
          <a:xfrm>
            <a:off x="3714875" y="5313265"/>
            <a:ext cx="121250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/>
              <a:t>রাত</a:t>
            </a:r>
            <a:endParaRPr lang="en-US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D1BC4B-2B2A-4C45-BF12-3CEB26888BD4}"/>
              </a:ext>
            </a:extLst>
          </p:cNvPr>
          <p:cNvSpPr txBox="1"/>
          <p:nvPr/>
        </p:nvSpPr>
        <p:spPr>
          <a:xfrm>
            <a:off x="6756799" y="5383084"/>
            <a:ext cx="1595349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/>
              <a:t>দিন</a:t>
            </a:r>
            <a:endParaRPr lang="en-US" sz="3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E13D67-B84D-49F7-86A1-BA5F2285E749}"/>
              </a:ext>
            </a:extLst>
          </p:cNvPr>
          <p:cNvSpPr txBox="1"/>
          <p:nvPr/>
        </p:nvSpPr>
        <p:spPr>
          <a:xfrm>
            <a:off x="3216905" y="6009410"/>
            <a:ext cx="1723372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/>
              <a:t>বাচা</a:t>
            </a:r>
            <a:endParaRPr lang="en-US" sz="3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82B7C8-79EA-4F3C-9159-95184AC9E7A4}"/>
              </a:ext>
            </a:extLst>
          </p:cNvPr>
          <p:cNvSpPr txBox="1"/>
          <p:nvPr/>
        </p:nvSpPr>
        <p:spPr>
          <a:xfrm>
            <a:off x="6716675" y="6061258"/>
            <a:ext cx="1826583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/>
              <a:t>মরা</a:t>
            </a:r>
            <a:endParaRPr lang="en-US" sz="32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1E83C16-9B6C-40F0-AF75-8BA82922C2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2388" y="433308"/>
            <a:ext cx="2085819" cy="115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9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8BAEB44F-5EA3-4225-A7A2-DCF562047CE9}"/>
              </a:ext>
            </a:extLst>
          </p:cNvPr>
          <p:cNvSpPr/>
          <p:nvPr/>
        </p:nvSpPr>
        <p:spPr>
          <a:xfrm>
            <a:off x="4399175" y="216817"/>
            <a:ext cx="3393649" cy="1348033"/>
          </a:xfrm>
          <a:prstGeom prst="horizontalScroll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/>
              <a:t>মূল্যায়ন</a:t>
            </a:r>
            <a:endParaRPr lang="en-US" sz="6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E27A65-49C4-48A0-BE9A-B135C0BACF43}"/>
              </a:ext>
            </a:extLst>
          </p:cNvPr>
          <p:cNvSpPr txBox="1"/>
          <p:nvPr/>
        </p:nvSpPr>
        <p:spPr>
          <a:xfrm>
            <a:off x="1301440" y="1564850"/>
            <a:ext cx="6369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400" i="1" dirty="0">
                <a:solidFill>
                  <a:srgbClr val="002060"/>
                </a:solidFill>
              </a:rPr>
              <a:t>নিচের প্রশ্ন গুলোর উত্তর বলো</a:t>
            </a:r>
            <a:endParaRPr lang="en-US" sz="4400" i="1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5F22F2-4B5A-4E10-BADC-4724BC4D8A85}"/>
              </a:ext>
            </a:extLst>
          </p:cNvPr>
          <p:cNvSpPr txBox="1"/>
          <p:nvPr/>
        </p:nvSpPr>
        <p:spPr>
          <a:xfrm>
            <a:off x="1225484" y="2456795"/>
            <a:ext cx="1009610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/>
              <a:t>১৯৫২ সালের ২১ এ ফেব্রুয়ারি কে কে শহিদ হয়েছিলেন?</a:t>
            </a:r>
          </a:p>
          <a:p>
            <a:endParaRPr lang="bn-IN" sz="4000" dirty="0"/>
          </a:p>
          <a:p>
            <a:r>
              <a:rPr lang="bn-IN" sz="4000" dirty="0"/>
              <a:t>ভাষাশহিদ কারা?</a:t>
            </a:r>
          </a:p>
          <a:p>
            <a:endParaRPr lang="bn-IN" sz="4000" dirty="0"/>
          </a:p>
          <a:p>
            <a:r>
              <a:rPr lang="bn-IN" sz="4000" dirty="0"/>
              <a:t>৪জন ভাষা শহিদের নাম বলো।</a:t>
            </a:r>
          </a:p>
          <a:p>
            <a:endParaRPr lang="bn-IN" sz="4000" dirty="0"/>
          </a:p>
          <a:p>
            <a:r>
              <a:rPr lang="bn-IN" sz="4000" dirty="0"/>
              <a:t>আবুল বরকত কোন বিশ্ববিদ্যালয়ের ছাত্র ছিলেন?</a:t>
            </a:r>
            <a:endParaRPr lang="en-US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D93BA0-A7A1-49C0-B6D3-647347E0EF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630" y="2600136"/>
            <a:ext cx="432854" cy="5364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3292C3-FF89-41B7-9538-8159EC40FF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617" y="6191428"/>
            <a:ext cx="432854" cy="5364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CBFFF6-190B-45D6-93FB-12176D775E2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579" y="3736631"/>
            <a:ext cx="432854" cy="5364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510474-F860-4D38-9983-59A033A0B0F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409" y="5079056"/>
            <a:ext cx="432854" cy="536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8E5AA2-683C-4D16-A0C8-A57C3307A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1735" y="292346"/>
            <a:ext cx="202882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93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083678-0E3D-483A-87AA-F800640965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931" y="399833"/>
            <a:ext cx="3705049" cy="192433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Callout: Down Arrow 3">
            <a:extLst>
              <a:ext uri="{FF2B5EF4-FFF2-40B4-BE49-F238E27FC236}">
                <a16:creationId xmlns:a16="http://schemas.microsoft.com/office/drawing/2014/main" id="{78A2C0D8-587F-4A98-9E05-92BCD8C821A4}"/>
              </a:ext>
            </a:extLst>
          </p:cNvPr>
          <p:cNvSpPr/>
          <p:nvPr/>
        </p:nvSpPr>
        <p:spPr>
          <a:xfrm>
            <a:off x="6174557" y="565608"/>
            <a:ext cx="3139125" cy="2045617"/>
          </a:xfrm>
          <a:prstGeom prst="down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/>
              <a:t>বাড়ির কাজ</a:t>
            </a:r>
            <a:endParaRPr lang="en-US" sz="6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58AF64-EDFD-48BE-8138-5820DDC4E9D2}"/>
              </a:ext>
            </a:extLst>
          </p:cNvPr>
          <p:cNvSpPr txBox="1"/>
          <p:nvPr/>
        </p:nvSpPr>
        <p:spPr>
          <a:xfrm>
            <a:off x="4543719" y="3210395"/>
            <a:ext cx="542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IN" sz="4000" dirty="0"/>
              <a:t>ম্ভ যুক্তবর্ণ বিভাজন করে ২ টি নতুন শব্দ লিখে আনবে।</a:t>
            </a:r>
            <a:endParaRPr lang="en-US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2A90C7-0126-4CAC-A93F-36D19C3FD3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07171" y="3210395"/>
            <a:ext cx="2595905" cy="2181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63D2A7-03E4-4261-BCBC-C7686C71901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9424" y="142941"/>
            <a:ext cx="2016507" cy="19243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AAA331-E35D-4EE9-BACF-7BDAF19CE0D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73338"/>
            <a:ext cx="11954758" cy="268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71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C3101C-A22C-40F5-8D2B-3099DBE69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5440" y="2080181"/>
            <a:ext cx="6895314" cy="381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58FC962-C619-4DCC-91CA-3EC719C6F43C}"/>
              </a:ext>
            </a:extLst>
          </p:cNvPr>
          <p:cNvSpPr/>
          <p:nvPr/>
        </p:nvSpPr>
        <p:spPr>
          <a:xfrm>
            <a:off x="2955682" y="148721"/>
            <a:ext cx="6735072" cy="156966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9600" b="1" dirty="0" err="1">
                <a:ln/>
                <a:solidFill>
                  <a:srgbClr val="7030A0"/>
                </a:solidFill>
              </a:rPr>
              <a:t>সবাইকে</a:t>
            </a:r>
            <a:r>
              <a:rPr lang="en-US" sz="9600" b="1" dirty="0">
                <a:ln/>
                <a:solidFill>
                  <a:srgbClr val="7030A0"/>
                </a:solidFill>
              </a:rPr>
              <a:t> ধ</a:t>
            </a:r>
            <a:r>
              <a:rPr lang="as-IN" sz="9600" b="1" dirty="0">
                <a:ln/>
                <a:solidFill>
                  <a:srgbClr val="7030A0"/>
                </a:solidFill>
              </a:rPr>
              <a:t>ন</a:t>
            </a:r>
            <a:r>
              <a:rPr lang="en-US" sz="9600" b="1" dirty="0">
                <a:ln/>
                <a:solidFill>
                  <a:srgbClr val="7030A0"/>
                </a:solidFill>
              </a:rPr>
              <a:t>্</a:t>
            </a:r>
            <a:r>
              <a:rPr lang="as-IN" sz="9600" b="1" dirty="0">
                <a:ln/>
                <a:solidFill>
                  <a:srgbClr val="7030A0"/>
                </a:solidFill>
              </a:rPr>
              <a:t>য</a:t>
            </a:r>
            <a:r>
              <a:rPr lang="en-US" sz="9600" b="1" dirty="0">
                <a:ln/>
                <a:solidFill>
                  <a:srgbClr val="7030A0"/>
                </a:solidFill>
              </a:rPr>
              <a:t>ব</a:t>
            </a:r>
            <a:r>
              <a:rPr lang="as-IN" sz="9600" b="1" dirty="0">
                <a:ln/>
                <a:solidFill>
                  <a:srgbClr val="7030A0"/>
                </a:solidFill>
              </a:rPr>
              <a:t>া</a:t>
            </a:r>
            <a:r>
              <a:rPr lang="en-US" sz="9600" b="1" dirty="0">
                <a:ln/>
                <a:solidFill>
                  <a:srgbClr val="7030A0"/>
                </a:solidFill>
              </a:rPr>
              <a:t>দ</a:t>
            </a:r>
            <a:endParaRPr lang="en-US" sz="9600" b="1" cap="none" spc="0" dirty="0">
              <a:ln/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4594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9778" y="508484"/>
            <a:ext cx="2833511" cy="110582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 err="1">
                <a:ln/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পরিচিতি</a:t>
            </a:r>
            <a:r>
              <a:rPr kumimoji="0" lang="bn-BD" sz="6600" b="1" i="0" u="none" strike="noStrike" kern="0" cap="none" spc="0" normalizeH="0" baseline="0" noProof="0" dirty="0">
                <a:ln/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  <a:endParaRPr kumimoji="0" lang="en-US" sz="6600" b="1" i="0" u="none" strike="noStrike" kern="0" cap="none" spc="0" normalizeH="0" baseline="0" noProof="0" dirty="0">
              <a:ln/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NikoshBAN"/>
              <a:ea typeface="+mn-ea"/>
              <a:cs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9286" y="3425972"/>
            <a:ext cx="6860983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0" cap="none" spc="0" normalizeH="0" baseline="0" noProof="0" dirty="0">
                <a:ln/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নিশাদ জাহান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0" cap="none" spc="0" normalizeH="0" baseline="0" noProof="0" dirty="0">
                <a:ln/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সহকারি শিক্ষক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0" cap="none" spc="0" normalizeH="0" baseline="0" noProof="0" dirty="0">
                <a:ln/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১০নং ডোবরা সরকারি প্রাথমিক বিদ্যালয়</a:t>
            </a:r>
            <a:endParaRPr kumimoji="0" lang="en-US" sz="3200" b="1" i="0" u="none" strike="noStrike" kern="0" cap="none" spc="0" normalizeH="0" baseline="0" noProof="0" dirty="0">
              <a:ln/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NikoshBAN"/>
              <a:ea typeface="+mn-ea"/>
              <a:cs typeface="NikoshB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000" b="1" kern="0" dirty="0">
                <a:ln/>
                <a:solidFill>
                  <a:srgbClr val="5B9BD5">
                    <a:lumMod val="75000"/>
                  </a:srgbClr>
                </a:solidFill>
                <a:latin typeface="NikoshBAN"/>
                <a:cs typeface="NikoshBAN"/>
              </a:rPr>
              <a:t>বোয়ালমারি,ফরিদপুর।</a:t>
            </a:r>
            <a:endParaRPr kumimoji="0" lang="en-US" sz="4000" b="1" i="0" u="none" strike="noStrike" kern="0" cap="none" spc="0" normalizeH="0" baseline="0" noProof="0" dirty="0">
              <a:ln/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NikoshBAN"/>
              <a:ea typeface="+mn-ea"/>
              <a:cs typeface="NikoshBAN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914791" y="1614311"/>
            <a:ext cx="11400" cy="3114462"/>
          </a:xfrm>
          <a:prstGeom prst="line">
            <a:avLst/>
          </a:prstGeom>
          <a:ln w="57150">
            <a:solidFill>
              <a:srgbClr val="FF000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265810" y="2793106"/>
            <a:ext cx="5928361" cy="36317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শ্রেণিঃ</a:t>
            </a:r>
            <a:r>
              <a:rPr kumimoji="0" lang="en-US" sz="4400" b="1" i="0" u="none" strike="noStrike" kern="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৩য়</a:t>
            </a:r>
            <a:endParaRPr kumimoji="0" lang="bn-BD" sz="4400" b="1" i="0" u="none" strike="noStrike" kern="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NikoshBAN"/>
              <a:ea typeface="+mn-ea"/>
              <a:cs typeface="NikoshB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বিষয়ঃ</a:t>
            </a:r>
            <a:r>
              <a:rPr kumimoji="0" lang="en-US" sz="4400" b="1" i="0" u="none" strike="noStrike" kern="0" cap="none" spc="0" normalizeH="0" noProof="0" dirty="0">
                <a:ln/>
                <a:solidFill>
                  <a:srgbClr val="FF0000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বাংলা</a:t>
            </a:r>
            <a:endParaRPr kumimoji="0" lang="bn-BD" sz="4400" b="1" i="0" u="none" strike="noStrike" kern="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NikoshBAN"/>
              <a:ea typeface="+mn-ea"/>
              <a:cs typeface="NikoshB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অধ্যায়ঃ </a:t>
            </a:r>
            <a:r>
              <a:rPr kumimoji="0" lang="bn-IN" sz="4400" b="1" i="0" u="none" strike="noStrike" kern="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৫</a:t>
            </a:r>
            <a:endParaRPr kumimoji="0" lang="bn-BD" sz="4400" b="1" i="0" u="none" strike="noStrike" kern="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NikoshBAN"/>
              <a:ea typeface="+mn-ea"/>
              <a:cs typeface="NikoshB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NikoshBAN"/>
                <a:cs typeface="NikoshBAN"/>
              </a:rPr>
              <a:t>পাঠ শিরোনামঃ</a:t>
            </a:r>
            <a:r>
              <a:rPr lang="bn-IN" sz="4000" b="1" kern="0" dirty="0">
                <a:ln/>
                <a:solidFill>
                  <a:srgbClr val="FF0000"/>
                </a:solidFill>
                <a:latin typeface="NikoshBAN"/>
                <a:cs typeface="NikoshBAN"/>
              </a:rPr>
              <a:t>ভাষাশহিদদের কথা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1" i="0" u="none" strike="noStrike" kern="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NikoshBAN"/>
                <a:cs typeface="NikoshBAN"/>
              </a:rPr>
              <a:t>পাঠ্যাংশ</a:t>
            </a:r>
            <a:r>
              <a:rPr lang="en-US" sz="4000" b="1" kern="0" noProof="0" dirty="0">
                <a:ln/>
                <a:solidFill>
                  <a:srgbClr val="FF0000"/>
                </a:solidFill>
                <a:latin typeface="NikoshBAN"/>
                <a:cs typeface="NikoshBAN"/>
              </a:rPr>
              <a:t>:</a:t>
            </a:r>
            <a:r>
              <a:rPr lang="en-US" sz="4000" b="1" kern="0" dirty="0" err="1">
                <a:ln/>
                <a:solidFill>
                  <a:srgbClr val="FF0000"/>
                </a:solidFill>
                <a:latin typeface="NikoshBAN"/>
                <a:cs typeface="NikoshBAN"/>
              </a:rPr>
              <a:t>মিছিল</a:t>
            </a:r>
            <a:r>
              <a:rPr lang="en-US" sz="4000" b="1" kern="0" dirty="0">
                <a:ln/>
                <a:solidFill>
                  <a:srgbClr val="FF0000"/>
                </a:solidFill>
                <a:latin typeface="NikoshBAN"/>
                <a:cs typeface="NikoshBAN"/>
              </a:rPr>
              <a:t>……</a:t>
            </a:r>
            <a:r>
              <a:rPr lang="en-US" sz="4000" b="1" kern="0" dirty="0" err="1">
                <a:ln/>
                <a:solidFill>
                  <a:srgbClr val="FF0000"/>
                </a:solidFill>
                <a:latin typeface="NikoshBAN"/>
                <a:cs typeface="NikoshBAN"/>
              </a:rPr>
              <a:t>মারা</a:t>
            </a:r>
            <a:r>
              <a:rPr lang="en-US" sz="4000" b="1" kern="0" dirty="0">
                <a:ln/>
                <a:solidFill>
                  <a:srgbClr val="FF0000"/>
                </a:solidFill>
                <a:latin typeface="NikoshBAN"/>
                <a:cs typeface="NikoshBAN"/>
              </a:rPr>
              <a:t> </a:t>
            </a:r>
            <a:r>
              <a:rPr lang="en-US" sz="4000" b="1" kern="0" dirty="0" err="1">
                <a:ln/>
                <a:solidFill>
                  <a:srgbClr val="FF0000"/>
                </a:solidFill>
                <a:latin typeface="NikoshBAN"/>
                <a:cs typeface="NikoshBAN"/>
              </a:rPr>
              <a:t>গেলেন</a:t>
            </a:r>
            <a:r>
              <a:rPr lang="en-US" sz="4000" b="1" kern="0">
                <a:ln/>
                <a:solidFill>
                  <a:srgbClr val="FF0000"/>
                </a:solidFill>
                <a:latin typeface="NikoshBAN"/>
                <a:cs typeface="NikoshBAN"/>
              </a:rPr>
              <a:t> ।</a:t>
            </a:r>
            <a:endParaRPr kumimoji="0" lang="bn-BD" sz="4000" b="1" i="0" u="none" strike="noStrike" kern="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NikoshBAN"/>
              <a:cs typeface="NikoshB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/>
              <a:solidFill>
                <a:srgbClr val="A5A5A5"/>
              </a:solidFill>
              <a:effectLst/>
              <a:uLnTx/>
              <a:uFillTx/>
              <a:latin typeface="NikoshBAN"/>
              <a:ea typeface="+mn-ea"/>
              <a:cs typeface="NikoshBAN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096000" y="3576918"/>
            <a:ext cx="0" cy="2823882"/>
          </a:xfrm>
          <a:prstGeom prst="line">
            <a:avLst/>
          </a:prstGeom>
          <a:ln w="57150">
            <a:solidFill>
              <a:srgbClr val="00206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E93040-7EDA-440D-B16F-4834B755A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A6FD7-1204-4197-B6C0-48BDE56ACDCE}" type="slidenum">
              <a:rPr lang="en-US" smtClean="0"/>
              <a:t>2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157D00-0864-4021-BD50-CA5555C24B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3069" y="612837"/>
            <a:ext cx="1760160" cy="220912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A574F7-D0F3-466C-95D5-C19091D415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5047" y="1221428"/>
            <a:ext cx="1907633" cy="188811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31967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C4DDAC-E4B7-439F-8378-6760CAB92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260642" y="2179787"/>
            <a:ext cx="1714105" cy="1614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8EDB4F-E1A4-4A0E-A1CA-339AE3BF7B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03537"/>
            <a:ext cx="3554276" cy="3682303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C245545E-F906-4279-876A-13CA1A6E1B2D}"/>
              </a:ext>
            </a:extLst>
          </p:cNvPr>
          <p:cNvSpPr/>
          <p:nvPr/>
        </p:nvSpPr>
        <p:spPr>
          <a:xfrm>
            <a:off x="1634247" y="206521"/>
            <a:ext cx="4348264" cy="1809345"/>
          </a:xfrm>
          <a:prstGeom prst="wedgeRoundRectCallout">
            <a:avLst>
              <a:gd name="adj1" fmla="val -35832"/>
              <a:gd name="adj2" fmla="val 71926"/>
              <a:gd name="adj3" fmla="val 16667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00B0F0"/>
                </a:solidFill>
              </a:rPr>
              <a:t>ছাত্ররা কিসের দাবি ছাড়বে না? 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F066C856-DDA6-4D70-8560-058C126354ED}"/>
              </a:ext>
            </a:extLst>
          </p:cNvPr>
          <p:cNvSpPr/>
          <p:nvPr/>
        </p:nvSpPr>
        <p:spPr>
          <a:xfrm>
            <a:off x="7937769" y="565788"/>
            <a:ext cx="2908571" cy="1614000"/>
          </a:xfrm>
          <a:prstGeom prst="wedgeEllipseCallout">
            <a:avLst>
              <a:gd name="adj1" fmla="val 40432"/>
              <a:gd name="adj2" fmla="val 6947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FF0000"/>
                </a:solidFill>
              </a:rPr>
              <a:t>বাংলা ভাষার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3AC100E-F5B6-47B8-9303-F392A3AF708E}"/>
              </a:ext>
            </a:extLst>
          </p:cNvPr>
          <p:cNvSpPr/>
          <p:nvPr/>
        </p:nvSpPr>
        <p:spPr>
          <a:xfrm>
            <a:off x="1985309" y="174783"/>
            <a:ext cx="4537845" cy="1613999"/>
          </a:xfrm>
          <a:prstGeom prst="wedgeRoundRectCallout">
            <a:avLst>
              <a:gd name="adj1" fmla="val -41386"/>
              <a:gd name="adj2" fmla="val 86248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/>
              <a:t>কারা বাংলা ভাষা কেড়ে নিতে চেয়েছিল?</a:t>
            </a:r>
            <a:endParaRPr lang="en-US" sz="4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181990-641A-4167-97E4-E5AA4BDC63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6238" y="3335458"/>
            <a:ext cx="1713124" cy="1609483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65253F80-1261-4989-B84B-BD19055A736A}"/>
              </a:ext>
            </a:extLst>
          </p:cNvPr>
          <p:cNvSpPr/>
          <p:nvPr/>
        </p:nvSpPr>
        <p:spPr>
          <a:xfrm>
            <a:off x="7268242" y="1788782"/>
            <a:ext cx="3373120" cy="1846192"/>
          </a:xfrm>
          <a:prstGeom prst="wedgeEllipseCallout">
            <a:avLst>
              <a:gd name="adj1" fmla="val 42721"/>
              <a:gd name="adj2" fmla="val 5121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FF0000"/>
                </a:solidFill>
              </a:rPr>
              <a:t>পাকিস্তানিরা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74CEB8-81B4-4C6B-87DD-823DDCFF674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7253" y="5292891"/>
            <a:ext cx="12192000" cy="161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9367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AD74BBDB-241D-4DD3-9AE2-F0C6AB2B07AA}"/>
              </a:ext>
            </a:extLst>
          </p:cNvPr>
          <p:cNvSpPr/>
          <p:nvPr/>
        </p:nvSpPr>
        <p:spPr>
          <a:xfrm>
            <a:off x="1666240" y="213445"/>
            <a:ext cx="5557520" cy="1259840"/>
          </a:xfrm>
          <a:prstGeom prst="horizontalScroll">
            <a:avLst/>
          </a:prstGeom>
          <a:solidFill>
            <a:srgbClr val="00206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/>
              <a:t>আজ আমরা পড়ব</a:t>
            </a:r>
            <a:endParaRPr lang="en-US" sz="4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2643FE-4AEA-497C-90FC-A67D37738F60}"/>
              </a:ext>
            </a:extLst>
          </p:cNvPr>
          <p:cNvSpPr txBox="1"/>
          <p:nvPr/>
        </p:nvSpPr>
        <p:spPr>
          <a:xfrm>
            <a:off x="5433134" y="5007005"/>
            <a:ext cx="61522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</a:rPr>
              <a:t>ভাষাশহিদদের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কথা</a:t>
            </a:r>
            <a:endParaRPr lang="en-US" sz="4400" b="1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4A6230-35AA-4807-92F2-14646BA34892}"/>
              </a:ext>
            </a:extLst>
          </p:cNvPr>
          <p:cNvCxnSpPr>
            <a:cxnSpLocks/>
          </p:cNvCxnSpPr>
          <p:nvPr/>
        </p:nvCxnSpPr>
        <p:spPr>
          <a:xfrm>
            <a:off x="4909351" y="5610687"/>
            <a:ext cx="6968971" cy="0"/>
          </a:xfrm>
          <a:prstGeom prst="line">
            <a:avLst/>
          </a:prstGeom>
          <a:ln w="57150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A90B8B1-22A4-4BCA-A39A-F5C07B047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3372" y="1536946"/>
            <a:ext cx="5314950" cy="3771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705F10-D3E1-40C4-95FF-EE19620A62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8446" y="1438553"/>
            <a:ext cx="4194926" cy="396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98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CF8B9D-B660-4B24-936D-485D8BEF62D7}"/>
              </a:ext>
            </a:extLst>
          </p:cNvPr>
          <p:cNvSpPr txBox="1"/>
          <p:nvPr/>
        </p:nvSpPr>
        <p:spPr>
          <a:xfrm>
            <a:off x="1394252" y="0"/>
            <a:ext cx="2814222" cy="110799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6600" b="1" dirty="0">
                <a:ln/>
                <a:solidFill>
                  <a:srgbClr val="FF0000"/>
                </a:solidFill>
              </a:rPr>
              <a:t>শিখনফল</a:t>
            </a:r>
            <a:endParaRPr lang="en-US" sz="6600" b="1" dirty="0">
              <a:ln/>
              <a:solidFill>
                <a:srgbClr val="FF0000"/>
              </a:solidFill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8AE61D89-3B18-4A35-8644-063936DC7239}"/>
              </a:ext>
            </a:extLst>
          </p:cNvPr>
          <p:cNvSpPr/>
          <p:nvPr/>
        </p:nvSpPr>
        <p:spPr>
          <a:xfrm>
            <a:off x="815227" y="923356"/>
            <a:ext cx="4604924" cy="322512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C71A10-CECD-463D-AE42-D14036634911}"/>
              </a:ext>
            </a:extLst>
          </p:cNvPr>
          <p:cNvSpPr txBox="1"/>
          <p:nvPr/>
        </p:nvSpPr>
        <p:spPr>
          <a:xfrm>
            <a:off x="895546" y="1706252"/>
            <a:ext cx="1088795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</a:rPr>
              <a:t>বলা</a:t>
            </a:r>
            <a:r>
              <a:rPr lang="en-US" sz="5400" dirty="0">
                <a:solidFill>
                  <a:srgbClr val="FF0000"/>
                </a:solidFill>
              </a:rPr>
              <a:t>: </a:t>
            </a:r>
            <a:r>
              <a:rPr lang="as-IN" sz="4800" dirty="0"/>
              <a:t>১</a:t>
            </a:r>
            <a:r>
              <a:rPr lang="en-US" sz="4800" dirty="0"/>
              <a:t>.৩.</a:t>
            </a:r>
            <a:r>
              <a:rPr lang="as-IN" sz="4800" dirty="0"/>
              <a:t>২</a:t>
            </a:r>
            <a:r>
              <a:rPr lang="en-US" sz="4800" dirty="0"/>
              <a:t> </a:t>
            </a:r>
            <a:r>
              <a:rPr lang="as-IN" sz="4800" dirty="0"/>
              <a:t>প</a:t>
            </a:r>
            <a:r>
              <a:rPr lang="en-US" sz="4800" dirty="0"/>
              <a:t>্</a:t>
            </a:r>
            <a:r>
              <a:rPr lang="as-IN" sz="4800" dirty="0"/>
              <a:t>র</a:t>
            </a:r>
            <a:r>
              <a:rPr lang="en-US" sz="4800" dirty="0"/>
              <a:t>শ</a:t>
            </a:r>
            <a:r>
              <a:rPr lang="as-IN" sz="4800" dirty="0"/>
              <a:t>্</a:t>
            </a:r>
            <a:r>
              <a:rPr lang="en-US" sz="4800" dirty="0"/>
              <a:t>ন </a:t>
            </a:r>
            <a:r>
              <a:rPr lang="as-IN" sz="4800" dirty="0"/>
              <a:t>ক</a:t>
            </a:r>
            <a:r>
              <a:rPr lang="en-US" sz="4800" dirty="0"/>
              <a:t>র</a:t>
            </a:r>
            <a:r>
              <a:rPr lang="as-IN" sz="4800" dirty="0"/>
              <a:t>ত</a:t>
            </a:r>
            <a:r>
              <a:rPr lang="en-US" sz="4800" dirty="0"/>
              <a:t>ে </a:t>
            </a:r>
            <a:r>
              <a:rPr lang="as-IN" sz="4800" dirty="0"/>
              <a:t>ও</a:t>
            </a:r>
            <a:r>
              <a:rPr lang="en-US" sz="4800" dirty="0"/>
              <a:t> </a:t>
            </a:r>
            <a:r>
              <a:rPr lang="as-IN" sz="4800" dirty="0"/>
              <a:t>উ</a:t>
            </a:r>
            <a:r>
              <a:rPr lang="en-US" sz="4800" dirty="0"/>
              <a:t>ত</a:t>
            </a:r>
            <a:r>
              <a:rPr lang="as-IN" sz="4800" dirty="0"/>
              <a:t>্</a:t>
            </a:r>
            <a:r>
              <a:rPr lang="en-US" sz="4800" dirty="0"/>
              <a:t>ত</a:t>
            </a:r>
            <a:r>
              <a:rPr lang="as-IN" sz="4800" dirty="0"/>
              <a:t>র</a:t>
            </a:r>
            <a:r>
              <a:rPr lang="en-US" sz="4800" dirty="0"/>
              <a:t> </a:t>
            </a:r>
            <a:r>
              <a:rPr lang="as-IN" sz="4800" dirty="0"/>
              <a:t>দ</a:t>
            </a:r>
            <a:r>
              <a:rPr lang="en-US" sz="4800" dirty="0"/>
              <a:t>ি</a:t>
            </a:r>
            <a:r>
              <a:rPr lang="as-IN" sz="4800" dirty="0"/>
              <a:t>ত</a:t>
            </a:r>
            <a:r>
              <a:rPr lang="en-US" sz="4800" dirty="0"/>
              <a:t>ে </a:t>
            </a:r>
            <a:r>
              <a:rPr lang="as-IN" sz="4800" dirty="0"/>
              <a:t>প</a:t>
            </a:r>
            <a:r>
              <a:rPr lang="en-US" sz="4800" dirty="0"/>
              <a:t>া</a:t>
            </a:r>
            <a:r>
              <a:rPr lang="as-IN" sz="4800" dirty="0"/>
              <a:t>র</a:t>
            </a:r>
            <a:r>
              <a:rPr lang="en-US" sz="4800" dirty="0"/>
              <a:t>ব</a:t>
            </a:r>
            <a:r>
              <a:rPr lang="as-IN" sz="4800" dirty="0"/>
              <a:t>ে</a:t>
            </a:r>
            <a:r>
              <a:rPr lang="en-US" sz="4800" dirty="0"/>
              <a:t> ।</a:t>
            </a:r>
          </a:p>
          <a:p>
            <a:endParaRPr lang="en-US" sz="4800" dirty="0"/>
          </a:p>
          <a:p>
            <a:r>
              <a:rPr lang="en-US" sz="5400" dirty="0" err="1">
                <a:solidFill>
                  <a:schemeClr val="accent6">
                    <a:lumMod val="50000"/>
                  </a:schemeClr>
                </a:solidFill>
              </a:rPr>
              <a:t>পড়া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en-US" sz="4800" dirty="0"/>
              <a:t>১.৫.১ </a:t>
            </a:r>
            <a:r>
              <a:rPr lang="en-US" sz="4800" dirty="0" err="1"/>
              <a:t>বিভিন্ন</a:t>
            </a:r>
            <a:r>
              <a:rPr lang="en-US" sz="4800" dirty="0"/>
              <a:t> </a:t>
            </a:r>
            <a:r>
              <a:rPr lang="en-US" sz="4800" dirty="0" err="1"/>
              <a:t>বিরাম</a:t>
            </a:r>
            <a:r>
              <a:rPr lang="en-US" sz="4800" dirty="0"/>
              <a:t> </a:t>
            </a:r>
            <a:r>
              <a:rPr lang="en-US" sz="4800" dirty="0" err="1"/>
              <a:t>চিহ্ন</a:t>
            </a:r>
            <a:r>
              <a:rPr lang="en-US" sz="4800" dirty="0"/>
              <a:t> [দ</a:t>
            </a:r>
            <a:r>
              <a:rPr lang="as-IN" sz="4800" dirty="0"/>
              <a:t>া</a:t>
            </a:r>
            <a:r>
              <a:rPr lang="en-US" sz="4800" dirty="0" err="1"/>
              <a:t>ড়ি</a:t>
            </a:r>
            <a:r>
              <a:rPr lang="en-US" sz="4800" dirty="0"/>
              <a:t>, </a:t>
            </a:r>
            <a:r>
              <a:rPr lang="en-US" sz="4800" dirty="0" err="1"/>
              <a:t>কমা</a:t>
            </a:r>
            <a:r>
              <a:rPr lang="en-US" sz="4800" dirty="0"/>
              <a:t>, প</a:t>
            </a:r>
            <a:r>
              <a:rPr lang="as-IN" sz="4800" dirty="0"/>
              <a:t>্</a:t>
            </a:r>
            <a:r>
              <a:rPr lang="en-US" sz="4800" dirty="0"/>
              <a:t>র</a:t>
            </a:r>
            <a:r>
              <a:rPr lang="as-IN" sz="4800" dirty="0"/>
              <a:t>শ</a:t>
            </a:r>
            <a:r>
              <a:rPr lang="en-US" sz="4800" dirty="0"/>
              <a:t>্</a:t>
            </a:r>
            <a:r>
              <a:rPr lang="as-IN" sz="4800" dirty="0"/>
              <a:t>ন</a:t>
            </a:r>
            <a:r>
              <a:rPr lang="en-US" sz="4800" dirty="0"/>
              <a:t>চ</a:t>
            </a:r>
            <a:r>
              <a:rPr lang="as-IN" sz="4800" dirty="0"/>
              <a:t>ি</a:t>
            </a:r>
            <a:r>
              <a:rPr lang="en-US" sz="4800" dirty="0"/>
              <a:t>হ</a:t>
            </a:r>
            <a:r>
              <a:rPr lang="as-IN" sz="4800" dirty="0"/>
              <a:t>্</a:t>
            </a:r>
            <a:r>
              <a:rPr lang="en-US" sz="4800" dirty="0"/>
              <a:t>ন]</a:t>
            </a:r>
            <a:r>
              <a:rPr lang="as-IN" sz="4800" dirty="0"/>
              <a:t>চ</a:t>
            </a:r>
            <a:r>
              <a:rPr lang="en-US" sz="4800" dirty="0"/>
              <a:t>ি</a:t>
            </a:r>
            <a:r>
              <a:rPr lang="as-IN" sz="4800" dirty="0"/>
              <a:t>ন</a:t>
            </a:r>
            <a:r>
              <a:rPr lang="en-US" sz="4800" dirty="0"/>
              <a:t>ে </a:t>
            </a:r>
            <a:r>
              <a:rPr lang="as-IN" sz="4800" dirty="0"/>
              <a:t>স</a:t>
            </a:r>
            <a:r>
              <a:rPr lang="en-US" sz="4800" dirty="0"/>
              <a:t>া</a:t>
            </a:r>
            <a:r>
              <a:rPr lang="as-IN" sz="4800" dirty="0"/>
              <a:t>ব</a:t>
            </a:r>
            <a:r>
              <a:rPr lang="en-US" sz="4800" dirty="0" err="1"/>
              <a:t>লীল</a:t>
            </a:r>
            <a:r>
              <a:rPr lang="as-IN" sz="4800" dirty="0"/>
              <a:t>ভ</a:t>
            </a:r>
            <a:r>
              <a:rPr lang="en-US" sz="4800" dirty="0"/>
              <a:t>া</a:t>
            </a:r>
            <a:r>
              <a:rPr lang="as-IN" sz="4800" dirty="0"/>
              <a:t>ব</a:t>
            </a:r>
            <a:r>
              <a:rPr lang="en-US" sz="4800" dirty="0"/>
              <a:t>ে </a:t>
            </a:r>
            <a:r>
              <a:rPr lang="as-IN" sz="4800" dirty="0"/>
              <a:t>ব</a:t>
            </a:r>
            <a:r>
              <a:rPr lang="en-US" sz="4800" dirty="0"/>
              <a:t>া</a:t>
            </a:r>
            <a:r>
              <a:rPr lang="as-IN" sz="4800" dirty="0"/>
              <a:t>ক</a:t>
            </a:r>
            <a:r>
              <a:rPr lang="en-US" sz="4800" dirty="0"/>
              <a:t>্</a:t>
            </a:r>
            <a:r>
              <a:rPr lang="as-IN" sz="4800" dirty="0"/>
              <a:t>য</a:t>
            </a:r>
            <a:r>
              <a:rPr lang="en-US" sz="4800" dirty="0"/>
              <a:t> </a:t>
            </a:r>
            <a:r>
              <a:rPr lang="as-IN" sz="4800" dirty="0"/>
              <a:t>ও</a:t>
            </a:r>
            <a:r>
              <a:rPr lang="en-US" sz="4800" dirty="0"/>
              <a:t> </a:t>
            </a:r>
            <a:r>
              <a:rPr lang="as-IN" sz="4800" dirty="0"/>
              <a:t>চ</a:t>
            </a:r>
            <a:r>
              <a:rPr lang="en-US" sz="4800" dirty="0"/>
              <a:t>র</a:t>
            </a:r>
            <a:r>
              <a:rPr lang="as-IN" sz="4800" dirty="0"/>
              <a:t>ণ</a:t>
            </a:r>
            <a:r>
              <a:rPr lang="en-US" sz="4800" dirty="0"/>
              <a:t> </a:t>
            </a:r>
            <a:r>
              <a:rPr lang="as-IN" sz="4800" dirty="0"/>
              <a:t>প</a:t>
            </a:r>
            <a:r>
              <a:rPr lang="en-US" sz="4800" dirty="0"/>
              <a:t>ড়</a:t>
            </a:r>
            <a:r>
              <a:rPr lang="as-IN" sz="4800" dirty="0"/>
              <a:t>ত</a:t>
            </a:r>
            <a:r>
              <a:rPr lang="en-US" sz="4800" dirty="0"/>
              <a:t>ে </a:t>
            </a:r>
            <a:r>
              <a:rPr lang="as-IN" sz="4800" dirty="0"/>
              <a:t>প</a:t>
            </a:r>
            <a:r>
              <a:rPr lang="en-US" sz="4800" dirty="0"/>
              <a:t>া</a:t>
            </a:r>
            <a:r>
              <a:rPr lang="as-IN" sz="4800" dirty="0"/>
              <a:t>র</a:t>
            </a:r>
            <a:r>
              <a:rPr lang="en-US" sz="4800" dirty="0"/>
              <a:t>ব</a:t>
            </a:r>
            <a:r>
              <a:rPr lang="as-IN" sz="4800" dirty="0"/>
              <a:t>ে</a:t>
            </a:r>
            <a:r>
              <a:rPr lang="en-US" sz="4800" dirty="0"/>
              <a:t> ।</a:t>
            </a:r>
          </a:p>
          <a:p>
            <a:endParaRPr lang="en-US" sz="4800" dirty="0"/>
          </a:p>
          <a:p>
            <a:r>
              <a:rPr lang="en-US" sz="5400" dirty="0" err="1">
                <a:solidFill>
                  <a:srgbClr val="002060"/>
                </a:solidFill>
              </a:rPr>
              <a:t>লেখা</a:t>
            </a:r>
            <a:r>
              <a:rPr lang="en-US" sz="5400" dirty="0">
                <a:solidFill>
                  <a:srgbClr val="002060"/>
                </a:solidFill>
              </a:rPr>
              <a:t>: </a:t>
            </a:r>
            <a:r>
              <a:rPr lang="en-US" sz="4800" dirty="0"/>
              <a:t>.১.৬.১ </a:t>
            </a:r>
            <a:r>
              <a:rPr lang="en-US" sz="4800" dirty="0" err="1"/>
              <a:t>বিরামচিহ্ন</a:t>
            </a:r>
            <a:r>
              <a:rPr lang="en-US" sz="4800" dirty="0"/>
              <a:t> </a:t>
            </a:r>
            <a:r>
              <a:rPr lang="en-US" sz="4800" dirty="0" err="1"/>
              <a:t>ব্যবহার</a:t>
            </a:r>
            <a:r>
              <a:rPr lang="en-US" sz="4800" dirty="0"/>
              <a:t> </a:t>
            </a:r>
            <a:r>
              <a:rPr lang="en-US" sz="4800" dirty="0" err="1"/>
              <a:t>করে</a:t>
            </a:r>
            <a:r>
              <a:rPr lang="en-US" sz="4800" dirty="0"/>
              <a:t> </a:t>
            </a:r>
            <a:r>
              <a:rPr lang="en-US" sz="4800" dirty="0" err="1"/>
              <a:t>লি</a:t>
            </a:r>
            <a:r>
              <a:rPr lang="as-IN" sz="4800" dirty="0"/>
              <a:t>খ</a:t>
            </a:r>
            <a:r>
              <a:rPr lang="en-US" sz="4800" dirty="0"/>
              <a:t>ত</a:t>
            </a:r>
            <a:r>
              <a:rPr lang="as-IN" sz="4800" dirty="0"/>
              <a:t>ে</a:t>
            </a:r>
            <a:r>
              <a:rPr lang="en-US" sz="4800" dirty="0"/>
              <a:t> </a:t>
            </a:r>
            <a:r>
              <a:rPr lang="as-IN" sz="4800" dirty="0"/>
              <a:t>প</a:t>
            </a:r>
            <a:r>
              <a:rPr lang="en-US" sz="4800" dirty="0"/>
              <a:t>া</a:t>
            </a:r>
            <a:r>
              <a:rPr lang="as-IN" sz="4800" dirty="0"/>
              <a:t>র</a:t>
            </a:r>
            <a:r>
              <a:rPr lang="en-US" sz="4800" dirty="0"/>
              <a:t>ব</a:t>
            </a:r>
            <a:r>
              <a:rPr lang="as-IN" sz="4800" dirty="0"/>
              <a:t>ে</a:t>
            </a:r>
            <a:r>
              <a:rPr lang="en-US" sz="4800" dirty="0"/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18194951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185B0F-2CAD-4087-938B-6F958D8B3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7216" y="562268"/>
            <a:ext cx="4624537" cy="319902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E27FAA-0132-42AB-9305-082E96912E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562268"/>
            <a:ext cx="5046482" cy="319902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F200C5E-5296-4958-923C-BD76F7658622}"/>
              </a:ext>
            </a:extLst>
          </p:cNvPr>
          <p:cNvSpPr/>
          <p:nvPr/>
        </p:nvSpPr>
        <p:spPr>
          <a:xfrm>
            <a:off x="10652288" y="641023"/>
            <a:ext cx="490193" cy="45248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84E436-89ED-49E9-BBDE-C65ABA28D801}"/>
              </a:ext>
            </a:extLst>
          </p:cNvPr>
          <p:cNvSpPr txBox="1"/>
          <p:nvPr/>
        </p:nvSpPr>
        <p:spPr>
          <a:xfrm>
            <a:off x="2064469" y="4798243"/>
            <a:ext cx="8748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rgbClr val="002060"/>
                </a:solidFill>
              </a:rPr>
              <a:t>মিছিল বের হলো। পুলিশ গুলি করলো ।</a:t>
            </a:r>
            <a:endParaRPr lang="en-US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7011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1D5A0D-4264-43DA-9CDB-B49C9365A8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374" y="254524"/>
            <a:ext cx="5344999" cy="419492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7B15EF-5348-4930-8537-3E0EC6E69C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6788" y="254524"/>
            <a:ext cx="5439265" cy="41949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97F2E4-ABB2-48EA-A3E5-40CDD9C41575}"/>
              </a:ext>
            </a:extLst>
          </p:cNvPr>
          <p:cNvSpPr txBox="1"/>
          <p:nvPr/>
        </p:nvSpPr>
        <p:spPr>
          <a:xfrm>
            <a:off x="1780094" y="4930121"/>
            <a:ext cx="92225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7030A0"/>
                </a:solidFill>
              </a:rPr>
              <a:t>গুলিতে নিহত হলো রফিক,সালাম,বরকত, জব্বার নাম না জানা অনেকে।তারা আমাদের </a:t>
            </a:r>
            <a:r>
              <a:rPr lang="bn-IN" sz="4800" b="1" dirty="0">
                <a:solidFill>
                  <a:srgbClr val="FF0000"/>
                </a:solidFill>
              </a:rPr>
              <a:t>ভাষাশহিদ</a:t>
            </a:r>
            <a:r>
              <a:rPr lang="bn-IN" sz="4800" b="1" dirty="0">
                <a:solidFill>
                  <a:srgbClr val="7030A0"/>
                </a:solidFill>
              </a:rPr>
              <a:t>।</a:t>
            </a:r>
            <a:endParaRPr lang="en-US" sz="4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8935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  <a:extLst>
              <a:ext uri="{FF2B5EF4-FFF2-40B4-BE49-F238E27FC236}">
                <a16:creationId xmlns:a16="http://schemas.microsoft.com/office/drawing/2014/main" id="{972D68F6-D9CF-47EF-8BBB-EDB62F851B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928744"/>
              </p:ext>
            </p:extLst>
          </p:nvPr>
        </p:nvGraphicFramePr>
        <p:xfrm>
          <a:off x="2560321" y="2486025"/>
          <a:ext cx="693928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Packager Shell Object" showAsIcon="1" r:id="rId3" imgW="4921200" imgH="437400" progId="Package">
                  <p:embed/>
                </p:oleObj>
              </mc:Choice>
              <mc:Fallback>
                <p:oleObj name="Packager Shell Object" showAsIcon="1" r:id="rId3" imgW="4921200" imgH="437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60321" y="2486025"/>
                        <a:ext cx="6939280" cy="81280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C076A66-20DE-4B85-BC93-72B90D1E48F4}"/>
              </a:ext>
            </a:extLst>
          </p:cNvPr>
          <p:cNvSpPr txBox="1"/>
          <p:nvPr/>
        </p:nvSpPr>
        <p:spPr>
          <a:xfrm>
            <a:off x="2661920" y="417919"/>
            <a:ext cx="653288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/>
              <a:t>এসো আমরা একটি ভিডিও দেখি</a:t>
            </a:r>
            <a:endParaRPr lang="en-US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C4918C-82EC-4F91-B914-04BBFEDC858D}"/>
              </a:ext>
            </a:extLst>
          </p:cNvPr>
          <p:cNvSpPr txBox="1"/>
          <p:nvPr/>
        </p:nvSpPr>
        <p:spPr>
          <a:xfrm>
            <a:off x="5059680" y="4318000"/>
            <a:ext cx="546608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/>
              <a:t>ভিডিও সম্পর্কে আলোচনা</a:t>
            </a:r>
            <a:endParaRPr lang="en-US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C398B4-48F4-4BC5-A3C9-B1F3E54133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14" y="5161280"/>
            <a:ext cx="11001646" cy="169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67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798296-C18A-498F-A8E5-6705655200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3191" y="221029"/>
            <a:ext cx="4128941" cy="381217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48ECDE-6460-4D4E-B784-0AAB15BDD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27188"/>
            <a:ext cx="5225592" cy="372633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965070-6DC9-4D0F-A5C4-89271390271F}"/>
              </a:ext>
            </a:extLst>
          </p:cNvPr>
          <p:cNvSpPr txBox="1"/>
          <p:nvPr/>
        </p:nvSpPr>
        <p:spPr>
          <a:xfrm>
            <a:off x="1483152" y="5015060"/>
            <a:ext cx="9225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/>
              <a:t>আবুল</a:t>
            </a:r>
            <a:r>
              <a:rPr lang="en-US" sz="5400" dirty="0"/>
              <a:t> </a:t>
            </a:r>
            <a:r>
              <a:rPr lang="en-US" sz="5400" dirty="0" err="1"/>
              <a:t>বরকত</a:t>
            </a:r>
            <a:r>
              <a:rPr lang="en-US" sz="5400" dirty="0"/>
              <a:t> । </a:t>
            </a:r>
            <a:r>
              <a:rPr lang="en-US" sz="5400" dirty="0" err="1"/>
              <a:t>ঢাকা</a:t>
            </a:r>
            <a:r>
              <a:rPr lang="en-US" sz="5400" dirty="0"/>
              <a:t> </a:t>
            </a:r>
            <a:r>
              <a:rPr lang="en-US" sz="5400" dirty="0" err="1"/>
              <a:t>বিশ্ববিদ্যাল</a:t>
            </a:r>
            <a:r>
              <a:rPr lang="as-IN" sz="5400" dirty="0"/>
              <a:t>য়</a:t>
            </a:r>
            <a:r>
              <a:rPr lang="en-US" sz="5400" dirty="0"/>
              <a:t>ে</a:t>
            </a:r>
            <a:r>
              <a:rPr lang="as-IN" sz="5400" dirty="0"/>
              <a:t>র</a:t>
            </a:r>
            <a:r>
              <a:rPr lang="en-US" sz="5400" dirty="0"/>
              <a:t> </a:t>
            </a:r>
            <a:r>
              <a:rPr lang="en-US" sz="5400" dirty="0" err="1"/>
              <a:t>ছাত্র</a:t>
            </a:r>
            <a:r>
              <a:rPr lang="en-US" sz="5400" dirty="0"/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422134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Badg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ustom 3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305</TotalTime>
  <Words>401</Words>
  <Application>Microsoft Office PowerPoint</Application>
  <PresentationFormat>Widescreen</PresentationFormat>
  <Paragraphs>65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Gill Sans MT</vt:lpstr>
      <vt:lpstr>NikoshBAN</vt:lpstr>
      <vt:lpstr>Wingdings</vt:lpstr>
      <vt:lpstr>Badge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42</cp:revision>
  <dcterms:created xsi:type="dcterms:W3CDTF">2019-11-15T12:25:56Z</dcterms:created>
  <dcterms:modified xsi:type="dcterms:W3CDTF">2020-01-10T12:36:35Z</dcterms:modified>
</cp:coreProperties>
</file>