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320" r:id="rId2"/>
    <p:sldId id="321" r:id="rId3"/>
    <p:sldId id="305" r:id="rId4"/>
    <p:sldId id="267" r:id="rId5"/>
    <p:sldId id="282" r:id="rId6"/>
    <p:sldId id="268" r:id="rId7"/>
    <p:sldId id="291" r:id="rId8"/>
    <p:sldId id="283" r:id="rId9"/>
    <p:sldId id="319" r:id="rId10"/>
    <p:sldId id="299" r:id="rId11"/>
    <p:sldId id="309" r:id="rId12"/>
    <p:sldId id="311" r:id="rId13"/>
    <p:sldId id="285" r:id="rId14"/>
    <p:sldId id="286" r:id="rId15"/>
    <p:sldId id="301" r:id="rId16"/>
    <p:sldId id="287" r:id="rId17"/>
    <p:sldId id="288" r:id="rId18"/>
    <p:sldId id="296" r:id="rId19"/>
    <p:sldId id="289" r:id="rId20"/>
    <p:sldId id="295" r:id="rId21"/>
    <p:sldId id="265" r:id="rId22"/>
    <p:sldId id="292" r:id="rId23"/>
    <p:sldId id="293" r:id="rId24"/>
    <p:sldId id="298" r:id="rId25"/>
    <p:sldId id="313" r:id="rId26"/>
    <p:sldId id="312" r:id="rId27"/>
    <p:sldId id="273" r:id="rId28"/>
    <p:sldId id="274" r:id="rId29"/>
    <p:sldId id="314" r:id="rId30"/>
    <p:sldId id="303" r:id="rId31"/>
    <p:sldId id="30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60"/>
  </p:normalViewPr>
  <p:slideViewPr>
    <p:cSldViewPr>
      <p:cViewPr varScale="1">
        <p:scale>
          <a:sx n="80" d="100"/>
          <a:sy n="80" d="100"/>
        </p:scale>
        <p:origin x="11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0FAE6-5103-487A-97C3-CF7BA5AD826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00F56-06DC-42E6-9580-16F9655CC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0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F56-06DC-42E6-9580-16F9655CC82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2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13" y="1704975"/>
            <a:ext cx="6111587" cy="412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1047750"/>
            <a:ext cx="3486150" cy="553998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6346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3352800" y="1828800"/>
            <a:ext cx="2438400" cy="26670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6a0120a8971a64970b0120a8e501ce970b-8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752600"/>
            <a:ext cx="25146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Oval 15"/>
          <p:cNvSpPr/>
          <p:nvPr/>
        </p:nvSpPr>
        <p:spPr>
          <a:xfrm>
            <a:off x="5562600" y="535007"/>
            <a:ext cx="1752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জন্ম</a:t>
            </a:r>
          </a:p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৯৯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91200" y="2209800"/>
            <a:ext cx="20574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স্থান</a:t>
            </a:r>
          </a:p>
          <a:p>
            <a:pPr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19400" y="4495800"/>
            <a:ext cx="22860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কাব্য</a:t>
            </a:r>
          </a:p>
          <a:p>
            <a:pPr algn="ctr"/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ঝরাপালক</a:t>
            </a:r>
          </a:p>
          <a:p>
            <a:pPr algn="ctr"/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রূপসীবাংলা</a:t>
            </a:r>
          </a:p>
          <a:p>
            <a:pPr algn="ctr"/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বনলতাসেন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8200" y="2590800"/>
            <a:ext cx="25146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প্রবন্ধ</a:t>
            </a:r>
          </a:p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81200" y="457200"/>
            <a:ext cx="19812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মৃত্যু</a:t>
            </a: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১৯৫৪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62600" y="4038600"/>
            <a:ext cx="22098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শিক্ষা</a:t>
            </a:r>
          </a:p>
          <a:p>
            <a:pPr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এম,এ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ইংরেজি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পেশা</a:t>
            </a:r>
          </a:p>
          <a:p>
            <a:pPr algn="ctr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অধ্যাপনা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600" y="304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কবি পরিচিতি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242" y="914400"/>
            <a:ext cx="67600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00B0F0"/>
                </a:solidFill>
              </a:rPr>
              <a:t>আদর্শ পাঠ</a:t>
            </a:r>
            <a:endParaRPr lang="en-AU" sz="1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060" y="533400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আবার আসিব ফিরে</a:t>
            </a:r>
          </a:p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জীবনানন্দ দাশ</a:t>
            </a:r>
          </a:p>
          <a:p>
            <a:pPr algn="ctr"/>
            <a:endParaRPr lang="bn-BD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আসিব ফিরে ধানসিড়িটির তীরে- এই বাংলায়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হয়তো মানুষ নয়- হয়তো বা শঙ্খ চিল শালিকের বেশে ;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হয়তো ভোরের কাক হয়ে এই কার্তিকের নবান্নের দেশে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কুয়াশার বুকে ভেসে একদিন আসিব এ কাঁঠাল-ছায়ায়;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হয়তো বা হাঁস হবো- কিশোরীর ঘুঙুর রহিবে লালা পায়,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সারাদিন কেটে যাবে কলমির গন্ধভরা জলে ভেসে ভেসে;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আসিব আমি বাংলার নদী মাঠ খেত ভালোবেসে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জলাঙ্গীর ঢেউয়ে ভেজা  বাংলার এ সবুজ করুণ ডাঙায়;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হয়তো দেখিবে চেয়ে সুর্দশন উড়িতেছে সন্ধ্যার বাতাসে;</a:t>
            </a:r>
          </a:p>
        </p:txBody>
      </p:sp>
    </p:spTree>
    <p:extLst>
      <p:ext uri="{BB962C8B-B14F-4D97-AF65-F5344CB8AC3E}">
        <p14:creationId xmlns:p14="http://schemas.microsoft.com/office/powerpoint/2010/main" val="6433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il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9600" y="1219200"/>
            <a:ext cx="3886200" cy="4343400"/>
          </a:xfrm>
        </p:spPr>
      </p:pic>
      <p:pic>
        <p:nvPicPr>
          <p:cNvPr id="6" name="Content Placeholder 5" descr="nupur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800600" y="1291174"/>
            <a:ext cx="3740727" cy="4271426"/>
          </a:xfrm>
        </p:spPr>
      </p:pic>
      <p:sp>
        <p:nvSpPr>
          <p:cNvPr id="8" name="TextBox 7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শব্দ দিয়ে অর্থ ও বাক্য তৈরি কর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5562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শঙ্খচিল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5486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ঘুঙুর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echa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57200" y="152400"/>
            <a:ext cx="4191000" cy="6324600"/>
          </a:xfrm>
        </p:spPr>
      </p:pic>
      <p:pic>
        <p:nvPicPr>
          <p:cNvPr id="6" name="Content Placeholder 5" descr="nouka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4800600" y="228600"/>
            <a:ext cx="4343400" cy="6324600"/>
          </a:xfrm>
        </p:spPr>
      </p:pic>
      <p:sp>
        <p:nvSpPr>
          <p:cNvPr id="7" name="TextBox 6"/>
          <p:cNvSpPr txBox="1"/>
          <p:nvPr/>
        </p:nvSpPr>
        <p:spPr>
          <a:xfrm>
            <a:off x="1295400" y="601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লক্ষ্মীপেঁচা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4800600"/>
            <a:ext cx="190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endParaRPr lang="bn-BD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ডিঙি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ite_heron_t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001000" cy="6248400"/>
          </a:xfrm>
        </p:spPr>
      </p:pic>
      <p:sp>
        <p:nvSpPr>
          <p:cNvPr id="5" name="TextBox 4"/>
          <p:cNvSpPr txBox="1"/>
          <p:nvPr/>
        </p:nvSpPr>
        <p:spPr>
          <a:xfrm>
            <a:off x="1066800" y="3124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ধবল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হয়তো মানুষ নয়-হয়তো বা শঙ্খচিল শালিকের বেশে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chi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447800"/>
            <a:ext cx="3913327" cy="5105400"/>
          </a:xfrm>
        </p:spPr>
      </p:pic>
      <p:pic>
        <p:nvPicPr>
          <p:cNvPr id="6" name="Content Placeholder 5" descr="shali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447800"/>
            <a:ext cx="4419600" cy="5181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হয়তো ভোরের কাক হয়ে এই কার্তিকের নবান্নের দেশে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cro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447800"/>
            <a:ext cx="4130261" cy="5181600"/>
          </a:xfrm>
        </p:spPr>
      </p:pic>
      <p:pic>
        <p:nvPicPr>
          <p:cNvPr id="5" name="Content Placeholder 4" descr="dwipboy201009191284935501_paka dha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447800"/>
            <a:ext cx="4267200" cy="510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কুয়াশার বুকে ভেসে একদিন আসিব এ কাঁঠাল-ছায়ায়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Fo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709" y="1447800"/>
            <a:ext cx="4343400" cy="5181600"/>
          </a:xfrm>
        </p:spPr>
      </p:pic>
      <p:pic>
        <p:nvPicPr>
          <p:cNvPr id="7" name="Content Placeholder 4" descr="jackfrui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24000"/>
            <a:ext cx="4038600" cy="495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020762"/>
          </a:xfr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হয়তো বা হাঁস হবো-কিশোরীর ঘুঙুর রহিবে লাল পায়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hansh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800" y="1447800"/>
            <a:ext cx="4876800" cy="4876800"/>
          </a:xfrm>
        </p:spPr>
      </p:pic>
      <p:pic>
        <p:nvPicPr>
          <p:cNvPr id="8" name="Content Placeholder 4" descr="nup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447800"/>
            <a:ext cx="39624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49538" y="3000318"/>
            <a:ext cx="3473357" cy="21698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১ম পত্র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কবিতা (------)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০৯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857250"/>
            <a:ext cx="9154236" cy="5143500"/>
            <a:chOff x="24390" y="0"/>
            <a:chExt cx="12205648" cy="6858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06276" y="0"/>
              <a:ext cx="0" cy="6858000"/>
            </a:xfrm>
            <a:prstGeom prst="line">
              <a:avLst/>
            </a:prstGeom>
            <a:ln w="1651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136674" y="1"/>
              <a:ext cx="6928" cy="6857999"/>
            </a:xfrm>
            <a:prstGeom prst="line">
              <a:avLst/>
            </a:prstGeom>
            <a:ln w="1651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4390" y="25308"/>
              <a:ext cx="12192000" cy="34270"/>
            </a:xfrm>
            <a:prstGeom prst="line">
              <a:avLst/>
            </a:prstGeom>
            <a:ln w="13652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038" y="6795537"/>
              <a:ext cx="12192000" cy="0"/>
            </a:xfrm>
            <a:prstGeom prst="line">
              <a:avLst/>
            </a:prstGeom>
            <a:ln w="13652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4" t="19532" r="33476"/>
          <a:stretch/>
        </p:blipFill>
        <p:spPr>
          <a:xfrm rot="279254">
            <a:off x="3639450" y="2027018"/>
            <a:ext cx="1189669" cy="2986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4" y="1983675"/>
            <a:ext cx="1629031" cy="16700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14400" y="39624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নমিতা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রানী</a:t>
            </a:r>
            <a:endParaRPr lang="en-US" sz="2400" dirty="0" smtClean="0"/>
          </a:p>
          <a:p>
            <a:r>
              <a:rPr lang="en-US" sz="2400" dirty="0" err="1" smtClean="0"/>
              <a:t>সহকারী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endParaRPr lang="en-US" sz="2400" dirty="0" smtClean="0"/>
          </a:p>
          <a:p>
            <a:r>
              <a:rPr lang="en-US" sz="2400" dirty="0" err="1" smtClean="0"/>
              <a:t>হাড়ীভাঙ্গা</a:t>
            </a:r>
            <a:r>
              <a:rPr lang="en-US" sz="2400" dirty="0" smtClean="0"/>
              <a:t> </a:t>
            </a:r>
            <a:r>
              <a:rPr lang="en-US" sz="2400" dirty="0" err="1" smtClean="0"/>
              <a:t>উচ্চ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বিদ্যালয়</a:t>
            </a:r>
            <a:endParaRPr lang="en-US" sz="2400" dirty="0" smtClean="0"/>
          </a:p>
          <a:p>
            <a:r>
              <a:rPr lang="en-US" sz="2400" dirty="0" err="1" smtClean="0"/>
              <a:t>কালুখালী,রাজবাড়ী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38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সারাদিন কেটে যাবে কলমির গন্ধভরা জলে ভেসে ভেসে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kolm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4038600" cy="4495800"/>
          </a:xfrm>
        </p:spPr>
      </p:pic>
      <p:pic>
        <p:nvPicPr>
          <p:cNvPr id="5" name="Content Placeholder 4" descr="hash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76400"/>
            <a:ext cx="4495800" cy="46481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আবার আসিব আমি বাংলার নদী মাঠ খেত ভালবেসে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sundarban-6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3810000" cy="4800600"/>
          </a:xfrm>
        </p:spPr>
      </p:pic>
      <p:pic>
        <p:nvPicPr>
          <p:cNvPr id="6" name="Content Placeholder 5" descr="sail &amp; boa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600" y="1676400"/>
            <a:ext cx="4419600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10600" cy="9445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হয়তো শুনিবে এক লক্ষ্মীপেঁচা ডাকিতেছে শিমুলের ডালে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pech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295400"/>
            <a:ext cx="4267200" cy="5257800"/>
          </a:xfrm>
        </p:spPr>
      </p:pic>
      <p:pic>
        <p:nvPicPr>
          <p:cNvPr id="6" name="Content Placeholder 5" descr="shimul fu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295400"/>
            <a:ext cx="40386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792162"/>
          </a:xfrm>
          <a:solidFill>
            <a:srgbClr val="FFFF00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রূপসার ঘোলা জলে হয়তো কিশোর এক সাদা ছেঁড়া পালে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rups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4038600" cy="5410200"/>
          </a:xfrm>
        </p:spPr>
      </p:pic>
      <p:pic>
        <p:nvPicPr>
          <p:cNvPr id="6" name="Content Placeholder 5" descr="sada chera pa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447800"/>
            <a:ext cx="4495800" cy="53894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দেখিবে ধবল বক;আমারেই পাবে তুমি ইহাদের ভিড়ে।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bok-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2353"/>
          <a:stretch>
            <a:fillRect/>
          </a:stretch>
        </p:blipFill>
        <p:spPr>
          <a:xfrm>
            <a:off x="0" y="1447800"/>
            <a:ext cx="4495800" cy="5029200"/>
          </a:xfrm>
        </p:spPr>
      </p:pic>
      <p:pic>
        <p:nvPicPr>
          <p:cNvPr id="6" name="Content Placeholder 5" descr="bok-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30233"/>
          <a:stretch>
            <a:fillRect/>
          </a:stretch>
        </p:blipFill>
        <p:spPr>
          <a:xfrm>
            <a:off x="4572000" y="1371600"/>
            <a:ext cx="4572000" cy="5029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356" y="990600"/>
            <a:ext cx="8528539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→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আবার আসিব ফিরে কবিতাটি কবির ‘ রূপসী বাংলা ’ কাব্য থেকে নেয়া হয়েছে।</a:t>
            </a:r>
          </a:p>
          <a:p>
            <a:r>
              <a:rPr lang="en-AU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→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 নিজের দেশকে খুবই ভালোবাসেন।</a:t>
            </a:r>
          </a:p>
          <a:p>
            <a:r>
              <a:rPr lang="en-AU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→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প্রিয় জন্মভূমির অত্যন্ত তুচ্ছ জিনিসগুলো তার দৃষ্টিতে সুন্দর হয়ে ধরা পড়েছে।</a:t>
            </a:r>
          </a:p>
          <a:p>
            <a:r>
              <a:rPr lang="en-AU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→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তিনি বাংলার নদী, মাঠ,ফসলের ক্ষেতকে ভালবেসে শঙচিল বা শালিকের বেশে এদেশে ফিরে আসবেন।</a:t>
            </a:r>
            <a:endParaRPr lang="en-AU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6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6439" y="527539"/>
            <a:ext cx="3121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শব্দার্থ </a:t>
            </a:r>
            <a:endParaRPr lang="en-AU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4354" y="1688124"/>
            <a:ext cx="64359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শঙ্খচিল-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ঘুঙুর- 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ডাঙা-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সুর্দশন-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নীড়ে-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1688124"/>
            <a:ext cx="5486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 ধরনের সাদা চিল।</a:t>
            </a: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নূপুর।</a:t>
            </a: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শুকনো জায়গা।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 ধরনের গোবরে পোকা।</a:t>
            </a: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পাখির বাসায়।</a:t>
            </a:r>
          </a:p>
          <a:p>
            <a:endParaRPr lang="en-AU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3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bn-IN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আবার আসিব ফিরে -</a:t>
            </a:r>
            <a:r>
              <a:rPr lang="bn-IN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কবিতা অনুসারে বাংলাদেশের প্রকৃতি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জীবনের পরিচয় দাও ।</a:t>
            </a:r>
            <a:endParaRPr lang="bn-IN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আসিব ফিরে </a:t>
            </a:r>
            <a:r>
              <a:rPr lang="bn-IN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কবিতার সারমর্ম লেখ। </a:t>
            </a:r>
          </a:p>
          <a:p>
            <a:r>
              <a:rPr lang="bn-IN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দলীয় কাজ উপস্থাপন ও ফলাবর্তন প্রদান।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839200" cy="2438399"/>
          </a:xfrm>
        </p:spPr>
        <p:txBody>
          <a:bodyPr/>
          <a:lstStyle/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মধ্যেফিরে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চান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দেশপ্রেমের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৩) কবিতায় বর্ণিত ৫ টি উপমা বল।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531" y="679939"/>
            <a:ext cx="7403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সুর্দশন অর্থ কী?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২।কবি কী কী বেশে বাংলায় ফিরে আসতে চেয়েছেন?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৩।আবার আসিব ফিরে কবিতাটি কোন কাব্য গ্রন্থ থেকে নেওয়া হয়েছে।</a:t>
            </a:r>
            <a:endParaRPr lang="en-AU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কবি জীবনানন্দ দাশের পরিচিতি উল্লেখ করতে 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কবিতাটি আবৃত্তি করতে 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;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নতুন শব্দ দিয়ে বাক্য তৈরি করতে 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কবি কেন এ দেশে ফিরে আসতে চান তা ব্যাখ্যা দিতে 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কবিতার সারমর্ম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6834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  <a:solidFill>
            <a:schemeClr val="accent5"/>
          </a:solidFill>
          <a:ln>
            <a:solidFill>
              <a:srgbClr val="C00000"/>
            </a:solidFill>
          </a:ln>
        </p:spPr>
        <p:txBody>
          <a:bodyPr/>
          <a:lstStyle/>
          <a:p>
            <a:pPr>
              <a:buNone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ros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524000"/>
            <a:ext cx="6700309" cy="50252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fla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8" y="1143001"/>
            <a:ext cx="9102632" cy="54651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ritisowdh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4191000" cy="6172200"/>
          </a:xfrm>
        </p:spPr>
      </p:pic>
      <p:pic>
        <p:nvPicPr>
          <p:cNvPr id="8" name="Content Placeholder 7" descr="shahid mina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43400" y="76200"/>
            <a:ext cx="4800600" cy="6248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bn-IN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বাগান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age_114_192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371601"/>
            <a:ext cx="69342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48142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3962400" cy="6172200"/>
          </a:xfrm>
        </p:spPr>
      </p:pic>
      <p:pic>
        <p:nvPicPr>
          <p:cNvPr id="6" name="Content Placeholder 5" descr="math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43400" y="228600"/>
            <a:ext cx="4572000" cy="6172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আবার আসিব ফিরে</a:t>
            </a:r>
            <a:b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জীবনানন্দ দাশ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কবি জীবনানন্দ দাশের পরিচিতি উল্লেখ করতে 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কবিতাটি আবৃত্তি করতে 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;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নতুন শব্দ দিয়ে বাক্য তৈরি করতে 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কবি কেন এ দেশে ফিরে আসতে চান তা ব্যাখ্যা দিতে 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কবিতার সারমর্ম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0176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510</Words>
  <Application>Microsoft Office PowerPoint</Application>
  <PresentationFormat>On-screen Show (4:3)</PresentationFormat>
  <Paragraphs>102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এই পাঠ শেষে শিক্ষার্থীরা-</vt:lpstr>
      <vt:lpstr>নিচের ছবি গুলো দেখি-</vt:lpstr>
      <vt:lpstr>PowerPoint Presentation</vt:lpstr>
      <vt:lpstr>চা বাগান</vt:lpstr>
      <vt:lpstr>PowerPoint Presentation</vt:lpstr>
      <vt:lpstr>আজকের পাঠ   আবার আসিব ফিরে জীবনানন্দ দাশ</vt:lpstr>
      <vt:lpstr>এই পাঠ শেষে শিক্ষার্থীরা-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হয়তো মানুষ নয়-হয়তো বা শঙ্খচিল শালিকের বেশে </vt:lpstr>
      <vt:lpstr>হয়তো ভোরের কাক হয়ে এই কার্তিকের নবান্নের দেশে</vt:lpstr>
      <vt:lpstr>কুয়াশার বুকে ভেসে একদিন আসিব এ কাঁঠাল-ছায়ায়</vt:lpstr>
      <vt:lpstr>হয়তো বা হাঁস হবো-কিশোরীর ঘুঙুর রহিবে লাল পায়</vt:lpstr>
      <vt:lpstr>সারাদিন কেটে যাবে কলমির গন্ধভরা জলে ভেসে ভেসে</vt:lpstr>
      <vt:lpstr>আবার আসিব আমি বাংলার নদী মাঠ খেত ভালবেসে</vt:lpstr>
      <vt:lpstr>হয়তো শুনিবে এক লক্ষ্মীপেঁচা ডাকিতেছে শিমুলের ডালে</vt:lpstr>
      <vt:lpstr>রূপসার ঘোলা জলে হয়তো কিশোর এক সাদা ছেঁড়া পালে</vt:lpstr>
      <vt:lpstr>দেখিবে ধবল বক;আমারেই পাবে তুমি ইহাদের ভিড়ে।</vt:lpstr>
      <vt:lpstr>PowerPoint Presentation</vt:lpstr>
      <vt:lpstr>PowerPoint Presentation</vt:lpstr>
      <vt:lpstr>দলীয় কাজ</vt:lpstr>
      <vt:lpstr>মূল্যায়ন</vt:lpstr>
      <vt:lpstr>PowerPoint Presentation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শ্রেণীঃ১০ম        পাঠঃ আবার আসিব ফিরে  বিষয়ঃ বাংলা</dc:title>
  <dc:creator>ASUS</dc:creator>
  <cp:lastModifiedBy>HP-FC</cp:lastModifiedBy>
  <cp:revision>154</cp:revision>
  <dcterms:created xsi:type="dcterms:W3CDTF">2006-08-16T00:00:00Z</dcterms:created>
  <dcterms:modified xsi:type="dcterms:W3CDTF">2020-01-15T16:33:03Z</dcterms:modified>
</cp:coreProperties>
</file>