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584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7D81DF1-E0DD-442A-9737-40AF039AA33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9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2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8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74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37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2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09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7D81DF1-E0DD-442A-9737-40AF039AA33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80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7D81DF1-E0DD-442A-9737-40AF039AA33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3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9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6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5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3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8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9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4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8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7D81DF1-E0DD-442A-9737-40AF039AA339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2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tlinethecreation.blogspot.com/2012/06/beautiful-red-ros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C7D29-5EE1-4415-8079-7C9D67315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113" y="291196"/>
            <a:ext cx="7720819" cy="1969477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FFFF00"/>
                </a:solidFill>
              </a:rPr>
              <a:t>السلام عليكم و رحمة الله و بركاته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65877-667B-4C69-AFE8-87AFB91D1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9311" y="2601119"/>
            <a:ext cx="7357403" cy="1655762"/>
          </a:xfrm>
        </p:spPr>
        <p:txBody>
          <a:bodyPr>
            <a:normAutofit/>
          </a:bodyPr>
          <a:lstStyle/>
          <a:p>
            <a:r>
              <a:rPr lang="ar-SA" sz="6600" dirty="0">
                <a:solidFill>
                  <a:srgbClr val="FFFF00"/>
                </a:solidFill>
              </a:rPr>
              <a:t>مرحبا بكم في الدرس اليوم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5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AFE3-D9AD-4651-9587-6B304CCEC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55" y="513468"/>
            <a:ext cx="10114670" cy="1491175"/>
          </a:xfrm>
        </p:spPr>
        <p:txBody>
          <a:bodyPr/>
          <a:lstStyle/>
          <a:p>
            <a:pPr algn="ctr"/>
            <a:r>
              <a:rPr lang="bn-IN" dirty="0">
                <a:solidFill>
                  <a:srgbClr val="FFC000"/>
                </a:solidFill>
              </a:rPr>
              <a:t>মতন অনুসারে হাদিস তিন প্রকার যথাঃকওলি, ফে’লি, তাকরিরি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6EDD60-B055-4983-9592-2DC31CA4671F}"/>
              </a:ext>
            </a:extLst>
          </p:cNvPr>
          <p:cNvSpPr/>
          <p:nvPr/>
        </p:nvSpPr>
        <p:spPr>
          <a:xfrm>
            <a:off x="403275" y="2335236"/>
            <a:ext cx="11648049" cy="122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u="sng" dirty="0"/>
              <a:t>কওলি হাদিসের পরিচয়ঃ</a:t>
            </a:r>
            <a:r>
              <a:rPr lang="bn-IN" sz="2400" dirty="0"/>
              <a:t> মহানবী হযরত মুহাম্মদ(দঃ) সাহাবায়ে কেরাম ও তাবেয়ী’গণের পবিত্র মুখ নিঃসৃত বাণীকে হাদিসে কওলি বলা হয়।</a:t>
            </a:r>
            <a:endParaRPr lang="en-US" sz="2400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56A4D5-593F-442A-A522-EB7C3FD5C3F1}"/>
              </a:ext>
            </a:extLst>
          </p:cNvPr>
          <p:cNvSpPr/>
          <p:nvPr/>
        </p:nvSpPr>
        <p:spPr>
          <a:xfrm>
            <a:off x="403275" y="3559125"/>
            <a:ext cx="11648049" cy="122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u="sng" dirty="0"/>
              <a:t>ফে’লি হাদিসের পরিচয়ঃ</a:t>
            </a:r>
            <a:r>
              <a:rPr lang="bn-IN" sz="2400" dirty="0"/>
              <a:t> মহানবী হযরত মুহাম্মদ(দঃ)স্বয়ং যে সব কর্ম সম্পাদন করেছেন এবং কোন সাহাবী তা বর্ণনা করেছেন অথবা সাহাবায়ে কেরাম ও তাবেয়ী’গণ কর্ম সম্পাদন করেছেন তাকে হাদিসে ফে’লি বলা হয়।</a:t>
            </a:r>
            <a:endParaRPr lang="en-US" sz="2400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A21CDF-3C57-4B89-8305-C61E56399490}"/>
              </a:ext>
            </a:extLst>
          </p:cNvPr>
          <p:cNvSpPr/>
          <p:nvPr/>
        </p:nvSpPr>
        <p:spPr>
          <a:xfrm>
            <a:off x="403274" y="4972930"/>
            <a:ext cx="11648049" cy="1624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u="sng" dirty="0"/>
              <a:t>তাকরিরি হাদিসের পরিচয়ঃ সাহাবীগণ</a:t>
            </a:r>
            <a:r>
              <a:rPr lang="bn-IN" sz="2400" dirty="0"/>
              <a:t> মহানবী হযরত মুহাম্মদ(দঃ)সম্মুখে শরীয়ত সম্পর্কিত যে সব কথা বলেছেন, কর্ম সম্পাদন করেছেন এবং রাসূলুল্লাহ তাঁর প্রতিবাদ করেননি বা নিরব থেকে মৌনসম্মতি জ্ঞাপন করেছেন তদ্রুপ সাহাবায়ে কেরাম ও তাবেয়ী’গণ মৌনসম্মতি জ্ঞাপন করেছেন তাকে হাদিসে তাকরিরি বলা হয়।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03769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2A10A-825A-41D3-A171-7548CD2E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73668"/>
            <a:ext cx="10972800" cy="706964"/>
          </a:xfrm>
        </p:spPr>
        <p:txBody>
          <a:bodyPr/>
          <a:lstStyle/>
          <a:p>
            <a:r>
              <a:rPr lang="bn-IN" sz="4800" dirty="0">
                <a:solidFill>
                  <a:srgbClr val="FFFF00"/>
                </a:solidFill>
              </a:rPr>
              <a:t>মুনকাতি হাদিসের প্রকার ও তাদের পরিচয়ঃ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84D41E-6FAC-475F-9C77-ED3585E96E8F}"/>
              </a:ext>
            </a:extLst>
          </p:cNvPr>
          <p:cNvSpPr/>
          <p:nvPr/>
        </p:nvSpPr>
        <p:spPr>
          <a:xfrm>
            <a:off x="393895" y="3246180"/>
            <a:ext cx="11310426" cy="904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rgbClr val="FFFF00"/>
                </a:solidFill>
              </a:rPr>
              <a:t>মু’য়াল্লক হাদিসের পরিচয়ঃ যে হাদিসের বর্ণনাকারিদের সনদে প্রথম দিকে অর্থাৎ তাবে’য়ী বা তাবে’য়ীর পর কোন বর্ণনাকারীর নাম বাদ পড়েছে তাকে মু’য়াল্লক হাদিস বলে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E07D61-005C-4363-A89C-ED005748FF44}"/>
              </a:ext>
            </a:extLst>
          </p:cNvPr>
          <p:cNvSpPr/>
          <p:nvPr/>
        </p:nvSpPr>
        <p:spPr>
          <a:xfrm>
            <a:off x="393893" y="2311652"/>
            <a:ext cx="11798105" cy="713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মুনকাতি হদিস তিন প্রকার যথাঃ- মু’য়াল্লক, মু’দাল ও মুরসাল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1FFFD9-5C1A-4EA3-A6D2-D03D207CE63F}"/>
              </a:ext>
            </a:extLst>
          </p:cNvPr>
          <p:cNvSpPr/>
          <p:nvPr/>
        </p:nvSpPr>
        <p:spPr>
          <a:xfrm>
            <a:off x="393896" y="5594970"/>
            <a:ext cx="11338562" cy="1003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rgbClr val="FFFF00"/>
                </a:solidFill>
              </a:rPr>
              <a:t> </a:t>
            </a:r>
          </a:p>
          <a:p>
            <a:r>
              <a:rPr lang="bn-IN" sz="2400" dirty="0">
                <a:solidFill>
                  <a:srgbClr val="FFFF00"/>
                </a:solidFill>
              </a:rPr>
              <a:t>মুরসাল হাদিসের পরিচয়ঃ যে হাদিসের বর্ণনাকারিদের সনদের শেষ দিকে কোন বর্ণনাকারীর নাম অর্থাৎ কোন সাহাবীর নাম বাদ পড়েছে তাকে মুরসাল হাদিস বলে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899A76-908A-4520-87C2-B1B64A231BBD}"/>
              </a:ext>
            </a:extLst>
          </p:cNvPr>
          <p:cNvSpPr/>
          <p:nvPr/>
        </p:nvSpPr>
        <p:spPr>
          <a:xfrm>
            <a:off x="422030" y="4371079"/>
            <a:ext cx="11310427" cy="1003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400" dirty="0">
              <a:solidFill>
                <a:srgbClr val="FFFF00"/>
              </a:solidFill>
            </a:endParaRPr>
          </a:p>
          <a:p>
            <a:r>
              <a:rPr lang="bn-IN" sz="2400" dirty="0">
                <a:solidFill>
                  <a:srgbClr val="FFFF00"/>
                </a:solidFill>
              </a:rPr>
              <a:t>মু’দাল হাদিসের পরিচয়ঃ যে হাদিসের বর্ণনাকারিদের সনদে মধ্যখানে দুই বা তথোধিক বর্ণনাকারীর নাম এক সাথে বাদ পড়েছে তাকে মু’দাল হাদিস বলে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62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3C18-662B-4500-A4AC-1A02EB27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35" y="590843"/>
            <a:ext cx="11226018" cy="1131992"/>
          </a:xfrm>
        </p:spPr>
        <p:txBody>
          <a:bodyPr/>
          <a:lstStyle/>
          <a:p>
            <a:r>
              <a:rPr lang="bn-IN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সহীহ হওয়ার দিক হতে হাদিসের প্রকার ও পরিচয়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78C053-9AA7-4E48-8CB5-F9C2D52DB3C1}"/>
              </a:ext>
            </a:extLst>
          </p:cNvPr>
          <p:cNvSpPr/>
          <p:nvPr/>
        </p:nvSpPr>
        <p:spPr>
          <a:xfrm>
            <a:off x="295423" y="2244250"/>
            <a:ext cx="10769988" cy="661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002060"/>
                </a:solidFill>
              </a:rPr>
              <a:t> সহীহ হওয়ার দিক হতে হাদিস ৩ প্রকার যথাঃ- সহীহ, হাসান ও যয়িপ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8BBD58-52FB-4DB8-8188-167DEF7EF96B}"/>
              </a:ext>
            </a:extLst>
          </p:cNvPr>
          <p:cNvSpPr/>
          <p:nvPr/>
        </p:nvSpPr>
        <p:spPr>
          <a:xfrm>
            <a:off x="295423" y="3062897"/>
            <a:ext cx="11394830" cy="11887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u="sng" dirty="0">
                <a:solidFill>
                  <a:schemeClr val="bg2"/>
                </a:solidFill>
              </a:rPr>
              <a:t>সহীহ হাদিসের পরিচয়ঃ </a:t>
            </a:r>
            <a:r>
              <a:rPr lang="bn-IN" sz="2400" dirty="0">
                <a:solidFill>
                  <a:schemeClr val="bg2"/>
                </a:solidFill>
              </a:rPr>
              <a:t>যে হাদিসের বর্ণনাকারীগণ অত্যন্ত বিশ্বস্ত এবং তাদের স্মরণশক্তি খুবই প্রখর। আর যাদের বর্ণনা সম্পূর্ণ ত্রটিমুক্ত এবং বিশ্বস্ত বর্ণনার বিপরীতও নয়। </a:t>
            </a:r>
            <a:endParaRPr lang="en-US" sz="2400" u="sng" dirty="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2C5590-FC58-4627-BC26-65E77C8123B2}"/>
              </a:ext>
            </a:extLst>
          </p:cNvPr>
          <p:cNvSpPr/>
          <p:nvPr/>
        </p:nvSpPr>
        <p:spPr>
          <a:xfrm>
            <a:off x="295423" y="4386839"/>
            <a:ext cx="11467515" cy="978389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u="sng" dirty="0"/>
              <a:t>হাসান হাদিসের পরিচয়ঃ </a:t>
            </a:r>
            <a:r>
              <a:rPr lang="bn-IN" sz="2800" dirty="0"/>
              <a:t>যে হাদিসের বর্ণনাকারীদের স্মৃতির মধ্যে সামান্য ভুল-ত্রুটি বিদ্যমান থাকে, যা অন্য কোন উপায়ে দূরীভূত হয় না ।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9D1EC3-F4D7-4B23-ABB1-9439C4D44E83}"/>
              </a:ext>
            </a:extLst>
          </p:cNvPr>
          <p:cNvSpPr/>
          <p:nvPr/>
        </p:nvSpPr>
        <p:spPr>
          <a:xfrm>
            <a:off x="295423" y="5648179"/>
            <a:ext cx="11467516" cy="1188720"/>
          </a:xfrm>
          <a:prstGeom prst="rect">
            <a:avLst/>
          </a:prstGeom>
          <a:solidFill>
            <a:srgbClr val="584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u="sng" dirty="0">
                <a:solidFill>
                  <a:srgbClr val="FFFF00"/>
                </a:solidFill>
              </a:rPr>
              <a:t>সহীহ হাদিসের পরিচয়ঃ </a:t>
            </a:r>
            <a:r>
              <a:rPr lang="bn-IN" sz="2800" dirty="0">
                <a:solidFill>
                  <a:srgbClr val="FFFF00"/>
                </a:solidFill>
              </a:rPr>
              <a:t>যে হাদিসের সহীহ ও হাসান হাদিসের শর্তাবলী সম্পূর্ণ বা কিছু শর্ত বাদ পড়ে যায় তাকে যয়িপ হাদিস বলে।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A885-D0BB-478E-ACDA-87B53046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225" y="576774"/>
            <a:ext cx="8761413" cy="1055077"/>
          </a:xfrm>
        </p:spPr>
        <p:txBody>
          <a:bodyPr/>
          <a:lstStyle/>
          <a:p>
            <a:pPr algn="ctr"/>
            <a:r>
              <a:rPr lang="bn-IN" sz="6000" dirty="0"/>
              <a:t>মূল্যায়ন</a:t>
            </a:r>
            <a:endParaRPr lang="en-US" sz="6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0E820B-485F-47ED-B415-72A23D22467E}"/>
              </a:ext>
            </a:extLst>
          </p:cNvPr>
          <p:cNvSpPr/>
          <p:nvPr/>
        </p:nvSpPr>
        <p:spPr>
          <a:xfrm>
            <a:off x="145363" y="2222693"/>
            <a:ext cx="5791204" cy="756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rgbClr val="FFFF00"/>
                </a:solidFill>
              </a:rPr>
              <a:t>সনদ অনুসারে হাদিস কত প্রকার ও কি কি ?              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8A043A-ACFA-476F-AF61-C1369BFC1D04}"/>
              </a:ext>
            </a:extLst>
          </p:cNvPr>
          <p:cNvSpPr/>
          <p:nvPr/>
        </p:nvSpPr>
        <p:spPr>
          <a:xfrm>
            <a:off x="145364" y="4403197"/>
            <a:ext cx="5791203" cy="756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FF00"/>
                </a:solidFill>
              </a:rPr>
              <a:t>সহীহ অনুসারে হাদিস কত প্রকার ও কি কি?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F866CE-9815-4334-82B8-E85616469CB7}"/>
              </a:ext>
            </a:extLst>
          </p:cNvPr>
          <p:cNvSpPr/>
          <p:nvPr/>
        </p:nvSpPr>
        <p:spPr>
          <a:xfrm>
            <a:off x="145364" y="5335190"/>
            <a:ext cx="5791203" cy="756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আহাদ হাদিস কত প্রকার ও কি কি?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343F91-F144-45A7-B7BC-D40A60469138}"/>
              </a:ext>
            </a:extLst>
          </p:cNvPr>
          <p:cNvSpPr/>
          <p:nvPr/>
        </p:nvSpPr>
        <p:spPr>
          <a:xfrm>
            <a:off x="145366" y="3358661"/>
            <a:ext cx="5791202" cy="756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মুনকাতি হাদিস কত প্রকার ও কি কি?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357608-279F-4BB6-9FA6-21A6FC302FA5}"/>
              </a:ext>
            </a:extLst>
          </p:cNvPr>
          <p:cNvSpPr/>
          <p:nvPr/>
        </p:nvSpPr>
        <p:spPr>
          <a:xfrm>
            <a:off x="6095995" y="2222693"/>
            <a:ext cx="5495783" cy="756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উঃ ২ প্রকার যথা- মুতাওয়াতির ও আহাদ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B3C47B-09C5-4A20-A5BB-F4AC04CD8B34}"/>
              </a:ext>
            </a:extLst>
          </p:cNvPr>
          <p:cNvSpPr/>
          <p:nvPr/>
        </p:nvSpPr>
        <p:spPr>
          <a:xfrm>
            <a:off x="6142893" y="3358661"/>
            <a:ext cx="6110063" cy="756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উঃ ৩ প্রকার যথা- মু’আল্লক, মু’দাল ও মুরসাল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14A7BA-05F8-467D-BD6F-E86EB27D645A}"/>
              </a:ext>
            </a:extLst>
          </p:cNvPr>
          <p:cNvSpPr/>
          <p:nvPr/>
        </p:nvSpPr>
        <p:spPr>
          <a:xfrm>
            <a:off x="6142893" y="4332863"/>
            <a:ext cx="5598939" cy="756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উঃ ৩ প্রকার যথা- সহীহ, হাসান ও যয়ীফ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D9B90C-9830-438F-810F-EC1771295B67}"/>
              </a:ext>
            </a:extLst>
          </p:cNvPr>
          <p:cNvSpPr/>
          <p:nvPr/>
        </p:nvSpPr>
        <p:spPr>
          <a:xfrm>
            <a:off x="6142893" y="5335190"/>
            <a:ext cx="5791203" cy="756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উঃ ৩ প্রকার যথা- মাশহুর, আযিয ও গরীব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0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9FEF-F251-44F3-B87E-FB331DD2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032" y="804856"/>
            <a:ext cx="4007936" cy="706964"/>
          </a:xfrm>
        </p:spPr>
        <p:txBody>
          <a:bodyPr/>
          <a:lstStyle/>
          <a:p>
            <a:r>
              <a:rPr lang="bn-IN" sz="6000" dirty="0"/>
              <a:t>বাড়ির কাজ </a:t>
            </a:r>
            <a:endParaRPr lang="en-US" sz="6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BDC367-06D5-4F5A-B9E0-2F15FC02560C}"/>
              </a:ext>
            </a:extLst>
          </p:cNvPr>
          <p:cNvSpPr/>
          <p:nvPr/>
        </p:nvSpPr>
        <p:spPr>
          <a:xfrm>
            <a:off x="577476" y="2479431"/>
            <a:ext cx="9916367" cy="189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/>
              <a:t>প্রশ্নঃ ইসলামি শরীয়তের ২য় উৎস হিসেবে হাদিসের গুরুত্ব আলোচনা কর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731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D38EA3A-642F-45B9-A535-F828F48FA20E}"/>
              </a:ext>
            </a:extLst>
          </p:cNvPr>
          <p:cNvSpPr/>
          <p:nvPr/>
        </p:nvSpPr>
        <p:spPr>
          <a:xfrm>
            <a:off x="1896793" y="450166"/>
            <a:ext cx="8398413" cy="42906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chemeClr val="accent3"/>
                </a:solidFill>
              </a:rPr>
              <a:t>শ্রেণি কার্যক্রমে সহযোগিতার জন্য সবাইকে </a:t>
            </a:r>
            <a:r>
              <a:rPr lang="bn-IN" sz="5400" b="1" i="1" dirty="0">
                <a:ln/>
                <a:solidFill>
                  <a:srgbClr val="FFFF00"/>
                </a:solidFill>
              </a:rPr>
              <a:t>ধন্যবাদ</a:t>
            </a:r>
          </a:p>
          <a:p>
            <a:pPr algn="ctr"/>
            <a:r>
              <a:rPr lang="bn-IN" sz="5400" b="1" dirty="0">
                <a:ln/>
                <a:solidFill>
                  <a:schemeClr val="accent3"/>
                </a:solidFill>
              </a:rPr>
              <a:t>সবাই ভালো থেকো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6DCEEF-3A7D-4188-A81C-A68DD2737DA1}"/>
              </a:ext>
            </a:extLst>
          </p:cNvPr>
          <p:cNvSpPr/>
          <p:nvPr/>
        </p:nvSpPr>
        <p:spPr>
          <a:xfrm>
            <a:off x="1631853" y="4740812"/>
            <a:ext cx="9439422" cy="191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i="1" dirty="0">
                <a:ln/>
                <a:solidFill>
                  <a:schemeClr val="accent3"/>
                </a:solidFill>
              </a:rPr>
              <a:t>আল্লাহ হাফেজ</a:t>
            </a:r>
            <a:endParaRPr lang="en-US" sz="7200" b="1" i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1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D2C5D-E25C-4226-8588-4A5D6AC9B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sz="7200" dirty="0"/>
              <a:t>التعريف</a:t>
            </a:r>
            <a:endParaRPr lang="en-US" sz="7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42BC4C-37C3-4CCF-896B-553B8F6C6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31" y="1296359"/>
            <a:ext cx="2112116" cy="1986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B125DA-D9A6-4BEF-AA66-2BADEFBCE9EA}"/>
              </a:ext>
            </a:extLst>
          </p:cNvPr>
          <p:cNvSpPr/>
          <p:nvPr/>
        </p:nvSpPr>
        <p:spPr>
          <a:xfrm>
            <a:off x="1461078" y="3282424"/>
            <a:ext cx="4282440" cy="2776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rgbClr val="FFFF00"/>
                </a:solidFill>
              </a:rPr>
              <a:t>تعريف المعلم</a:t>
            </a:r>
          </a:p>
          <a:p>
            <a:pPr algn="ctr"/>
            <a:r>
              <a:rPr lang="ar-SA" dirty="0">
                <a:solidFill>
                  <a:srgbClr val="FFFF00"/>
                </a:solidFill>
              </a:rPr>
              <a:t>محمد ذاكر حسن</a:t>
            </a:r>
          </a:p>
          <a:p>
            <a:pPr algn="ctr"/>
            <a:r>
              <a:rPr lang="ar-SA" dirty="0">
                <a:solidFill>
                  <a:srgbClr val="FFFF00"/>
                </a:solidFill>
              </a:rPr>
              <a:t>معلم المساعد</a:t>
            </a:r>
          </a:p>
          <a:p>
            <a:pPr algn="ctr"/>
            <a:r>
              <a:rPr lang="ar-SA" dirty="0">
                <a:solidFill>
                  <a:srgbClr val="FFFF00"/>
                </a:solidFill>
              </a:rPr>
              <a:t>كفتي الامين نوري داخل مدرسة</a:t>
            </a:r>
          </a:p>
          <a:p>
            <a:pPr algn="ctr"/>
            <a:r>
              <a:rPr lang="ar-SA" dirty="0">
                <a:solidFill>
                  <a:srgbClr val="FFFF00"/>
                </a:solidFill>
              </a:rPr>
              <a:t>نتون بازار. كفتي .رنغامتي</a:t>
            </a:r>
          </a:p>
          <a:p>
            <a:pPr algn="ctr"/>
            <a:r>
              <a:rPr lang="ar-SA" dirty="0">
                <a:solidFill>
                  <a:srgbClr val="FFFF00"/>
                </a:solidFill>
              </a:rPr>
              <a:t>رقم الجوال : 01845764968</a:t>
            </a:r>
          </a:p>
          <a:p>
            <a:pPr algn="ctr"/>
            <a:r>
              <a:rPr lang="en-US" sz="1200" dirty="0" err="1">
                <a:solidFill>
                  <a:srgbClr val="FFFF00"/>
                </a:solidFill>
              </a:rPr>
              <a:t>Emaill</a:t>
            </a:r>
            <a:r>
              <a:rPr lang="en-US" sz="1200" dirty="0">
                <a:solidFill>
                  <a:srgbClr val="FFFF00"/>
                </a:solidFill>
              </a:rPr>
              <a:t>: Mohammadjhakirhossen515@gmail.com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E014C-4760-42FF-ADBC-5E86B0905B5E}"/>
              </a:ext>
            </a:extLst>
          </p:cNvPr>
          <p:cNvSpPr/>
          <p:nvPr/>
        </p:nvSpPr>
        <p:spPr>
          <a:xfrm>
            <a:off x="6386733" y="3282424"/>
            <a:ext cx="4164037" cy="2776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تعريف الدرس</a:t>
            </a:r>
            <a:endParaRPr lang="ar-SA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الموضوع :الحديث</a:t>
            </a:r>
          </a:p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الباب الاول: تعريف الحديث</a:t>
            </a:r>
          </a:p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المدة : الاول</a:t>
            </a:r>
          </a:p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الحصة المدة : 40 دقيقة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53033B-E40D-45F6-8DD8-F09B1DC3A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75373" y="1583612"/>
            <a:ext cx="2648087" cy="198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4362-C086-483D-B053-21187277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997" y="838200"/>
            <a:ext cx="9515622" cy="916965"/>
          </a:xfrm>
        </p:spPr>
        <p:txBody>
          <a:bodyPr>
            <a:normAutofit fontScale="90000"/>
          </a:bodyPr>
          <a:lstStyle/>
          <a:p>
            <a:pPr algn="ctr"/>
            <a:r>
              <a:rPr lang="bn-IN" sz="6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আজকের পাঠঃ হাদিসের পরিচয়</a:t>
            </a:r>
            <a:endParaRPr lang="en-US" sz="6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B8BFB-832E-41E4-81B4-B9C787DF7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056997" cy="4254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dirty="0">
                <a:solidFill>
                  <a:schemeClr val="tx1"/>
                </a:solidFill>
              </a:rPr>
              <a:t>বলতো দেখি ইসলামি শরীয়তের মূল উৎস কয়টি ও কি কি?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chemeClr val="tx1"/>
                </a:solidFill>
              </a:rPr>
              <a:t> ৪টি যথাঃ- কোরআন, হাদিস, ইজমা, কিয়াস</a:t>
            </a:r>
          </a:p>
          <a:p>
            <a:pPr marL="0" indent="0">
              <a:buNone/>
            </a:pPr>
            <a:r>
              <a:rPr lang="bn-IN" sz="3600" dirty="0">
                <a:solidFill>
                  <a:schemeClr val="tx1"/>
                </a:solidFill>
              </a:rPr>
              <a:t>ইসলামি শরীয়তের দ্বিতীয় উৎস কি? এটি কোন ধরনের অহী?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chemeClr val="tx1"/>
                </a:solidFill>
              </a:rPr>
              <a:t> হাদিস এবং অহীয়ে গাইরে মাতলু।</a:t>
            </a:r>
          </a:p>
          <a:p>
            <a:pPr marL="0" indent="0">
              <a:buNone/>
            </a:pPr>
            <a:endParaRPr lang="bn-IN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5B1F9-12DF-493D-9FE7-192F3DB9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48640"/>
            <a:ext cx="9184800" cy="1131992"/>
          </a:xfrm>
        </p:spPr>
        <p:txBody>
          <a:bodyPr/>
          <a:lstStyle/>
          <a:p>
            <a:pPr algn="ctr"/>
            <a:r>
              <a:rPr lang="bn-IN" sz="6000" dirty="0"/>
              <a:t>শিখন ফল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CF0BD-06C8-4C64-AA0C-29D7238AA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3600" dirty="0"/>
              <a:t>এই পাঠ শেষে শিক্ষার্থীরা--</a:t>
            </a:r>
          </a:p>
          <a:p>
            <a:r>
              <a:rPr lang="bn-IN" sz="3600" dirty="0"/>
              <a:t>হাদিস কি ও কেন তা বর্ণনা করতে পারবে।</a:t>
            </a:r>
          </a:p>
          <a:p>
            <a:r>
              <a:rPr lang="bn-IN" sz="3600" dirty="0"/>
              <a:t>হাদিসের প্রকারভেদ আলোচনা করতে পারবে।</a:t>
            </a:r>
          </a:p>
          <a:p>
            <a:r>
              <a:rPr lang="bn-IN" sz="3600" dirty="0"/>
              <a:t>ইসলামি শরীয়তের উৎস হিসেবে হাদিসের গুরুত্ব বর্ণনা করতে পারবে।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59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5E5F83-C55C-4164-954E-F149B67D2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i="1" dirty="0">
                <a:solidFill>
                  <a:srgbClr val="FFC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تعريف الحديث</a:t>
            </a:r>
            <a:endParaRPr lang="en-US" i="1" dirty="0">
              <a:solidFill>
                <a:srgbClr val="FFC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1F2272-37F1-487E-A649-40526FB53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6769" y="2458671"/>
            <a:ext cx="5416061" cy="253536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SA" sz="24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الحديث اصطلاحا : الحديث ما أضيف إلى النّبىّ صلّى الله عليه و سلّم من قول أوفعل أو  تقرير و كذالك يطلق على أقوال الصّحابة والتّابعين وافعالهم و تقريرهم. </a:t>
            </a:r>
          </a:p>
          <a:p>
            <a:pPr marL="0" indent="0">
              <a:buNone/>
            </a:pPr>
            <a:r>
              <a:rPr lang="bn-IN" sz="2400" dirty="0">
                <a:solidFill>
                  <a:srgbClr val="002060"/>
                </a:solidFill>
                <a:latin typeface="Arabic Typesetting" panose="03020402040406030203" pitchFamily="66" charset="-78"/>
              </a:rPr>
              <a:t>অর্থাৎ, নবি করিম (</a:t>
            </a:r>
            <a:r>
              <a:rPr lang="ar-SA" sz="24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صلّى الله عليه وسلّم</a:t>
            </a:r>
            <a:r>
              <a:rPr lang="bn-IN" sz="24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) এর কথা, কাজ ও মৌন সমর্থন, অনুরুপ ভাবে সাহাবি ও তাবেয়ীগনের কথা, কাজ ও মৌন সমর্থনকেও হাদিস বলে।</a:t>
            </a:r>
            <a:endParaRPr lang="bn-IN" sz="2400" dirty="0">
              <a:solidFill>
                <a:srgbClr val="002060"/>
              </a:solidFill>
              <a:latin typeface="Arabic Typesetting" panose="03020402040406030203" pitchFamily="66" charset="-78"/>
            </a:endParaRPr>
          </a:p>
          <a:p>
            <a:pPr algn="r"/>
            <a:endParaRPr lang="en-US" sz="2400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E54FA-A55E-4392-A785-2886E274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0454" y="2268757"/>
            <a:ext cx="4263683" cy="291518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2400" dirty="0">
                <a:solidFill>
                  <a:srgbClr val="FF0000"/>
                </a:solidFill>
              </a:rPr>
              <a:t>تعريف الحديث لغة : </a:t>
            </a:r>
            <a:endParaRPr lang="bn-IN" sz="24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SA" sz="2400" dirty="0">
                <a:solidFill>
                  <a:srgbClr val="FF0000"/>
                </a:solidFill>
              </a:rPr>
              <a:t>القول</a:t>
            </a:r>
            <a:r>
              <a:rPr lang="bn-IN" sz="2400" dirty="0">
                <a:solidFill>
                  <a:srgbClr val="FF0000"/>
                </a:solidFill>
              </a:rPr>
              <a:t> 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rgbClr val="FF0000"/>
                </a:solidFill>
              </a:rPr>
              <a:t> </a:t>
            </a:r>
          </a:p>
          <a:p>
            <a:pPr marL="0" indent="0" algn="r">
              <a:buNone/>
            </a:pPr>
            <a:r>
              <a:rPr lang="bn-IN" sz="2400" dirty="0">
                <a:solidFill>
                  <a:srgbClr val="FF0000"/>
                </a:solidFill>
              </a:rPr>
              <a:t> তথা কথা বা বাণী</a:t>
            </a:r>
          </a:p>
          <a:p>
            <a:pPr marL="0" indent="0" algn="r">
              <a:buNone/>
            </a:pPr>
            <a:r>
              <a:rPr lang="bn-IN" sz="2400" dirty="0">
                <a:solidFill>
                  <a:srgbClr val="FF0000"/>
                </a:solidFill>
              </a:rPr>
              <a:t> তথা নতুন,</a:t>
            </a:r>
            <a:r>
              <a:rPr lang="ar-SA" sz="2400" dirty="0">
                <a:solidFill>
                  <a:srgbClr val="FF0000"/>
                </a:solidFill>
              </a:rPr>
              <a:t>الجديد </a:t>
            </a:r>
            <a:endParaRPr lang="bn-IN" sz="24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bn-IN" sz="2400" dirty="0">
                <a:solidFill>
                  <a:srgbClr val="FF0000"/>
                </a:solidFill>
              </a:rPr>
              <a:t>উপদেশ বা পরামর্শ </a:t>
            </a:r>
            <a:r>
              <a:rPr lang="ar-SA" sz="2400" dirty="0">
                <a:solidFill>
                  <a:srgbClr val="FF0000"/>
                </a:solidFill>
              </a:rPr>
              <a:t>الوعظ </a:t>
            </a:r>
            <a:endParaRPr lang="bn-IN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E029E841-ACF7-4A6B-8095-5E7FDAA4983B}"/>
              </a:ext>
            </a:extLst>
          </p:cNvPr>
          <p:cNvSpPr/>
          <p:nvPr/>
        </p:nvSpPr>
        <p:spPr>
          <a:xfrm>
            <a:off x="5167532" y="2588457"/>
            <a:ext cx="1589652" cy="8405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اقسام الحديث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9987D0-1B47-4F83-904F-1B6C44464C5E}"/>
              </a:ext>
            </a:extLst>
          </p:cNvPr>
          <p:cNvSpPr/>
          <p:nvPr/>
        </p:nvSpPr>
        <p:spPr>
          <a:xfrm>
            <a:off x="4824234" y="975378"/>
            <a:ext cx="1606853" cy="85504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اقسام الحديث باعتبار المتن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8F4EFA-0A8B-46C4-A722-BE703BE5A489}"/>
              </a:ext>
            </a:extLst>
          </p:cNvPr>
          <p:cNvSpPr/>
          <p:nvPr/>
        </p:nvSpPr>
        <p:spPr>
          <a:xfrm>
            <a:off x="2841673" y="1477140"/>
            <a:ext cx="1788471" cy="98122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مرفوع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9F619F-14EA-4AE5-8213-C0E5499CB9DC}"/>
              </a:ext>
            </a:extLst>
          </p:cNvPr>
          <p:cNvSpPr/>
          <p:nvPr/>
        </p:nvSpPr>
        <p:spPr>
          <a:xfrm>
            <a:off x="9539088" y="2966085"/>
            <a:ext cx="1266092" cy="70250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غريب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37F328-B193-4FE4-A2CC-06B670D565EE}"/>
              </a:ext>
            </a:extLst>
          </p:cNvPr>
          <p:cNvSpPr/>
          <p:nvPr/>
        </p:nvSpPr>
        <p:spPr>
          <a:xfrm>
            <a:off x="7529339" y="1567672"/>
            <a:ext cx="1606853" cy="85504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اقسام الحديث باعتبار السّند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75247E-BB4B-4ED2-8E67-1AC81102A56E}"/>
              </a:ext>
            </a:extLst>
          </p:cNvPr>
          <p:cNvSpPr/>
          <p:nvPr/>
        </p:nvSpPr>
        <p:spPr>
          <a:xfrm>
            <a:off x="9945858" y="1350498"/>
            <a:ext cx="1153551" cy="57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rgbClr val="FFFF00"/>
                </a:solidFill>
              </a:rPr>
              <a:t>المتواتر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C7D74C-0EED-46EF-B922-F80110D0B09D}"/>
              </a:ext>
            </a:extLst>
          </p:cNvPr>
          <p:cNvSpPr/>
          <p:nvPr/>
        </p:nvSpPr>
        <p:spPr>
          <a:xfrm>
            <a:off x="9945859" y="2045092"/>
            <a:ext cx="1041000" cy="543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الأحد</a:t>
            </a:r>
            <a:endParaRPr lang="en-US" sz="28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95EB0B8-E918-4F9E-83AD-F2CC4DF1F8EE}"/>
              </a:ext>
            </a:extLst>
          </p:cNvPr>
          <p:cNvSpPr/>
          <p:nvPr/>
        </p:nvSpPr>
        <p:spPr>
          <a:xfrm>
            <a:off x="10645524" y="410550"/>
            <a:ext cx="1266093" cy="98122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583F08-41AB-461F-B522-7A7A62708FE0}"/>
              </a:ext>
            </a:extLst>
          </p:cNvPr>
          <p:cNvSpPr/>
          <p:nvPr/>
        </p:nvSpPr>
        <p:spPr>
          <a:xfrm>
            <a:off x="10791253" y="2777162"/>
            <a:ext cx="1266093" cy="70250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المشهور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15D6F9-10DF-47DD-948C-537A8C2FC6CD}"/>
              </a:ext>
            </a:extLst>
          </p:cNvPr>
          <p:cNvSpPr/>
          <p:nvPr/>
        </p:nvSpPr>
        <p:spPr>
          <a:xfrm>
            <a:off x="7289799" y="3668588"/>
            <a:ext cx="2128561" cy="88231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اقسام الحديث باعتبار المنقطع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FB52973-763C-48D5-B2E3-CD99BA61BA0D}"/>
              </a:ext>
            </a:extLst>
          </p:cNvPr>
          <p:cNvSpPr/>
          <p:nvPr/>
        </p:nvSpPr>
        <p:spPr>
          <a:xfrm rot="21351741">
            <a:off x="9029632" y="1561251"/>
            <a:ext cx="1018912" cy="342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B3CB67E-B012-4571-B5FF-FC3773696CE6}"/>
              </a:ext>
            </a:extLst>
          </p:cNvPr>
          <p:cNvSpPr/>
          <p:nvPr/>
        </p:nvSpPr>
        <p:spPr>
          <a:xfrm rot="976182">
            <a:off x="9068050" y="2094196"/>
            <a:ext cx="945951" cy="302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6187EE09-66F1-42E5-891C-6D696A12E25F}"/>
              </a:ext>
            </a:extLst>
          </p:cNvPr>
          <p:cNvSpPr/>
          <p:nvPr/>
        </p:nvSpPr>
        <p:spPr>
          <a:xfrm rot="20406053">
            <a:off x="6444567" y="2324643"/>
            <a:ext cx="1425532" cy="293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Left-Up 30">
            <a:extLst>
              <a:ext uri="{FF2B5EF4-FFF2-40B4-BE49-F238E27FC236}">
                <a16:creationId xmlns:a16="http://schemas.microsoft.com/office/drawing/2014/main" id="{00A99820-F4A2-4FCE-924F-9BE84B9CE61B}"/>
              </a:ext>
            </a:extLst>
          </p:cNvPr>
          <p:cNvSpPr/>
          <p:nvPr/>
        </p:nvSpPr>
        <p:spPr>
          <a:xfrm>
            <a:off x="10998190" y="1392909"/>
            <a:ext cx="560763" cy="1079697"/>
          </a:xfrm>
          <a:prstGeom prst="leftUpArrow">
            <a:avLst>
              <a:gd name="adj1" fmla="val 994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D9EC6A7-CE17-49C5-A8DB-759839A9D77B}"/>
              </a:ext>
            </a:extLst>
          </p:cNvPr>
          <p:cNvSpPr/>
          <p:nvPr/>
        </p:nvSpPr>
        <p:spPr>
          <a:xfrm rot="1459795">
            <a:off x="10611783" y="2556511"/>
            <a:ext cx="568031" cy="275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C74A0F3D-DCD3-4A13-A3C9-6C11D666EBC8}"/>
              </a:ext>
            </a:extLst>
          </p:cNvPr>
          <p:cNvSpPr/>
          <p:nvPr/>
        </p:nvSpPr>
        <p:spPr>
          <a:xfrm rot="5400000">
            <a:off x="10026716" y="2613954"/>
            <a:ext cx="483625" cy="220641"/>
          </a:xfrm>
          <a:prstGeom prst="rightArrow">
            <a:avLst>
              <a:gd name="adj1" fmla="val 3493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24ADE8EC-3AC3-4213-A6A1-C282F565A30C}"/>
              </a:ext>
            </a:extLst>
          </p:cNvPr>
          <p:cNvSpPr/>
          <p:nvPr/>
        </p:nvSpPr>
        <p:spPr>
          <a:xfrm rot="16022454">
            <a:off x="5291359" y="2090178"/>
            <a:ext cx="886789" cy="262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4102290B-728D-427C-B2A5-574207F88A53}"/>
              </a:ext>
            </a:extLst>
          </p:cNvPr>
          <p:cNvSpPr/>
          <p:nvPr/>
        </p:nvSpPr>
        <p:spPr>
          <a:xfrm rot="20304017">
            <a:off x="6305814" y="1249465"/>
            <a:ext cx="694115" cy="202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DB4957C-A2A9-4516-85D4-9FF00A6E98DA}"/>
              </a:ext>
            </a:extLst>
          </p:cNvPr>
          <p:cNvSpPr/>
          <p:nvPr/>
        </p:nvSpPr>
        <p:spPr>
          <a:xfrm>
            <a:off x="6757184" y="870570"/>
            <a:ext cx="1065233" cy="58079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قولى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676E5C5C-C279-4B2B-9542-048123D87E0C}"/>
              </a:ext>
            </a:extLst>
          </p:cNvPr>
          <p:cNvSpPr/>
          <p:nvPr/>
        </p:nvSpPr>
        <p:spPr>
          <a:xfrm rot="16022454">
            <a:off x="5291359" y="2090177"/>
            <a:ext cx="886789" cy="262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3E072183-0DCF-42D1-8A1A-ACA9565E9BD9}"/>
              </a:ext>
            </a:extLst>
          </p:cNvPr>
          <p:cNvSpPr/>
          <p:nvPr/>
        </p:nvSpPr>
        <p:spPr>
          <a:xfrm rot="18958834">
            <a:off x="5813182" y="858051"/>
            <a:ext cx="565636" cy="23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49E9C5E-1E9E-483C-9C5F-0CA5E08E96C6}"/>
              </a:ext>
            </a:extLst>
          </p:cNvPr>
          <p:cNvSpPr/>
          <p:nvPr/>
        </p:nvSpPr>
        <p:spPr>
          <a:xfrm>
            <a:off x="6120254" y="225511"/>
            <a:ext cx="1065233" cy="58079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فعلى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3CB828A7-C3AD-4B4D-9248-4FF6BC7CDE8C}"/>
              </a:ext>
            </a:extLst>
          </p:cNvPr>
          <p:cNvSpPr/>
          <p:nvPr/>
        </p:nvSpPr>
        <p:spPr>
          <a:xfrm rot="13423258">
            <a:off x="5113124" y="708355"/>
            <a:ext cx="565636" cy="23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507E1BC-488B-4E3D-9747-F7040CC9E1A6}"/>
              </a:ext>
            </a:extLst>
          </p:cNvPr>
          <p:cNvSpPr/>
          <p:nvPr/>
        </p:nvSpPr>
        <p:spPr>
          <a:xfrm>
            <a:off x="4042117" y="124033"/>
            <a:ext cx="1482999" cy="58079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تقريرى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FB88CA7C-25B1-46E2-9EA0-1A692255FD4F}"/>
              </a:ext>
            </a:extLst>
          </p:cNvPr>
          <p:cNvSpPr/>
          <p:nvPr/>
        </p:nvSpPr>
        <p:spPr>
          <a:xfrm rot="2114406">
            <a:off x="6518849" y="3371873"/>
            <a:ext cx="1332489" cy="308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4F6CDD3E-3E3D-43BA-AFD3-687F926A68A3}"/>
              </a:ext>
            </a:extLst>
          </p:cNvPr>
          <p:cNvSpPr/>
          <p:nvPr/>
        </p:nvSpPr>
        <p:spPr>
          <a:xfrm rot="966540">
            <a:off x="9160507" y="4290060"/>
            <a:ext cx="1033612" cy="279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07E7DDF1-00CE-4574-B485-424DD95FF90B}"/>
              </a:ext>
            </a:extLst>
          </p:cNvPr>
          <p:cNvSpPr/>
          <p:nvPr/>
        </p:nvSpPr>
        <p:spPr>
          <a:xfrm rot="2114406">
            <a:off x="8846534" y="4623311"/>
            <a:ext cx="977147" cy="24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4E3E3F03-EC7D-4925-A86A-DD3E429F5C64}"/>
              </a:ext>
            </a:extLst>
          </p:cNvPr>
          <p:cNvSpPr/>
          <p:nvPr/>
        </p:nvSpPr>
        <p:spPr>
          <a:xfrm rot="5400000">
            <a:off x="8418215" y="4733545"/>
            <a:ext cx="878357" cy="32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63DB427-6D87-4943-83CF-34A5E57B2AD9}"/>
              </a:ext>
            </a:extLst>
          </p:cNvPr>
          <p:cNvSpPr/>
          <p:nvPr/>
        </p:nvSpPr>
        <p:spPr>
          <a:xfrm>
            <a:off x="10073966" y="4084638"/>
            <a:ext cx="1266092" cy="70250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معلّق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5D7EBE1-D2A0-4C0A-82FC-605CB1EE5F14}"/>
              </a:ext>
            </a:extLst>
          </p:cNvPr>
          <p:cNvSpPr/>
          <p:nvPr/>
        </p:nvSpPr>
        <p:spPr>
          <a:xfrm>
            <a:off x="9635482" y="4814275"/>
            <a:ext cx="1266092" cy="70250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معضل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4FC7609-C2F2-4B5A-8F49-679BD120AAD8}"/>
              </a:ext>
            </a:extLst>
          </p:cNvPr>
          <p:cNvSpPr/>
          <p:nvPr/>
        </p:nvSpPr>
        <p:spPr>
          <a:xfrm>
            <a:off x="8369390" y="5333061"/>
            <a:ext cx="1266092" cy="70250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مرسل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F5E11F4-6DDC-4A91-A038-5B63170135E0}"/>
              </a:ext>
            </a:extLst>
          </p:cNvPr>
          <p:cNvSpPr/>
          <p:nvPr/>
        </p:nvSpPr>
        <p:spPr>
          <a:xfrm>
            <a:off x="4997833" y="4305268"/>
            <a:ext cx="2128561" cy="88231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اقسام الحديث باعتبار الصحيح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C6286BF2-1CC8-42D4-B9BD-92879938A09C}"/>
              </a:ext>
            </a:extLst>
          </p:cNvPr>
          <p:cNvSpPr/>
          <p:nvPr/>
        </p:nvSpPr>
        <p:spPr>
          <a:xfrm rot="5400000">
            <a:off x="5438323" y="3676985"/>
            <a:ext cx="1016263" cy="296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335E49B7-824E-4CE3-9338-6E5413E60687}"/>
              </a:ext>
            </a:extLst>
          </p:cNvPr>
          <p:cNvSpPr/>
          <p:nvPr/>
        </p:nvSpPr>
        <p:spPr>
          <a:xfrm rot="3367613">
            <a:off x="6621279" y="5210369"/>
            <a:ext cx="743470" cy="247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6DE1CEB8-1DBE-46CD-ADBC-23903648130D}"/>
              </a:ext>
            </a:extLst>
          </p:cNvPr>
          <p:cNvSpPr/>
          <p:nvPr/>
        </p:nvSpPr>
        <p:spPr>
          <a:xfrm rot="5400000">
            <a:off x="5928879" y="5353108"/>
            <a:ext cx="553021" cy="199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B0E3BFBE-B67D-44C2-867A-C56B8AE972CE}"/>
              </a:ext>
            </a:extLst>
          </p:cNvPr>
          <p:cNvSpPr/>
          <p:nvPr/>
        </p:nvSpPr>
        <p:spPr>
          <a:xfrm rot="7182991">
            <a:off x="5082690" y="5327100"/>
            <a:ext cx="702505" cy="171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789F47E-3D93-4EAF-8115-FB1A01630B90}"/>
              </a:ext>
            </a:extLst>
          </p:cNvPr>
          <p:cNvSpPr/>
          <p:nvPr/>
        </p:nvSpPr>
        <p:spPr>
          <a:xfrm>
            <a:off x="6948610" y="5516778"/>
            <a:ext cx="1266092" cy="70250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صحيح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1DB5ACB-D392-4B77-AC50-DADB2B1FE185}"/>
              </a:ext>
            </a:extLst>
          </p:cNvPr>
          <p:cNvSpPr/>
          <p:nvPr/>
        </p:nvSpPr>
        <p:spPr>
          <a:xfrm>
            <a:off x="5527830" y="5696857"/>
            <a:ext cx="1266092" cy="70250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حسن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DF069F9-B097-41FC-8712-C8BB1DBAD1A7}"/>
              </a:ext>
            </a:extLst>
          </p:cNvPr>
          <p:cNvSpPr/>
          <p:nvPr/>
        </p:nvSpPr>
        <p:spPr>
          <a:xfrm>
            <a:off x="4206670" y="5552590"/>
            <a:ext cx="1266092" cy="70250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ضعيف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Arrow: Left 58">
            <a:extLst>
              <a:ext uri="{FF2B5EF4-FFF2-40B4-BE49-F238E27FC236}">
                <a16:creationId xmlns:a16="http://schemas.microsoft.com/office/drawing/2014/main" id="{41E8D11F-3564-4DF1-B109-0C71B68A93F3}"/>
              </a:ext>
            </a:extLst>
          </p:cNvPr>
          <p:cNvSpPr/>
          <p:nvPr/>
        </p:nvSpPr>
        <p:spPr>
          <a:xfrm rot="1093076">
            <a:off x="4012117" y="2585500"/>
            <a:ext cx="1280713" cy="170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Left 59">
            <a:extLst>
              <a:ext uri="{FF2B5EF4-FFF2-40B4-BE49-F238E27FC236}">
                <a16:creationId xmlns:a16="http://schemas.microsoft.com/office/drawing/2014/main" id="{02F38B13-66C4-418B-8B99-9C4607B55129}"/>
              </a:ext>
            </a:extLst>
          </p:cNvPr>
          <p:cNvSpPr/>
          <p:nvPr/>
        </p:nvSpPr>
        <p:spPr>
          <a:xfrm rot="21430883">
            <a:off x="3982858" y="2987192"/>
            <a:ext cx="1233493" cy="170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A186AEB-E8FB-483C-9EE8-ACF8B8C5D4DC}"/>
              </a:ext>
            </a:extLst>
          </p:cNvPr>
          <p:cNvSpPr/>
          <p:nvPr/>
        </p:nvSpPr>
        <p:spPr>
          <a:xfrm>
            <a:off x="2481754" y="2578285"/>
            <a:ext cx="1589652" cy="8405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موقوف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A0D3507-B676-4419-860D-24AC8DF4FE3B}"/>
              </a:ext>
            </a:extLst>
          </p:cNvPr>
          <p:cNvSpPr/>
          <p:nvPr/>
        </p:nvSpPr>
        <p:spPr>
          <a:xfrm>
            <a:off x="3008112" y="3664366"/>
            <a:ext cx="1589652" cy="8405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مقطوع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Arrow: Left 66">
            <a:extLst>
              <a:ext uri="{FF2B5EF4-FFF2-40B4-BE49-F238E27FC236}">
                <a16:creationId xmlns:a16="http://schemas.microsoft.com/office/drawing/2014/main" id="{AB550FA2-9534-4E6C-84E6-A71883DE1033}"/>
              </a:ext>
            </a:extLst>
          </p:cNvPr>
          <p:cNvSpPr/>
          <p:nvPr/>
        </p:nvSpPr>
        <p:spPr>
          <a:xfrm rot="19921241">
            <a:off x="4367913" y="3525773"/>
            <a:ext cx="1233493" cy="170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5" grpId="0" animBg="1"/>
      <p:bldP spid="66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ECA17-925B-4684-AB8A-42256288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IN" sz="4800" dirty="0">
                <a:solidFill>
                  <a:srgbClr val="FFFF00"/>
                </a:solidFill>
              </a:rPr>
              <a:t>মুতাওয়াতির ও আহাদ হাদিসের পরিচয়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B3B734-43EE-4A22-A7ED-FEE3A7DBCC8C}"/>
              </a:ext>
            </a:extLst>
          </p:cNvPr>
          <p:cNvSpPr/>
          <p:nvPr/>
        </p:nvSpPr>
        <p:spPr>
          <a:xfrm>
            <a:off x="719800" y="1866064"/>
            <a:ext cx="11097062" cy="1511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FFFF00"/>
                </a:solidFill>
              </a:rPr>
              <a:t>মুতাওয়াতির হাদিসের পরিচয়ঃ শাব্দিক অর্থ হলো-ধারাবাহিকতা।পরিভাষায়ঃ-যে হাদিসের বর্ণনাকারির সংখ্যা প্রত্যেক যুগে অসংখ্য হবে, যা নিদির্ষ্টভাবে গননা করা সম্ভব নয় তাকে মুতাওয়াতির হাদিস বলে। </a:t>
            </a:r>
            <a:endParaRPr lang="en-US" sz="28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6FAC2C-A5E8-42EE-9954-0346CA970C4E}"/>
              </a:ext>
            </a:extLst>
          </p:cNvPr>
          <p:cNvSpPr/>
          <p:nvPr/>
        </p:nvSpPr>
        <p:spPr>
          <a:xfrm>
            <a:off x="719800" y="3666729"/>
            <a:ext cx="11097062" cy="1511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FFFF00"/>
                </a:solidFill>
              </a:rPr>
              <a:t>আহাদ হাদিসের পরিচয়ঃ শাব্দিক অর্থ হলো-এক ও অভিন্ন।পরিভাষায়ঃ-যে হাদিসে মুতাওয়াতির হাদিসের শর্তাবলী পাওয়া যায় না তাকে আহাদ হাদিস বলে ।</a:t>
            </a:r>
            <a:endParaRPr lang="en-US" sz="28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311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BBB05-3FF5-4EF5-8CD0-F1C0BECD6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EDC23AA-48B6-4F60-8CAC-FAE23914A49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702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8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মারফু,মাওকুফ ও মাকতু হাদিসের পরিচয়</a:t>
            </a:r>
            <a:endParaRPr lang="en-US" sz="4800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5371B4-414E-4A8B-B51A-82C3A11051F4}"/>
              </a:ext>
            </a:extLst>
          </p:cNvPr>
          <p:cNvSpPr/>
          <p:nvPr/>
        </p:nvSpPr>
        <p:spPr>
          <a:xfrm>
            <a:off x="506437" y="2044843"/>
            <a:ext cx="10515600" cy="996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i="1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মারফু হাদিসের পরিচয়ঃ শাব্দিক অর্থ-উন্নত ও মর্যদাবান।পরিভাষায়- যে হাদিসের সনদ নবি করিম পর্যন্ত (দঃ) পৌছেছে তাকে মারফু হাদিস বলে</a:t>
            </a:r>
            <a:endParaRPr lang="en-US" sz="2000" i="1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8DD37C-98C5-4C0D-A900-7A65A0AA962C}"/>
              </a:ext>
            </a:extLst>
          </p:cNvPr>
          <p:cNvSpPr/>
          <p:nvPr/>
        </p:nvSpPr>
        <p:spPr>
          <a:xfrm>
            <a:off x="506437" y="3429000"/>
            <a:ext cx="10515600" cy="728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i="1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মাওকুফ হাদিসের পরিচয়ঃ শাব্দিক অর্থ-স্থিরকৃত। পরিভাষায়-যে  সব হাদিস সাহাবীগনের  কাছ থেকে এসেছে সে সব হাদিসকে মাওকুফ হাদিস বলে</a:t>
            </a:r>
            <a:endParaRPr lang="en-US" sz="2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ECA09-A860-4B3B-9D91-16A92A725C02}"/>
              </a:ext>
            </a:extLst>
          </p:cNvPr>
          <p:cNvSpPr/>
          <p:nvPr/>
        </p:nvSpPr>
        <p:spPr>
          <a:xfrm>
            <a:off x="506437" y="4545274"/>
            <a:ext cx="10515600" cy="1162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i="1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মাকতু হাদিসের পরিচয়ঃশাব্দিক অর্থ - কর্তনকৃত, বিচ্ছিন্ন। পরিভাষায় - যে হাদিসের সনদ তাবেয়ী পর্যন্ত পৌছেছে  তাকে মাকতু হাদিস বলে।</a:t>
            </a:r>
            <a:endParaRPr lang="en-US" sz="2000" i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0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215B-D3FE-4A3F-8920-9FA0CF8C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/>
              <a:t> 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E2B76F-91A7-4C0F-BDF6-7100F5C8486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702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>
                <a:solidFill>
                  <a:srgbClr val="FFFF00"/>
                </a:solidFill>
                <a:latin typeface="BhairabMJ" pitchFamily="2" charset="0"/>
                <a:cs typeface="Arabic Typesetting" panose="03020402040406030203" pitchFamily="66" charset="-78"/>
              </a:rPr>
              <a:t>আহাদ হাদিসের প্রকার- মাশহুর,আযিয ও গরীব হাদিসের পরিচয়</a:t>
            </a:r>
            <a:endParaRPr lang="en-US" sz="4000" dirty="0">
              <a:solidFill>
                <a:srgbClr val="FFFF00"/>
              </a:solidFill>
              <a:latin typeface="BhairabMJ" pitchFamily="2" charset="0"/>
              <a:cs typeface="Arabic Typesetting" panose="03020402040406030203" pitchFamily="66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6933D6-240A-41D8-8958-AB6DC2F35AA7}"/>
              </a:ext>
            </a:extLst>
          </p:cNvPr>
          <p:cNvSpPr/>
          <p:nvPr/>
        </p:nvSpPr>
        <p:spPr>
          <a:xfrm>
            <a:off x="506437" y="2044843"/>
            <a:ext cx="10515600" cy="1384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i="1" u="sng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মাশহুর হাদিসের পরিচয়ঃ </a:t>
            </a:r>
            <a:r>
              <a:rPr lang="bn-IN" sz="2000" i="1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শাব্দিক অর্থ-প্রসিদ্ধ ও পরিচিত।পরিভাষায়- যে হাদিসের বর্ণনাকারীর সংখ্যা দুয়ের অধিক, তবে তা মুতাওয়াতিরের পর্যায়ে পৌছেনি তাকে মাশহুর হাদিস বলে</a:t>
            </a:r>
            <a:endParaRPr lang="en-US" sz="2000" i="1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A43885-47EC-4E9A-B61D-3BAFB4ACB749}"/>
              </a:ext>
            </a:extLst>
          </p:cNvPr>
          <p:cNvSpPr/>
          <p:nvPr/>
        </p:nvSpPr>
        <p:spPr>
          <a:xfrm>
            <a:off x="506437" y="3747669"/>
            <a:ext cx="10515600" cy="805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i="1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আযিয হাদিসের পরিচয়ঃ শাব্দিক অর্থ-কম, মজবুত ও শক্তিশালী। পরিভাষায়-যে  সব হাদিসের রাবির সংখ্যা কোনো স্তরে দুয়ের কম হয়নি সে সব হাদিসকে  আযিয হাদিস বলে</a:t>
            </a:r>
            <a:endParaRPr lang="en-US" sz="2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B75485-0861-4B89-95FC-A585FA19A7EC}"/>
              </a:ext>
            </a:extLst>
          </p:cNvPr>
          <p:cNvSpPr/>
          <p:nvPr/>
        </p:nvSpPr>
        <p:spPr>
          <a:xfrm>
            <a:off x="506437" y="5051711"/>
            <a:ext cx="10515600" cy="1162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i="1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গরীব হাদিসের পরিচয়ঃশাব্দিক অর্থ - একাকী ও অপরিচিত। পরিভাষায় - যখন কোনো হাদিসের বর্ণনাকারী একজন হয় তখন তাকে গরীব হাদিস বলে।</a:t>
            </a:r>
            <a:endParaRPr lang="en-US" sz="2000" i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582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717</TotalTime>
  <Words>841</Words>
  <Application>Microsoft Office PowerPoint</Application>
  <PresentationFormat>Widescreen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ae_AlMohanad</vt:lpstr>
      <vt:lpstr>Arabic Typesetting</vt:lpstr>
      <vt:lpstr>Arial</vt:lpstr>
      <vt:lpstr>BhairabMJ</vt:lpstr>
      <vt:lpstr>Century Gothic</vt:lpstr>
      <vt:lpstr>Wingdings</vt:lpstr>
      <vt:lpstr>Wingdings 3</vt:lpstr>
      <vt:lpstr>Ion Boardroom</vt:lpstr>
      <vt:lpstr>السلام عليكم و رحمة الله و بركاته</vt:lpstr>
      <vt:lpstr>التعريف</vt:lpstr>
      <vt:lpstr>আজকের পাঠঃ হাদিসের পরিচয়</vt:lpstr>
      <vt:lpstr>শিখন ফল</vt:lpstr>
      <vt:lpstr>تعريف الحديث</vt:lpstr>
      <vt:lpstr>PowerPoint Presentation</vt:lpstr>
      <vt:lpstr>মুতাওয়াতির ও আহাদ হাদিসের পরিচয়</vt:lpstr>
      <vt:lpstr>PowerPoint Presentation</vt:lpstr>
      <vt:lpstr> </vt:lpstr>
      <vt:lpstr>মতন অনুসারে হাদিস তিন প্রকার যথাঃকওলি, ফে’লি, তাকরিরি</vt:lpstr>
      <vt:lpstr>মুনকাতি হাদিসের প্রকার ও তাদের পরিচয়ঃ</vt:lpstr>
      <vt:lpstr>সহীহ হওয়ার দিক হতে হাদিসের প্রকার ও পরিচয়</vt:lpstr>
      <vt:lpstr>মূল্যায়ন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 رحمة الله و بركاته</dc:title>
  <dc:creator>DOEL</dc:creator>
  <cp:lastModifiedBy>DOEL</cp:lastModifiedBy>
  <cp:revision>74</cp:revision>
  <dcterms:created xsi:type="dcterms:W3CDTF">2020-01-07T15:48:04Z</dcterms:created>
  <dcterms:modified xsi:type="dcterms:W3CDTF">2020-01-15T03:25:19Z</dcterms:modified>
</cp:coreProperties>
</file>