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1/15/2020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1/15/2020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1/15/2020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1/15/2020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1/15/2020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1/15/2020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1/15/2020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1/15/2020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1/15/2020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7.xml"/><Relationship Id="rId1" Type="http://schemas.openxmlformats.org/officeDocument/2006/relationships/video" Target="file:///E:\d17a0a8278e5834a3e8c28c6be43feb5_rose.wmv" TargetMode="External"/><Relationship Id="rId4" Type="http://schemas.openxmlformats.org/officeDocument/2006/relationships/image" Target="../media/image11.gif"/></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mailto:malaybkg0202@gmail.co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কদম ফুল.jpg"/>
          <p:cNvPicPr>
            <a:picLocks noChangeAspect="1"/>
          </p:cNvPicPr>
          <p:nvPr/>
        </p:nvPicPr>
        <p:blipFill>
          <a:blip r:embed="rId3"/>
          <a:stretch>
            <a:fillRect/>
          </a:stretch>
        </p:blipFill>
        <p:spPr>
          <a:xfrm>
            <a:off x="1676400" y="2624137"/>
            <a:ext cx="5334000" cy="2786063"/>
          </a:xfrm>
          <a:prstGeom prst="rect">
            <a:avLst/>
          </a:prstGeom>
          <a:ln w="57150">
            <a:solidFill>
              <a:srgbClr val="C00000"/>
            </a:solidFill>
          </a:ln>
        </p:spPr>
      </p:pic>
      <p:sp>
        <p:nvSpPr>
          <p:cNvPr id="3" name="Rounded Rectangle 2"/>
          <p:cNvSpPr/>
          <p:nvPr/>
        </p:nvSpPr>
        <p:spPr>
          <a:xfrm>
            <a:off x="2133600" y="685800"/>
            <a:ext cx="4572000" cy="1219200"/>
          </a:xfrm>
          <a:prstGeom prst="roundRect">
            <a:avLst/>
          </a:prstGeom>
          <a:solidFill>
            <a:schemeClr val="accent2">
              <a:lumMod val="40000"/>
              <a:lumOff val="60000"/>
            </a:schemeClr>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000" dirty="0" smtClean="0">
                <a:solidFill>
                  <a:schemeClr val="tx1"/>
                </a:solidFill>
                <a:latin typeface="Nikosh" pitchFamily="2" charset="0"/>
                <a:cs typeface="Nikosh" pitchFamily="2" charset="0"/>
              </a:rPr>
              <a:t>স্বাগতম</a:t>
            </a:r>
            <a:endParaRPr lang="en-US" sz="8000" dirty="0">
              <a:solidFill>
                <a:schemeClr val="tx1"/>
              </a:solidFill>
              <a:latin typeface="Nikosh" pitchFamily="2" charset="0"/>
              <a:cs typeface="Nikosh" pitchFamily="2" charset="0"/>
            </a:endParaRPr>
          </a:p>
        </p:txBody>
      </p:sp>
    </p:spTree>
  </p:cSld>
  <p:clrMapOvr>
    <a:masterClrMapping/>
  </p:clrMapOvr>
  <p:transition spd="slow">
    <p:circle/>
    <p:sndAc>
      <p:stSnd>
        <p:snd r:embed="rId2" name="applause.wav" builtIn="1"/>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95600" y="914400"/>
            <a:ext cx="2971800" cy="1015663"/>
          </a:xfrm>
          <a:prstGeom prst="rect">
            <a:avLst/>
          </a:prstGeom>
          <a:solidFill>
            <a:schemeClr val="accent2">
              <a:lumMod val="40000"/>
              <a:lumOff val="60000"/>
            </a:schemeClr>
          </a:solidFill>
          <a:ln w="57150">
            <a:solidFill>
              <a:srgbClr val="C00000"/>
            </a:solidFill>
          </a:ln>
        </p:spPr>
        <p:txBody>
          <a:bodyPr wrap="square" rtlCol="0">
            <a:spAutoFit/>
          </a:bodyPr>
          <a:lstStyle/>
          <a:p>
            <a:r>
              <a:rPr lang="en-US" sz="6000" dirty="0" smtClean="0">
                <a:latin typeface="SutonnyMJ" pitchFamily="2" charset="0"/>
                <a:cs typeface="SutonnyMJ" pitchFamily="2" charset="0"/>
              </a:rPr>
              <a:t> </a:t>
            </a:r>
            <a:r>
              <a:rPr lang="bn-BD" sz="6000" dirty="0" smtClean="0">
                <a:latin typeface="Nikosh" pitchFamily="2" charset="0"/>
                <a:cs typeface="Nikosh" pitchFamily="2" charset="0"/>
              </a:rPr>
              <a:t>একক কাজ </a:t>
            </a:r>
            <a:endParaRPr lang="en-US" sz="6000" dirty="0">
              <a:latin typeface="Nikosh" pitchFamily="2" charset="0"/>
              <a:cs typeface="Nikosh" pitchFamily="2" charset="0"/>
            </a:endParaRPr>
          </a:p>
        </p:txBody>
      </p:sp>
      <p:sp>
        <p:nvSpPr>
          <p:cNvPr id="3" name="TextBox 2"/>
          <p:cNvSpPr txBox="1"/>
          <p:nvPr/>
        </p:nvSpPr>
        <p:spPr>
          <a:xfrm>
            <a:off x="685800" y="3050368"/>
            <a:ext cx="7543800" cy="1015663"/>
          </a:xfrm>
          <a:prstGeom prst="rect">
            <a:avLst/>
          </a:prstGeom>
          <a:solidFill>
            <a:schemeClr val="accent2">
              <a:lumMod val="40000"/>
              <a:lumOff val="60000"/>
            </a:schemeClr>
          </a:solidFill>
          <a:ln w="38100">
            <a:solidFill>
              <a:srgbClr val="C00000"/>
            </a:solidFill>
          </a:ln>
        </p:spPr>
        <p:txBody>
          <a:bodyPr wrap="square" rtlCol="0">
            <a:spAutoFit/>
          </a:bodyPr>
          <a:lstStyle/>
          <a:p>
            <a:pPr algn="ctr"/>
            <a:r>
              <a:rPr lang="bn-BD" sz="6000" dirty="0" smtClean="0">
                <a:latin typeface="Nikosh" pitchFamily="2" charset="0"/>
                <a:cs typeface="Nikosh" pitchFamily="2" charset="0"/>
              </a:rPr>
              <a:t>পাঠ্যবই দেখে নীরব পাঠ করাব  </a:t>
            </a:r>
            <a:endParaRPr lang="en-US" sz="6000" dirty="0">
              <a:latin typeface="Nikosh" pitchFamily="2" charset="0"/>
              <a:cs typeface="Nikosh" pitchFamily="2" charset="0"/>
            </a:endParaRPr>
          </a:p>
        </p:txBody>
      </p:sp>
    </p:spTree>
  </p:cSld>
  <p:clrMapOvr>
    <a:masterClrMapping/>
  </p:clrMapOvr>
  <p:transition spd="slow">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9400" y="457200"/>
            <a:ext cx="2895600" cy="923330"/>
          </a:xfrm>
          <a:prstGeom prst="rect">
            <a:avLst/>
          </a:prstGeom>
          <a:solidFill>
            <a:schemeClr val="accent2">
              <a:lumMod val="40000"/>
              <a:lumOff val="60000"/>
            </a:schemeClr>
          </a:solidFill>
          <a:ln w="38100">
            <a:solidFill>
              <a:srgbClr val="C00000"/>
            </a:solidFill>
          </a:ln>
        </p:spPr>
        <p:txBody>
          <a:bodyPr wrap="square" rtlCol="0">
            <a:spAutoFit/>
          </a:bodyPr>
          <a:lstStyle/>
          <a:p>
            <a:r>
              <a:rPr lang="bn-BD" sz="5400" dirty="0" smtClean="0">
                <a:latin typeface="Nikosh" pitchFamily="2" charset="0"/>
                <a:cs typeface="Nikosh" pitchFamily="2" charset="0"/>
              </a:rPr>
              <a:t>দলীয় কাজ </a:t>
            </a:r>
            <a:endParaRPr lang="en-US" sz="5400" dirty="0">
              <a:latin typeface="Nikosh" pitchFamily="2" charset="0"/>
              <a:cs typeface="Nikosh" pitchFamily="2" charset="0"/>
            </a:endParaRPr>
          </a:p>
        </p:txBody>
      </p:sp>
      <p:sp>
        <p:nvSpPr>
          <p:cNvPr id="3" name="TextBox 2"/>
          <p:cNvSpPr txBox="1"/>
          <p:nvPr/>
        </p:nvSpPr>
        <p:spPr>
          <a:xfrm>
            <a:off x="381000" y="3048000"/>
            <a:ext cx="8153400" cy="1323439"/>
          </a:xfrm>
          <a:prstGeom prst="rect">
            <a:avLst/>
          </a:prstGeom>
          <a:solidFill>
            <a:schemeClr val="accent2">
              <a:lumMod val="40000"/>
              <a:lumOff val="60000"/>
            </a:schemeClr>
          </a:solidFill>
          <a:ln w="38100">
            <a:solidFill>
              <a:srgbClr val="C00000"/>
            </a:solidFill>
          </a:ln>
        </p:spPr>
        <p:txBody>
          <a:bodyPr wrap="square" rtlCol="0">
            <a:spAutoFit/>
          </a:bodyPr>
          <a:lstStyle/>
          <a:p>
            <a:pPr algn="just">
              <a:buFont typeface="Wingdings" pitchFamily="2" charset="2"/>
              <a:buChar char="§"/>
            </a:pPr>
            <a:r>
              <a:rPr lang="bn-BD" sz="4000" dirty="0" smtClean="0">
                <a:latin typeface="Nikosh" pitchFamily="2" charset="0"/>
                <a:cs typeface="Nikosh" pitchFamily="2" charset="0"/>
              </a:rPr>
              <a:t> জেনারেল জিয়াউর রহমানের ক্ষমতা সুসংহত করণের পদক্ষেপগুলো চিহ্নিত কর।  </a:t>
            </a:r>
            <a:endParaRPr lang="en-US" sz="4000" dirty="0">
              <a:latin typeface="Nikosh" pitchFamily="2" charset="0"/>
              <a:cs typeface="Nikosh" pitchFamily="2" charset="0"/>
            </a:endParaRPr>
          </a:p>
        </p:txBody>
      </p:sp>
    </p:spTree>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4200" y="228600"/>
            <a:ext cx="1676400" cy="646331"/>
          </a:xfrm>
          <a:prstGeom prst="rect">
            <a:avLst/>
          </a:prstGeom>
          <a:solidFill>
            <a:schemeClr val="accent2">
              <a:lumMod val="40000"/>
              <a:lumOff val="60000"/>
            </a:schemeClr>
          </a:solidFill>
          <a:ln w="38100">
            <a:solidFill>
              <a:srgbClr val="C00000"/>
            </a:solidFill>
          </a:ln>
        </p:spPr>
        <p:txBody>
          <a:bodyPr wrap="square" rtlCol="0">
            <a:spAutoFit/>
          </a:bodyPr>
          <a:lstStyle/>
          <a:p>
            <a:pPr algn="ctr"/>
            <a:r>
              <a:rPr lang="bn-BD" sz="3600" dirty="0" smtClean="0">
                <a:latin typeface="Nikosh" pitchFamily="2" charset="0"/>
                <a:cs typeface="Nikosh" pitchFamily="2" charset="0"/>
              </a:rPr>
              <a:t>মূল্যায়ণ </a:t>
            </a:r>
            <a:endParaRPr lang="en-US" sz="3600" dirty="0">
              <a:latin typeface="Nikosh" pitchFamily="2" charset="0"/>
              <a:cs typeface="Nikosh" pitchFamily="2" charset="0"/>
            </a:endParaRPr>
          </a:p>
        </p:txBody>
      </p:sp>
      <p:sp>
        <p:nvSpPr>
          <p:cNvPr id="3" name="TextBox 2"/>
          <p:cNvSpPr txBox="1"/>
          <p:nvPr/>
        </p:nvSpPr>
        <p:spPr>
          <a:xfrm>
            <a:off x="381000" y="990600"/>
            <a:ext cx="8458200" cy="5262979"/>
          </a:xfrm>
          <a:prstGeom prst="rect">
            <a:avLst/>
          </a:prstGeom>
          <a:solidFill>
            <a:schemeClr val="accent2">
              <a:lumMod val="40000"/>
              <a:lumOff val="60000"/>
            </a:schemeClr>
          </a:solidFill>
          <a:ln w="38100">
            <a:solidFill>
              <a:srgbClr val="C00000"/>
            </a:solidFill>
          </a:ln>
        </p:spPr>
        <p:txBody>
          <a:bodyPr wrap="square" rtlCol="0">
            <a:spAutoFit/>
          </a:bodyPr>
          <a:lstStyle/>
          <a:p>
            <a:pPr marL="514350" indent="-514350"/>
            <a:r>
              <a:rPr lang="bn-BD" sz="2400" dirty="0" smtClean="0">
                <a:latin typeface="Nikosh" pitchFamily="2" charset="0"/>
                <a:cs typeface="Nikosh" pitchFamily="2" charset="0"/>
              </a:rPr>
              <a:t>১.  ১৯৭১ সালের মুক্তিযুদ্ধের সময় জিয়াউর রহমান কোন পদে ছিলেন?</a:t>
            </a:r>
          </a:p>
          <a:p>
            <a:pPr marL="514350" indent="-514350"/>
            <a:r>
              <a:rPr lang="bn-BD" sz="2400" dirty="0" smtClean="0">
                <a:latin typeface="Nikosh" pitchFamily="2" charset="0"/>
                <a:cs typeface="Nikosh" pitchFamily="2" charset="0"/>
              </a:rPr>
              <a:t>উত্তরঃ সামরিক বাহিনীর মেজর ছিলেন </a:t>
            </a:r>
          </a:p>
          <a:p>
            <a:pPr marL="514350" indent="-514350"/>
            <a:r>
              <a:rPr lang="bn-BD" sz="2400" dirty="0" smtClean="0">
                <a:latin typeface="Nikosh" pitchFamily="2" charset="0"/>
                <a:cs typeface="Nikosh" pitchFamily="2" charset="0"/>
              </a:rPr>
              <a:t>২. মুক্তি যুদ্ধের সময় জেনারেল জিয়াউর রহমান কত নং সেক্টর কমান্ডার ছিলেন? </a:t>
            </a:r>
          </a:p>
          <a:p>
            <a:pPr marL="514350" indent="-514350"/>
            <a:r>
              <a:rPr lang="bn-BD" sz="2400" dirty="0" smtClean="0">
                <a:latin typeface="Nikosh" pitchFamily="2" charset="0"/>
                <a:cs typeface="Nikosh" pitchFamily="2" charset="0"/>
              </a:rPr>
              <a:t>উত্তরঃ ২ নম্বর</a:t>
            </a:r>
          </a:p>
          <a:p>
            <a:pPr marL="514350" indent="-514350"/>
            <a:r>
              <a:rPr lang="bn-BD" sz="2400" dirty="0" smtClean="0">
                <a:latin typeface="Nikosh" pitchFamily="2" charset="0"/>
                <a:cs typeface="Nikosh" pitchFamily="2" charset="0"/>
              </a:rPr>
              <a:t>৩. কালুর ঘাট বেতার কেন্দ্র থেকে বঙ্গবন্ধুর নামে স্বাধীনতার ঘোষনা পত্র পাঠ করেন কে? </a:t>
            </a:r>
          </a:p>
          <a:p>
            <a:pPr marL="514350" indent="-514350"/>
            <a:r>
              <a:rPr lang="bn-BD" sz="2400" dirty="0" smtClean="0">
                <a:latin typeface="Nikosh" pitchFamily="2" charset="0"/>
                <a:cs typeface="Nikosh" pitchFamily="2" charset="0"/>
              </a:rPr>
              <a:t>উত্তরঃ মেজর জেনারেল জিয়াউর রহমান  </a:t>
            </a:r>
          </a:p>
          <a:p>
            <a:pPr marL="514350" indent="-514350"/>
            <a:r>
              <a:rPr lang="bn-BD" sz="2400" dirty="0" smtClean="0">
                <a:latin typeface="Nikosh" pitchFamily="2" charset="0"/>
                <a:cs typeface="Nikosh" pitchFamily="2" charset="0"/>
              </a:rPr>
              <a:t>৪. জেনারেল জিয়াউর রহমান বিএনপি গঠন করেন-</a:t>
            </a:r>
          </a:p>
          <a:p>
            <a:pPr marL="514350" indent="-514350"/>
            <a:r>
              <a:rPr lang="bn-BD" sz="2400" dirty="0" smtClean="0">
                <a:latin typeface="Nikosh" pitchFamily="2" charset="0"/>
                <a:cs typeface="Nikosh" pitchFamily="2" charset="0"/>
              </a:rPr>
              <a:t>উত্তরঃ ১৯৭৮ সালের ১ সেপ্টম্বর </a:t>
            </a:r>
          </a:p>
          <a:p>
            <a:pPr marL="514350" indent="-514350"/>
            <a:r>
              <a:rPr lang="bn-BD" sz="2400" dirty="0" smtClean="0">
                <a:latin typeface="Nikosh" pitchFamily="2" charset="0"/>
                <a:cs typeface="Nikosh" pitchFamily="2" charset="0"/>
              </a:rPr>
              <a:t>৫. জেনারেল জিয়াউর রহমান উদ্যোগ গ্রহণ করেছিলেন-</a:t>
            </a:r>
          </a:p>
          <a:p>
            <a:pPr marL="514350" indent="-514350"/>
            <a:r>
              <a:rPr lang="bn-BD" sz="2400" dirty="0" smtClean="0">
                <a:latin typeface="Nikosh" pitchFamily="2" charset="0"/>
                <a:cs typeface="Nikosh" pitchFamily="2" charset="0"/>
              </a:rPr>
              <a:t>উত্তরঃ সার্ক গঠনে</a:t>
            </a:r>
          </a:p>
          <a:p>
            <a:pPr marL="514350" indent="-514350"/>
            <a:r>
              <a:rPr lang="bn-BD" sz="2400" dirty="0" smtClean="0">
                <a:latin typeface="Nikosh" pitchFamily="2" charset="0"/>
                <a:cs typeface="Nikosh" pitchFamily="2" charset="0"/>
              </a:rPr>
              <a:t>৬. জেনারেল হুসাইন মুহাম্মদ চালু করেন-</a:t>
            </a:r>
          </a:p>
          <a:p>
            <a:pPr marL="514350" indent="-514350"/>
            <a:r>
              <a:rPr lang="bn-BD" sz="2400" dirty="0" smtClean="0">
                <a:latin typeface="Nikosh" pitchFamily="2" charset="0"/>
                <a:cs typeface="Nikosh" pitchFamily="2" charset="0"/>
              </a:rPr>
              <a:t>উত্তরঃ উপজেলা পরিষদ</a:t>
            </a:r>
          </a:p>
          <a:p>
            <a:pPr marL="514350" indent="-514350"/>
            <a:r>
              <a:rPr lang="bn-BD" sz="2400" dirty="0" smtClean="0">
                <a:latin typeface="Nikosh" pitchFamily="2" charset="0"/>
                <a:cs typeface="Nikosh" pitchFamily="2" charset="0"/>
              </a:rPr>
              <a:t>৭. জাতীয় পার্টি আত্মপ্রকাশ করে-</a:t>
            </a:r>
          </a:p>
          <a:p>
            <a:pPr marL="514350" indent="-514350"/>
            <a:r>
              <a:rPr lang="bn-BD" sz="2400" dirty="0" smtClean="0">
                <a:latin typeface="Nikosh" pitchFamily="2" charset="0"/>
                <a:cs typeface="Nikosh" pitchFamily="2" charset="0"/>
              </a:rPr>
              <a:t>উত্তরঃ ১৯৮৬ সালের ১ লা জানুয়ারী </a:t>
            </a:r>
          </a:p>
        </p:txBody>
      </p:sp>
    </p:spTree>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 calcmode="lin" valueType="num">
                                      <p:cBhvr additive="base">
                                        <p:cTn id="3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anim calcmode="lin" valueType="num">
                                      <p:cBhvr additive="base">
                                        <p:cTn id="4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457200"/>
            <a:ext cx="7772400" cy="6001643"/>
          </a:xfrm>
          <a:prstGeom prst="rect">
            <a:avLst/>
          </a:prstGeom>
          <a:solidFill>
            <a:schemeClr val="accent2">
              <a:lumMod val="40000"/>
              <a:lumOff val="60000"/>
            </a:schemeClr>
          </a:solidFill>
          <a:ln w="38100">
            <a:solidFill>
              <a:srgbClr val="C00000"/>
            </a:solidFill>
          </a:ln>
        </p:spPr>
        <p:txBody>
          <a:bodyPr wrap="square" rtlCol="0">
            <a:spAutoFit/>
          </a:bodyPr>
          <a:lstStyle/>
          <a:p>
            <a:r>
              <a:rPr lang="bn-BD" sz="2400" dirty="0" smtClean="0">
                <a:latin typeface="Nikosh" pitchFamily="2" charset="0"/>
                <a:cs typeface="Nikosh" pitchFamily="2" charset="0"/>
              </a:rPr>
              <a:t>৮. জেনারেল জিয়াউর রহমান পদত্যাগ করতে বাধ্য হন-</a:t>
            </a:r>
          </a:p>
          <a:p>
            <a:r>
              <a:rPr lang="bn-BD" sz="2400" dirty="0" smtClean="0">
                <a:latin typeface="Nikosh" pitchFamily="2" charset="0"/>
                <a:cs typeface="Nikosh" pitchFamily="2" charset="0"/>
              </a:rPr>
              <a:t>উত্তরঃ ১৯৯০ সালে</a:t>
            </a:r>
          </a:p>
          <a:p>
            <a:r>
              <a:rPr lang="bn-BD" sz="2400" dirty="0" smtClean="0">
                <a:latin typeface="Nikosh" pitchFamily="2" charset="0"/>
                <a:cs typeface="Nikosh" pitchFamily="2" charset="0"/>
              </a:rPr>
              <a:t>৯. চতুর্থ জাতীয় সংসদ নির্বাচন অনুষ্টিত হয়-</a:t>
            </a:r>
          </a:p>
          <a:p>
            <a:r>
              <a:rPr lang="bn-BD" sz="2400" dirty="0" smtClean="0">
                <a:latin typeface="Nikosh" pitchFamily="2" charset="0"/>
                <a:cs typeface="Nikosh" pitchFamily="2" charset="0"/>
              </a:rPr>
              <a:t>উত্তরঃ ১৯৮৮ সালের ৩ রা  মার্চ</a:t>
            </a:r>
          </a:p>
          <a:p>
            <a:r>
              <a:rPr lang="bn-BD" sz="2400" dirty="0" smtClean="0">
                <a:latin typeface="Nikosh" pitchFamily="2" charset="0"/>
                <a:cs typeface="Nikosh" pitchFamily="2" charset="0"/>
              </a:rPr>
              <a:t>১০. বাংলাদেশে সেনা শাসন বহাল ছিল? </a:t>
            </a:r>
          </a:p>
          <a:p>
            <a:r>
              <a:rPr lang="bn-BD" sz="2400" dirty="0" smtClean="0">
                <a:latin typeface="Nikosh" pitchFamily="2" charset="0"/>
                <a:cs typeface="Nikosh" pitchFamily="2" charset="0"/>
              </a:rPr>
              <a:t>উত্তরঃ ১৯৯০ সালের ৬ ডিসেম্বর পর্যন্ত</a:t>
            </a:r>
          </a:p>
          <a:p>
            <a:r>
              <a:rPr lang="bn-BD" sz="2400" dirty="0" smtClean="0">
                <a:latin typeface="Nikosh" pitchFamily="2" charset="0"/>
                <a:cs typeface="Nikosh" pitchFamily="2" charset="0"/>
              </a:rPr>
              <a:t>১১. কর্নেল তাহিরের বিচারে কী শাস্তি দেওয়া হয়?</a:t>
            </a:r>
          </a:p>
          <a:p>
            <a:r>
              <a:rPr lang="bn-BD" sz="2400" dirty="0" smtClean="0">
                <a:latin typeface="Nikosh" pitchFamily="2" charset="0"/>
                <a:cs typeface="Nikosh" pitchFamily="2" charset="0"/>
              </a:rPr>
              <a:t>উত্তরঃ মৃত্যুদন্ড</a:t>
            </a:r>
          </a:p>
          <a:p>
            <a:r>
              <a:rPr lang="bn-BD" sz="2400" dirty="0" smtClean="0">
                <a:latin typeface="Nikosh" pitchFamily="2" charset="0"/>
                <a:cs typeface="Nikosh" pitchFamily="2" charset="0"/>
              </a:rPr>
              <a:t>১২. মেজর জিয়াউর রহমান কীভানে বৈধতা অর্জন করে?</a:t>
            </a:r>
          </a:p>
          <a:p>
            <a:r>
              <a:rPr lang="bn-BD" sz="2400" dirty="0" smtClean="0">
                <a:latin typeface="Nikosh" pitchFamily="2" charset="0"/>
                <a:cs typeface="Nikosh" pitchFamily="2" charset="0"/>
              </a:rPr>
              <a:t>উত্তরঃ গণ ভোটের আয়োজন করে</a:t>
            </a:r>
          </a:p>
          <a:p>
            <a:r>
              <a:rPr lang="bn-BD" sz="2400" dirty="0" smtClean="0">
                <a:latin typeface="Nikosh" pitchFamily="2" charset="0"/>
                <a:cs typeface="Nikosh" pitchFamily="2" charset="0"/>
              </a:rPr>
              <a:t>১৩. বাংলাদেশে কখন রাষ্ট্রপতি নির্বাচন অনুষ্ঠিক হয়?</a:t>
            </a:r>
          </a:p>
          <a:p>
            <a:r>
              <a:rPr lang="bn-BD" sz="2400" dirty="0" smtClean="0">
                <a:latin typeface="Nikosh" pitchFamily="2" charset="0"/>
                <a:cs typeface="Nikosh" pitchFamily="2" charset="0"/>
              </a:rPr>
              <a:t>উত্তরঃ ১৯৭৮ সালে</a:t>
            </a:r>
          </a:p>
          <a:p>
            <a:r>
              <a:rPr lang="bn-BD" sz="2400" dirty="0" smtClean="0">
                <a:latin typeface="Nikosh" pitchFamily="2" charset="0"/>
                <a:cs typeface="Nikosh" pitchFamily="2" charset="0"/>
              </a:rPr>
              <a:t>১৪. জিয়াউর রহমানের সময়  সংবিধানের কততম সংশোধনী অনুষ্ঠিত হয়?</a:t>
            </a:r>
          </a:p>
          <a:p>
            <a:r>
              <a:rPr lang="bn-BD" sz="2400" dirty="0" smtClean="0">
                <a:latin typeface="Nikosh" pitchFamily="2" charset="0"/>
                <a:cs typeface="Nikosh" pitchFamily="2" charset="0"/>
              </a:rPr>
              <a:t>উত্তরঃ পঞ্চম সংশোধনী </a:t>
            </a:r>
          </a:p>
          <a:p>
            <a:r>
              <a:rPr lang="bn-BD" sz="2400" dirty="0" smtClean="0">
                <a:latin typeface="Nikosh" pitchFamily="2" charset="0"/>
                <a:cs typeface="Nikosh" pitchFamily="2" charset="0"/>
              </a:rPr>
              <a:t>১৫. জেনারেল এরশাদ কত সাল পর্যন্ত বাংলাদেশ শাসন করেন?</a:t>
            </a:r>
          </a:p>
          <a:p>
            <a:r>
              <a:rPr lang="bn-BD" sz="2400" dirty="0" smtClean="0">
                <a:latin typeface="Nikosh" pitchFamily="2" charset="0"/>
                <a:cs typeface="Nikosh" pitchFamily="2" charset="0"/>
              </a:rPr>
              <a:t>উত্তরঃ ১৯৯০ </a:t>
            </a:r>
            <a:endParaRPr lang="en-US" sz="1400" dirty="0">
              <a:latin typeface="Nikosh" pitchFamily="2" charset="0"/>
              <a:cs typeface="Niko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11" end="11"/>
                                            </p:txEl>
                                          </p:spTgt>
                                        </p:tgtEl>
                                        <p:attrNameLst>
                                          <p:attrName>style.visibility</p:attrName>
                                        </p:attrNameLst>
                                      </p:cBhvr>
                                      <p:to>
                                        <p:strVal val="visible"/>
                                      </p:to>
                                    </p:set>
                                    <p:anim calcmode="lin" valueType="num">
                                      <p:cBhvr additive="base">
                                        <p:cTn id="3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13" end="13"/>
                                            </p:txEl>
                                          </p:spTgt>
                                        </p:tgtEl>
                                        <p:attrNameLst>
                                          <p:attrName>style.visibility</p:attrName>
                                        </p:attrNameLst>
                                      </p:cBhvr>
                                      <p:to>
                                        <p:strVal val="visible"/>
                                      </p:to>
                                    </p:set>
                                    <p:anim calcmode="lin" valueType="num">
                                      <p:cBhvr additive="base">
                                        <p:cTn id="43"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15" end="15"/>
                                            </p:txEl>
                                          </p:spTgt>
                                        </p:tgtEl>
                                        <p:attrNameLst>
                                          <p:attrName>style.visibility</p:attrName>
                                        </p:attrNameLst>
                                      </p:cBhvr>
                                      <p:to>
                                        <p:strVal val="visible"/>
                                      </p:to>
                                    </p:set>
                                    <p:anim calcmode="lin" valueType="num">
                                      <p:cBhvr additive="base">
                                        <p:cTn id="49"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381000"/>
            <a:ext cx="2743200" cy="830997"/>
          </a:xfrm>
          <a:prstGeom prst="rect">
            <a:avLst/>
          </a:prstGeom>
          <a:solidFill>
            <a:schemeClr val="accent2">
              <a:lumMod val="40000"/>
              <a:lumOff val="60000"/>
            </a:schemeClr>
          </a:solidFill>
          <a:ln w="38100">
            <a:solidFill>
              <a:srgbClr val="C00000"/>
            </a:solidFill>
          </a:ln>
        </p:spPr>
        <p:txBody>
          <a:bodyPr wrap="square" rtlCol="0">
            <a:spAutoFit/>
          </a:bodyPr>
          <a:lstStyle/>
          <a:p>
            <a:r>
              <a:rPr lang="bn-BD" sz="4800" dirty="0" smtClean="0">
                <a:latin typeface="Nikosh" pitchFamily="2" charset="0"/>
                <a:cs typeface="Nikosh" pitchFamily="2" charset="0"/>
              </a:rPr>
              <a:t>বাড়ীর কাজ </a:t>
            </a:r>
            <a:endParaRPr lang="en-US" sz="4800" dirty="0">
              <a:latin typeface="Nikosh" pitchFamily="2" charset="0"/>
              <a:cs typeface="Nikosh" pitchFamily="2" charset="0"/>
            </a:endParaRPr>
          </a:p>
        </p:txBody>
      </p:sp>
      <p:sp>
        <p:nvSpPr>
          <p:cNvPr id="3" name="TextBox 2"/>
          <p:cNvSpPr txBox="1"/>
          <p:nvPr/>
        </p:nvSpPr>
        <p:spPr>
          <a:xfrm>
            <a:off x="533400" y="2819400"/>
            <a:ext cx="7772400" cy="1323439"/>
          </a:xfrm>
          <a:prstGeom prst="rect">
            <a:avLst/>
          </a:prstGeom>
          <a:solidFill>
            <a:schemeClr val="accent2">
              <a:lumMod val="40000"/>
              <a:lumOff val="60000"/>
            </a:schemeClr>
          </a:solidFill>
          <a:ln w="38100">
            <a:solidFill>
              <a:srgbClr val="C00000"/>
            </a:solidFill>
          </a:ln>
        </p:spPr>
        <p:txBody>
          <a:bodyPr wrap="square" rtlCol="0">
            <a:spAutoFit/>
          </a:bodyPr>
          <a:lstStyle/>
          <a:p>
            <a:r>
              <a:rPr lang="en-US" sz="4000" dirty="0" smtClean="0">
                <a:latin typeface="SutonnyMJ" pitchFamily="2" charset="0"/>
                <a:cs typeface="SutonnyMJ" pitchFamily="2" charset="0"/>
              </a:rPr>
              <a:t> </a:t>
            </a:r>
            <a:r>
              <a:rPr lang="bn-BD" sz="4000" dirty="0" smtClean="0">
                <a:latin typeface="Nikosh" pitchFamily="2" charset="0"/>
                <a:cs typeface="Nikosh" pitchFamily="2" charset="0"/>
              </a:rPr>
              <a:t>জেনারেল হুসেইন মুহাম্মদ এরশাদ কীভাবে ক্ষমতায় আসেন তা চিহ্নিত করে আনবে। </a:t>
            </a:r>
            <a:endParaRPr lang="en-US" sz="4000" dirty="0">
              <a:latin typeface="Nikosh" pitchFamily="2" charset="0"/>
              <a:cs typeface="Nikosh" pitchFamily="2" charset="0"/>
            </a:endParaRP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990600" y="2133600"/>
            <a:ext cx="7010400" cy="3286950"/>
            <a:chOff x="1639806" y="1773631"/>
            <a:chExt cx="5967482" cy="3565311"/>
          </a:xfrm>
        </p:grpSpPr>
        <p:pic>
          <p:nvPicPr>
            <p:cNvPr id="3" name="d17a0a8278e5834a3e8c28c6be43feb5_rose.wmv">
              <a:hlinkClick r:id="" action="ppaction://media"/>
            </p:cNvPr>
            <p:cNvPicPr>
              <a:picLocks noRot="1" noChangeAspect="1"/>
            </p:cNvPicPr>
            <p:nvPr>
              <a:videoFile r:link="rId1"/>
            </p:nvPr>
          </p:nvPicPr>
          <p:blipFill>
            <a:blip r:embed="rId3" cstate="print"/>
            <a:stretch>
              <a:fillRect/>
            </a:stretch>
          </p:blipFill>
          <p:spPr>
            <a:xfrm>
              <a:off x="1639806" y="1773631"/>
              <a:ext cx="5967482" cy="3565311"/>
            </a:xfrm>
            <a:prstGeom prst="ellipse">
              <a:avLst/>
            </a:prstGeom>
            <a:ln>
              <a:noFill/>
            </a:ln>
            <a:effectLst>
              <a:softEdge rad="112500"/>
            </a:effectLst>
          </p:spPr>
        </p:pic>
        <p:grpSp>
          <p:nvGrpSpPr>
            <p:cNvPr id="4" name="Group 38"/>
            <p:cNvGrpSpPr/>
            <p:nvPr/>
          </p:nvGrpSpPr>
          <p:grpSpPr>
            <a:xfrm>
              <a:off x="2909076" y="1960079"/>
              <a:ext cx="3446403" cy="2858113"/>
              <a:chOff x="1294524" y="4321343"/>
              <a:chExt cx="1774436" cy="1410309"/>
            </a:xfrm>
          </p:grpSpPr>
          <p:pic>
            <p:nvPicPr>
              <p:cNvPr id="5" name="Picture 59" descr="NNNROOS"/>
              <p:cNvPicPr>
                <a:picLocks noChangeAspect="1" noChangeArrowheads="1" noCrop="1"/>
              </p:cNvPicPr>
              <p:nvPr/>
            </p:nvPicPr>
            <p:blipFill>
              <a:blip r:embed="rId4" cstate="print"/>
              <a:srcRect/>
              <a:stretch>
                <a:fillRect/>
              </a:stretch>
            </p:blipFill>
            <p:spPr bwMode="auto">
              <a:xfrm rot="2215992">
                <a:off x="1752600" y="4321343"/>
                <a:ext cx="866775" cy="1247775"/>
              </a:xfrm>
              <a:prstGeom prst="rect">
                <a:avLst/>
              </a:prstGeom>
              <a:noFill/>
              <a:ln w="9525">
                <a:noFill/>
                <a:miter lim="800000"/>
                <a:headEnd/>
                <a:tailEnd/>
              </a:ln>
            </p:spPr>
          </p:pic>
          <p:pic>
            <p:nvPicPr>
              <p:cNvPr id="6" name="Picture 60" descr="NNNROOS"/>
              <p:cNvPicPr>
                <a:picLocks noChangeAspect="1" noChangeArrowheads="1" noCrop="1"/>
              </p:cNvPicPr>
              <p:nvPr/>
            </p:nvPicPr>
            <p:blipFill>
              <a:blip r:embed="rId4" cstate="print"/>
              <a:srcRect/>
              <a:stretch>
                <a:fillRect/>
              </a:stretch>
            </p:blipFill>
            <p:spPr bwMode="auto">
              <a:xfrm rot="19530663">
                <a:off x="1294524" y="4483877"/>
                <a:ext cx="866775" cy="1247775"/>
              </a:xfrm>
              <a:prstGeom prst="rect">
                <a:avLst/>
              </a:prstGeom>
              <a:noFill/>
              <a:ln w="9525">
                <a:noFill/>
                <a:miter lim="800000"/>
                <a:headEnd/>
                <a:tailEnd/>
              </a:ln>
            </p:spPr>
          </p:pic>
          <p:pic>
            <p:nvPicPr>
              <p:cNvPr id="7" name="Picture 61" descr="NNNROOS"/>
              <p:cNvPicPr>
                <a:picLocks noChangeAspect="1" noChangeArrowheads="1" noCrop="1"/>
              </p:cNvPicPr>
              <p:nvPr/>
            </p:nvPicPr>
            <p:blipFill>
              <a:blip r:embed="rId4" cstate="print"/>
              <a:srcRect/>
              <a:stretch>
                <a:fillRect/>
              </a:stretch>
            </p:blipFill>
            <p:spPr bwMode="auto">
              <a:xfrm rot="2875833">
                <a:off x="2011685" y="4428974"/>
                <a:ext cx="866775" cy="1247775"/>
              </a:xfrm>
              <a:prstGeom prst="rect">
                <a:avLst/>
              </a:prstGeom>
              <a:noFill/>
              <a:ln w="9525">
                <a:noFill/>
                <a:miter lim="800000"/>
                <a:headEnd/>
                <a:tailEnd/>
              </a:ln>
            </p:spPr>
          </p:pic>
          <p:pic>
            <p:nvPicPr>
              <p:cNvPr id="8" name="Picture 7" descr="NNNROOS"/>
              <p:cNvPicPr>
                <a:picLocks noChangeAspect="1" noChangeArrowheads="1" noCrop="1"/>
              </p:cNvPicPr>
              <p:nvPr/>
            </p:nvPicPr>
            <p:blipFill>
              <a:blip r:embed="rId4" cstate="print"/>
              <a:srcRect/>
              <a:stretch>
                <a:fillRect/>
              </a:stretch>
            </p:blipFill>
            <p:spPr bwMode="auto">
              <a:xfrm>
                <a:off x="1524000" y="4367212"/>
                <a:ext cx="866775" cy="1247775"/>
              </a:xfrm>
              <a:prstGeom prst="rect">
                <a:avLst/>
              </a:prstGeom>
              <a:noFill/>
              <a:ln w="9525">
                <a:noFill/>
                <a:miter lim="800000"/>
                <a:headEnd/>
                <a:tailEnd/>
              </a:ln>
            </p:spPr>
          </p:pic>
        </p:grpSp>
      </p:grpSp>
      <p:sp>
        <p:nvSpPr>
          <p:cNvPr id="9" name="TextBox 8"/>
          <p:cNvSpPr txBox="1"/>
          <p:nvPr/>
        </p:nvSpPr>
        <p:spPr>
          <a:xfrm>
            <a:off x="2057400" y="990600"/>
            <a:ext cx="5105400" cy="1200329"/>
          </a:xfrm>
          <a:prstGeom prst="rect">
            <a:avLst/>
          </a:prstGeom>
          <a:noFill/>
          <a:ln w="38100">
            <a:solidFill>
              <a:srgbClr val="FF0000"/>
            </a:solidFill>
          </a:ln>
        </p:spPr>
        <p:txBody>
          <a:bodyPr wrap="square" rtlCol="0">
            <a:spAutoFit/>
          </a:bodyPr>
          <a:lstStyle/>
          <a:p>
            <a:r>
              <a:rPr lang="bn-BD" sz="7200" dirty="0" smtClean="0">
                <a:latin typeface="Nikosh" pitchFamily="2" charset="0"/>
                <a:cs typeface="Nikosh" pitchFamily="2" charset="0"/>
              </a:rPr>
              <a:t>সবাইকে ধন্যবাদ</a:t>
            </a:r>
            <a:endParaRPr lang="en-US" sz="7200" dirty="0">
              <a:latin typeface="Nikosh" pitchFamily="2" charset="0"/>
              <a:cs typeface="Nikosh" pitchFamily="2" charset="0"/>
            </a:endParaRPr>
          </a:p>
        </p:txBody>
      </p:sp>
    </p:spTree>
  </p:cSld>
  <p:clrMapOvr>
    <a:masterClrMapping/>
  </p:clrMapOvr>
  <p:transition spd="slow">
    <p:newsflash/>
  </p:transition>
  <p:timing>
    <p:tnLst>
      <p:par>
        <p:cTn id="1" dur="indefinite" restart="never" nodeType="tmRoot">
          <p:childTnLst>
            <p:video>
              <p:cMediaNode>
                <p:cTn id="2" fill="hold" display="0">
                  <p:stCondLst>
                    <p:cond delay="indefinite"/>
                  </p:stCondLst>
                  <p:endCondLst>
                    <p:cond evt="onNext" delay="0">
                      <p:tgtEl>
                        <p:sldTgt/>
                      </p:tgtEl>
                    </p:cond>
                    <p:cond evt="onPrev" delay="0">
                      <p:tgtEl>
                        <p:sldTgt/>
                      </p:tgtEl>
                    </p:cond>
                  </p:endCondLst>
                </p:cTn>
                <p:tgtEl>
                  <p:spTgt spid="3"/>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286000" y="457200"/>
            <a:ext cx="3810000" cy="914400"/>
          </a:xfrm>
          <a:prstGeom prst="roundRect">
            <a:avLst/>
          </a:prstGeom>
          <a:solidFill>
            <a:schemeClr val="accent2">
              <a:lumMod val="40000"/>
              <a:lumOff val="60000"/>
            </a:schemeClr>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chemeClr val="tx1"/>
                </a:solidFill>
                <a:latin typeface="Nikosh" pitchFamily="2" charset="0"/>
                <a:cs typeface="Nikosh" pitchFamily="2" charset="0"/>
              </a:rPr>
              <a:t>শিক্ষক পরিচিতি</a:t>
            </a:r>
            <a:endParaRPr lang="bn-BD" dirty="0" smtClean="0">
              <a:solidFill>
                <a:schemeClr val="tx1"/>
              </a:solidFill>
              <a:latin typeface="Nikosh" pitchFamily="2" charset="0"/>
              <a:cs typeface="Nikosh" pitchFamily="2" charset="0"/>
            </a:endParaRPr>
          </a:p>
          <a:p>
            <a:pPr algn="ctr"/>
            <a:endParaRPr lang="en-US" dirty="0">
              <a:latin typeface="Nikosh" pitchFamily="2" charset="0"/>
              <a:cs typeface="Nikosh" pitchFamily="2" charset="0"/>
            </a:endParaRPr>
          </a:p>
        </p:txBody>
      </p:sp>
      <p:sp>
        <p:nvSpPr>
          <p:cNvPr id="3" name="TextBox 2"/>
          <p:cNvSpPr txBox="1"/>
          <p:nvPr/>
        </p:nvSpPr>
        <p:spPr>
          <a:xfrm>
            <a:off x="838200" y="1752600"/>
            <a:ext cx="7086600" cy="4524315"/>
          </a:xfrm>
          <a:prstGeom prst="rect">
            <a:avLst/>
          </a:prstGeom>
          <a:solidFill>
            <a:schemeClr val="accent5">
              <a:lumMod val="20000"/>
              <a:lumOff val="80000"/>
            </a:schemeClr>
          </a:solidFill>
          <a:ln w="57150">
            <a:solidFill>
              <a:srgbClr val="C00000"/>
            </a:solidFill>
          </a:ln>
        </p:spPr>
        <p:txBody>
          <a:bodyPr wrap="square" rtlCol="0">
            <a:spAutoFit/>
          </a:bodyPr>
          <a:lstStyle/>
          <a:p>
            <a:pPr algn="ctr"/>
            <a:r>
              <a:rPr lang="bn-BD" sz="6000" dirty="0" smtClean="0">
                <a:latin typeface="Nikosh" pitchFamily="2" charset="0"/>
                <a:cs typeface="Nikosh" pitchFamily="2" charset="0"/>
              </a:rPr>
              <a:t>মলয় বল্লভ</a:t>
            </a:r>
          </a:p>
          <a:p>
            <a:pPr algn="ctr"/>
            <a:r>
              <a:rPr lang="bn-BD" sz="4800" dirty="0" smtClean="0">
                <a:latin typeface="Nikosh" pitchFamily="2" charset="0"/>
                <a:cs typeface="Nikosh" pitchFamily="2" charset="0"/>
              </a:rPr>
              <a:t>সহকারী শিক্ষক (কম্পিউটার শিক্ষা)</a:t>
            </a:r>
          </a:p>
          <a:p>
            <a:pPr algn="ctr"/>
            <a:r>
              <a:rPr lang="bn-BD" sz="4800" dirty="0" smtClean="0">
                <a:latin typeface="Nikosh" pitchFamily="2" charset="0"/>
                <a:cs typeface="Nikosh" pitchFamily="2" charset="0"/>
              </a:rPr>
              <a:t>বি,ডি,সি,এইচ,মাধ্যমিক বিদ্যালয়</a:t>
            </a:r>
          </a:p>
          <a:p>
            <a:pPr algn="ctr"/>
            <a:r>
              <a:rPr lang="bn-BD" sz="4800" dirty="0" smtClean="0">
                <a:latin typeface="Nikosh" pitchFamily="2" charset="0"/>
                <a:cs typeface="Nikosh" pitchFamily="2" charset="0"/>
              </a:rPr>
              <a:t>মুলাদী,বরিশাল।</a:t>
            </a:r>
          </a:p>
          <a:p>
            <a:pPr algn="ctr"/>
            <a:r>
              <a:rPr lang="en-US" sz="2800" dirty="0" smtClean="0">
                <a:solidFill>
                  <a:srgbClr val="00B0F0"/>
                </a:solidFill>
                <a:latin typeface="Nikosh" pitchFamily="2" charset="0"/>
                <a:cs typeface="Nikosh" pitchFamily="2" charset="0"/>
              </a:rPr>
              <a:t>Email Address: </a:t>
            </a:r>
            <a:r>
              <a:rPr lang="en-US" sz="2800" dirty="0" smtClean="0">
                <a:solidFill>
                  <a:srgbClr val="33CC33"/>
                </a:solidFill>
                <a:latin typeface="Nikosh" pitchFamily="2" charset="0"/>
                <a:cs typeface="Nikosh" pitchFamily="2" charset="0"/>
              </a:rPr>
              <a:t>malayballav1981</a:t>
            </a:r>
            <a:r>
              <a:rPr lang="en-US" sz="2800" dirty="0" smtClean="0">
                <a:solidFill>
                  <a:srgbClr val="33CC33"/>
                </a:solidFill>
                <a:latin typeface="Nikosh" pitchFamily="2" charset="0"/>
                <a:cs typeface="Nikosh" pitchFamily="2" charset="0"/>
                <a:hlinkClick r:id="rId2"/>
              </a:rPr>
              <a:t>@gmail.com</a:t>
            </a:r>
            <a:endParaRPr lang="en-US" sz="2800" dirty="0" smtClean="0">
              <a:solidFill>
                <a:srgbClr val="33CC33"/>
              </a:solidFill>
              <a:latin typeface="Nikosh" pitchFamily="2" charset="0"/>
              <a:cs typeface="Nikosh" pitchFamily="2" charset="0"/>
            </a:endParaRPr>
          </a:p>
          <a:p>
            <a:pPr algn="ctr"/>
            <a:r>
              <a:rPr lang="en-US" sz="2800" dirty="0" smtClean="0">
                <a:solidFill>
                  <a:srgbClr val="00B0F0"/>
                </a:solidFill>
                <a:latin typeface="Times New Roman" pitchFamily="18" charset="0"/>
                <a:cs typeface="Times New Roman" pitchFamily="18" charset="0"/>
              </a:rPr>
              <a:t>Cell No. 01725671171.</a:t>
            </a:r>
          </a:p>
        </p:txBody>
      </p:sp>
      <p:pic>
        <p:nvPicPr>
          <p:cNvPr id="4" name="Picture 3" descr="01725671171.jpg"/>
          <p:cNvPicPr>
            <a:picLocks noChangeAspect="1"/>
          </p:cNvPicPr>
          <p:nvPr/>
        </p:nvPicPr>
        <p:blipFill>
          <a:blip r:embed="rId3"/>
          <a:stretch>
            <a:fillRect/>
          </a:stretch>
        </p:blipFill>
        <p:spPr>
          <a:xfrm>
            <a:off x="6553200" y="304800"/>
            <a:ext cx="2057400" cy="2286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770" decel="100000"/>
                                        <p:tgtEl>
                                          <p:spTgt spid="3"/>
                                        </p:tgtEl>
                                      </p:cBhvr>
                                    </p:animEffect>
                                    <p:animScale>
                                      <p:cBhvr>
                                        <p:cTn id="14" dur="770" decel="100000"/>
                                        <p:tgtEl>
                                          <p:spTgt spid="3"/>
                                        </p:tgtEl>
                                      </p:cBhvr>
                                      <p:from x="10000" y="10000"/>
                                      <p:to x="200000" y="450000"/>
                                    </p:animScale>
                                    <p:animScale>
                                      <p:cBhvr>
                                        <p:cTn id="15" dur="1230" accel="100000" fill="hold">
                                          <p:stCondLst>
                                            <p:cond delay="770"/>
                                          </p:stCondLst>
                                        </p:cTn>
                                        <p:tgtEl>
                                          <p:spTgt spid="3"/>
                                        </p:tgtEl>
                                      </p:cBhvr>
                                      <p:from x="200000" y="450000"/>
                                      <p:to x="100000" y="100000"/>
                                    </p:animScale>
                                    <p:set>
                                      <p:cBhvr>
                                        <p:cTn id="16" dur="770" fill="hold"/>
                                        <p:tgtEl>
                                          <p:spTgt spid="3"/>
                                        </p:tgtEl>
                                        <p:attrNameLst>
                                          <p:attrName>ppt_x</p:attrName>
                                        </p:attrNameLst>
                                      </p:cBhvr>
                                      <p:to>
                                        <p:strVal val="(0.5)"/>
                                      </p:to>
                                    </p:set>
                                    <p:anim from="(0.5)" to="(#ppt_x)" calcmode="lin" valueType="num">
                                      <p:cBhvr>
                                        <p:cTn id="17" dur="1230" accel="100000" fill="hold">
                                          <p:stCondLst>
                                            <p:cond delay="770"/>
                                          </p:stCondLst>
                                        </p:cTn>
                                        <p:tgtEl>
                                          <p:spTgt spid="3"/>
                                        </p:tgtEl>
                                        <p:attrNameLst>
                                          <p:attrName>ppt_x</p:attrName>
                                        </p:attrNameLst>
                                      </p:cBhvr>
                                    </p:anim>
                                    <p:set>
                                      <p:cBhvr>
                                        <p:cTn id="18" dur="770" fill="hold"/>
                                        <p:tgtEl>
                                          <p:spTgt spid="3"/>
                                        </p:tgtEl>
                                        <p:attrNameLst>
                                          <p:attrName>ppt_y</p:attrName>
                                        </p:attrNameLst>
                                      </p:cBhvr>
                                      <p:to>
                                        <p:strVal val="(#ppt_y+0.4)"/>
                                      </p:to>
                                    </p:set>
                                    <p:anim from="(#ppt_y+0.4)" to="(#ppt_y)" calcmode="lin" valueType="num">
                                      <p:cBhvr>
                                        <p:cTn id="19" dur="1230" accel="100000" fill="hold">
                                          <p:stCondLst>
                                            <p:cond delay="770"/>
                                          </p:stCondLst>
                                        </p:cTn>
                                        <p:tgtEl>
                                          <p:spTgt spid="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743200" y="609600"/>
            <a:ext cx="3810000" cy="990600"/>
          </a:xfrm>
          <a:prstGeom prst="roundRect">
            <a:avLst/>
          </a:prstGeom>
          <a:solidFill>
            <a:schemeClr val="accent2">
              <a:lumMod val="40000"/>
              <a:lumOff val="60000"/>
            </a:schemeClr>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chemeClr val="tx1"/>
                </a:solidFill>
                <a:latin typeface="Nikosh" pitchFamily="2" charset="0"/>
                <a:cs typeface="Nikosh" pitchFamily="2" charset="0"/>
              </a:rPr>
              <a:t>পাঠ পরিচিতি</a:t>
            </a:r>
            <a:endParaRPr lang="bn-BD" dirty="0" smtClean="0">
              <a:solidFill>
                <a:schemeClr val="tx1"/>
              </a:solidFill>
              <a:latin typeface="Nikosh" pitchFamily="2" charset="0"/>
              <a:cs typeface="Nikosh" pitchFamily="2" charset="0"/>
            </a:endParaRPr>
          </a:p>
          <a:p>
            <a:pPr algn="ctr"/>
            <a:endParaRPr lang="en-US" dirty="0">
              <a:latin typeface="Nikosh" pitchFamily="2" charset="0"/>
              <a:cs typeface="Nikosh" pitchFamily="2" charset="0"/>
            </a:endParaRPr>
          </a:p>
        </p:txBody>
      </p:sp>
      <p:sp>
        <p:nvSpPr>
          <p:cNvPr id="3" name="TextBox 2"/>
          <p:cNvSpPr txBox="1"/>
          <p:nvPr/>
        </p:nvSpPr>
        <p:spPr>
          <a:xfrm>
            <a:off x="1143000" y="2133600"/>
            <a:ext cx="7086600" cy="2554545"/>
          </a:xfrm>
          <a:prstGeom prst="rect">
            <a:avLst/>
          </a:prstGeom>
          <a:solidFill>
            <a:schemeClr val="accent5">
              <a:lumMod val="20000"/>
              <a:lumOff val="80000"/>
            </a:schemeClr>
          </a:solidFill>
          <a:ln w="57150">
            <a:solidFill>
              <a:srgbClr val="C00000"/>
            </a:solidFill>
          </a:ln>
        </p:spPr>
        <p:txBody>
          <a:bodyPr wrap="square" rtlCol="0">
            <a:spAutoFit/>
          </a:bodyPr>
          <a:lstStyle/>
          <a:p>
            <a:pPr algn="ctr"/>
            <a:r>
              <a:rPr lang="bn-BD" sz="4000" dirty="0" smtClean="0">
                <a:latin typeface="Nikosh" pitchFamily="2" charset="0"/>
                <a:cs typeface="Nikosh" pitchFamily="2" charset="0"/>
              </a:rPr>
              <a:t>বিষয়ঃ বাংলাদেশ ও বিশ্বপরিচয়</a:t>
            </a:r>
          </a:p>
          <a:p>
            <a:pPr algn="ctr"/>
            <a:r>
              <a:rPr lang="bn-BD" sz="4000" dirty="0" smtClean="0">
                <a:latin typeface="Nikosh" pitchFamily="2" charset="0"/>
                <a:cs typeface="Nikosh" pitchFamily="2" charset="0"/>
              </a:rPr>
              <a:t>শ্রেণীঃ নবম/দশম </a:t>
            </a:r>
          </a:p>
          <a:p>
            <a:pPr algn="ctr"/>
            <a:r>
              <a:rPr lang="bn-BD" sz="4000" dirty="0" smtClean="0">
                <a:latin typeface="Nikosh" pitchFamily="2" charset="0"/>
                <a:cs typeface="Nikosh" pitchFamily="2" charset="0"/>
              </a:rPr>
              <a:t>অধ্যায়ঃ ০২ (দুই) </a:t>
            </a:r>
          </a:p>
          <a:p>
            <a:pPr algn="ctr"/>
            <a:r>
              <a:rPr lang="bn-BD" sz="4000" dirty="0" smtClean="0">
                <a:latin typeface="Nikosh" pitchFamily="2" charset="0"/>
                <a:cs typeface="Nikosh" pitchFamily="2" charset="0"/>
              </a:rPr>
              <a:t>পরিচ্ছেদঃ ২.১  </a:t>
            </a:r>
          </a:p>
        </p:txBody>
      </p:sp>
    </p:spTree>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4953000" y="304800"/>
            <a:ext cx="3200400" cy="990600"/>
          </a:xfrm>
          <a:prstGeom prst="wedgeEllipseCallout">
            <a:avLst>
              <a:gd name="adj1" fmla="val -57291"/>
              <a:gd name="adj2" fmla="val 120724"/>
            </a:avLst>
          </a:prstGeom>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334000" y="533400"/>
            <a:ext cx="2590800" cy="584775"/>
          </a:xfrm>
          <a:prstGeom prst="rect">
            <a:avLst/>
          </a:prstGeom>
          <a:noFill/>
        </p:spPr>
        <p:txBody>
          <a:bodyPr wrap="square" rtlCol="0">
            <a:spAutoFit/>
          </a:bodyPr>
          <a:lstStyle/>
          <a:p>
            <a:r>
              <a:rPr lang="bn-BD" sz="3200" dirty="0" smtClean="0">
                <a:latin typeface="Nikosh" pitchFamily="2" charset="0"/>
                <a:cs typeface="Nikosh" pitchFamily="2" charset="0"/>
              </a:rPr>
              <a:t>ছবিগুলো লক্ষ কর </a:t>
            </a:r>
            <a:endParaRPr lang="en-US" sz="3200" dirty="0">
              <a:latin typeface="Nikosh" pitchFamily="2" charset="0"/>
              <a:cs typeface="Nikosh" pitchFamily="2" charset="0"/>
            </a:endParaRPr>
          </a:p>
        </p:txBody>
      </p:sp>
      <p:pic>
        <p:nvPicPr>
          <p:cNvPr id="4" name="Picture 3" descr="সেনা শাসন-১.jpg"/>
          <p:cNvPicPr>
            <a:picLocks noChangeAspect="1"/>
          </p:cNvPicPr>
          <p:nvPr/>
        </p:nvPicPr>
        <p:blipFill>
          <a:blip r:embed="rId2"/>
          <a:stretch>
            <a:fillRect/>
          </a:stretch>
        </p:blipFill>
        <p:spPr>
          <a:xfrm>
            <a:off x="685800" y="4586088"/>
            <a:ext cx="3000375" cy="1743075"/>
          </a:xfrm>
          <a:prstGeom prst="rect">
            <a:avLst/>
          </a:prstGeom>
          <a:ln w="38100">
            <a:solidFill>
              <a:srgbClr val="C00000"/>
            </a:solidFill>
          </a:ln>
        </p:spPr>
      </p:pic>
      <p:pic>
        <p:nvPicPr>
          <p:cNvPr id="5" name="Picture 4" descr="সেনা শাসন-২.jpg"/>
          <p:cNvPicPr>
            <a:picLocks noChangeAspect="1"/>
          </p:cNvPicPr>
          <p:nvPr/>
        </p:nvPicPr>
        <p:blipFill>
          <a:blip r:embed="rId3"/>
          <a:stretch>
            <a:fillRect/>
          </a:stretch>
        </p:blipFill>
        <p:spPr>
          <a:xfrm>
            <a:off x="1371600" y="1828800"/>
            <a:ext cx="2286000" cy="2300088"/>
          </a:xfrm>
          <a:prstGeom prst="rect">
            <a:avLst/>
          </a:prstGeom>
          <a:ln w="38100">
            <a:solidFill>
              <a:srgbClr val="C00000"/>
            </a:solidFill>
          </a:ln>
        </p:spPr>
      </p:pic>
      <p:pic>
        <p:nvPicPr>
          <p:cNvPr id="6" name="Picture 5" descr="সেনা শাসন-৪.jpg"/>
          <p:cNvPicPr>
            <a:picLocks noChangeAspect="1"/>
          </p:cNvPicPr>
          <p:nvPr/>
        </p:nvPicPr>
        <p:blipFill>
          <a:blip r:embed="rId4"/>
          <a:stretch>
            <a:fillRect/>
          </a:stretch>
        </p:blipFill>
        <p:spPr>
          <a:xfrm>
            <a:off x="4419600" y="4433688"/>
            <a:ext cx="3352800" cy="1890912"/>
          </a:xfrm>
          <a:prstGeom prst="rect">
            <a:avLst/>
          </a:prstGeom>
          <a:ln w="38100">
            <a:solidFill>
              <a:srgbClr val="C00000"/>
            </a:solidFill>
          </a:ln>
        </p:spPr>
      </p:pic>
      <p:pic>
        <p:nvPicPr>
          <p:cNvPr id="7" name="Picture 6" descr="সেনা শাসন-৩.jpg"/>
          <p:cNvPicPr>
            <a:picLocks noChangeAspect="1"/>
          </p:cNvPicPr>
          <p:nvPr/>
        </p:nvPicPr>
        <p:blipFill>
          <a:blip r:embed="rId5"/>
          <a:stretch>
            <a:fillRect/>
          </a:stretch>
        </p:blipFill>
        <p:spPr>
          <a:xfrm>
            <a:off x="5105400" y="1981200"/>
            <a:ext cx="2057400" cy="2209800"/>
          </a:xfrm>
          <a:prstGeom prst="rect">
            <a:avLst/>
          </a:prstGeom>
          <a:ln w="38100">
            <a:solidFill>
              <a:srgbClr val="C00000"/>
            </a:solidFill>
          </a:ln>
        </p:spPr>
      </p:pic>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590800"/>
            <a:ext cx="7772400" cy="707886"/>
          </a:xfrm>
          <a:prstGeom prst="rect">
            <a:avLst/>
          </a:prstGeom>
          <a:solidFill>
            <a:schemeClr val="accent5">
              <a:lumMod val="20000"/>
              <a:lumOff val="80000"/>
            </a:schemeClr>
          </a:solidFill>
          <a:ln w="57150">
            <a:solidFill>
              <a:srgbClr val="C00000"/>
            </a:solidFill>
          </a:ln>
        </p:spPr>
        <p:txBody>
          <a:bodyPr wrap="square" rtlCol="0">
            <a:spAutoFit/>
          </a:bodyPr>
          <a:lstStyle/>
          <a:p>
            <a:pPr algn="ctr"/>
            <a:r>
              <a:rPr lang="bn-BD" sz="4000" dirty="0" smtClean="0">
                <a:latin typeface="Nikosh" pitchFamily="2" charset="0"/>
                <a:cs typeface="Nikosh" pitchFamily="2" charset="0"/>
              </a:rPr>
              <a:t>আজকের পাঠঃ সেনা শাসন আমল (১৯৭৫-১৯৯০)</a:t>
            </a:r>
            <a:endParaRPr lang="en-US" sz="4000" dirty="0" smtClean="0">
              <a:latin typeface="Times New Roman" pitchFamily="18" charset="0"/>
              <a:cs typeface="Times New Roman" pitchFamily="18" charset="0"/>
            </a:endParaRPr>
          </a:p>
        </p:txBody>
      </p:sp>
    </p:spTree>
  </p:cSld>
  <p:clrMapOvr>
    <a:masterClrMapping/>
  </p:clrMapOvr>
  <p:transition spd="slow">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9400" y="990600"/>
            <a:ext cx="3352800" cy="1200329"/>
          </a:xfrm>
          <a:prstGeom prst="rect">
            <a:avLst/>
          </a:prstGeom>
          <a:solidFill>
            <a:schemeClr val="accent2">
              <a:lumMod val="20000"/>
              <a:lumOff val="80000"/>
            </a:schemeClr>
          </a:solidFill>
          <a:ln w="57150">
            <a:solidFill>
              <a:srgbClr val="FF0000"/>
            </a:solidFill>
          </a:ln>
        </p:spPr>
        <p:txBody>
          <a:bodyPr wrap="square" rtlCol="0">
            <a:spAutoFit/>
          </a:bodyPr>
          <a:lstStyle/>
          <a:p>
            <a:r>
              <a:rPr lang="bn-BD" sz="7200" dirty="0" smtClean="0">
                <a:latin typeface="Nikosh" pitchFamily="2" charset="0"/>
                <a:cs typeface="Nikosh" pitchFamily="2" charset="0"/>
              </a:rPr>
              <a:t>শিক্ষণ ফল </a:t>
            </a:r>
            <a:endParaRPr lang="en-US" sz="7200" dirty="0">
              <a:latin typeface="Nikosh" pitchFamily="2" charset="0"/>
              <a:cs typeface="Nikosh" pitchFamily="2" charset="0"/>
            </a:endParaRPr>
          </a:p>
        </p:txBody>
      </p:sp>
      <p:sp>
        <p:nvSpPr>
          <p:cNvPr id="3" name="Rectangle 2"/>
          <p:cNvSpPr/>
          <p:nvPr/>
        </p:nvSpPr>
        <p:spPr>
          <a:xfrm>
            <a:off x="762000" y="2514600"/>
            <a:ext cx="7696200" cy="3429000"/>
          </a:xfrm>
          <a:prstGeom prst="rect">
            <a:avLst/>
          </a:prstGeom>
          <a:solidFill>
            <a:schemeClr val="accent2">
              <a:lumMod val="20000"/>
              <a:lumOff val="80000"/>
            </a:scheme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BD" sz="3600" dirty="0" smtClean="0">
                <a:solidFill>
                  <a:schemeClr val="tx1"/>
                </a:solidFill>
                <a:latin typeface="Nikosh" pitchFamily="2" charset="0"/>
                <a:cs typeface="Nikosh" pitchFamily="2" charset="0"/>
              </a:rPr>
              <a:t>এই পাঠ শেষে শিক্ষার্থীরা-</a:t>
            </a:r>
          </a:p>
          <a:p>
            <a:pPr>
              <a:buFont typeface="Wingdings" pitchFamily="2" charset="2"/>
              <a:buChar char="Ø"/>
            </a:pPr>
            <a:r>
              <a:rPr lang="bn-BD" sz="3600" dirty="0" smtClean="0">
                <a:solidFill>
                  <a:schemeClr val="tx1"/>
                </a:solidFill>
                <a:latin typeface="Nikosh" pitchFamily="2" charset="0"/>
                <a:cs typeface="Nikosh" pitchFamily="2" charset="0"/>
              </a:rPr>
              <a:t> সেনা শাসন কী বলতে পারবে। </a:t>
            </a:r>
          </a:p>
          <a:p>
            <a:pPr>
              <a:buFont typeface="Wingdings" pitchFamily="2" charset="2"/>
              <a:buChar char="Ø"/>
            </a:pPr>
            <a:r>
              <a:rPr lang="bn-BD" sz="3600" dirty="0" smtClean="0">
                <a:solidFill>
                  <a:schemeClr val="tx1"/>
                </a:solidFill>
                <a:latin typeface="Nikosh" pitchFamily="2" charset="0"/>
                <a:cs typeface="Nikosh" pitchFamily="2" charset="0"/>
              </a:rPr>
              <a:t> জেনারেল জিয়াউর রহমানের শাসন আমল ব্যাখ্যা করতে পারবে। </a:t>
            </a:r>
          </a:p>
          <a:p>
            <a:pPr>
              <a:buFont typeface="Wingdings" pitchFamily="2" charset="2"/>
              <a:buChar char="Ø"/>
            </a:pPr>
            <a:r>
              <a:rPr lang="bn-BD" sz="3600" dirty="0" smtClean="0">
                <a:solidFill>
                  <a:schemeClr val="tx1"/>
                </a:solidFill>
                <a:latin typeface="Nikosh" pitchFamily="2" charset="0"/>
                <a:cs typeface="Nikosh" pitchFamily="2" charset="0"/>
              </a:rPr>
              <a:t>জেনারেল হুসেইন মুহাম্মদ এরশাদের শাসন আমল ব্যাখ্যা করতে পারবে। </a:t>
            </a:r>
            <a:endParaRPr lang="en-US" sz="3600" dirty="0" smtClean="0">
              <a:solidFill>
                <a:schemeClr val="tx1"/>
              </a:solidFill>
              <a:latin typeface="Nikosh" pitchFamily="2" charset="0"/>
              <a:cs typeface="Nikosh" pitchFamily="2" charset="0"/>
            </a:endParaRPr>
          </a:p>
        </p:txBody>
      </p:sp>
    </p:spTree>
  </p:cSld>
  <p:clrMapOvr>
    <a:masterClrMapping/>
  </p:clrMapOvr>
  <p:transition spd="slow">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304800"/>
            <a:ext cx="4191000" cy="830997"/>
          </a:xfrm>
          <a:prstGeom prst="rect">
            <a:avLst/>
          </a:prstGeom>
          <a:solidFill>
            <a:schemeClr val="accent2">
              <a:lumMod val="40000"/>
              <a:lumOff val="60000"/>
            </a:schemeClr>
          </a:solidFill>
          <a:ln w="38100">
            <a:solidFill>
              <a:srgbClr val="C00000"/>
            </a:solidFill>
          </a:ln>
        </p:spPr>
        <p:txBody>
          <a:bodyPr wrap="square" rtlCol="0">
            <a:spAutoFit/>
          </a:bodyPr>
          <a:lstStyle/>
          <a:p>
            <a:pPr algn="ctr"/>
            <a:r>
              <a:rPr lang="bn-BD" sz="4800" dirty="0" smtClean="0">
                <a:latin typeface="Nikosh" pitchFamily="2" charset="0"/>
                <a:cs typeface="Nikosh" pitchFamily="2" charset="0"/>
              </a:rPr>
              <a:t>ছবিগুলো লক্ষ কর </a:t>
            </a:r>
            <a:endParaRPr lang="en-US" sz="4800" dirty="0">
              <a:latin typeface="Nikosh" pitchFamily="2" charset="0"/>
              <a:cs typeface="Nikosh" pitchFamily="2" charset="0"/>
            </a:endParaRPr>
          </a:p>
        </p:txBody>
      </p:sp>
      <p:pic>
        <p:nvPicPr>
          <p:cNvPr id="3" name="Picture 2" descr="সেনা শাসন-১.jpg"/>
          <p:cNvPicPr>
            <a:picLocks noChangeAspect="1"/>
          </p:cNvPicPr>
          <p:nvPr/>
        </p:nvPicPr>
        <p:blipFill>
          <a:blip r:embed="rId2"/>
          <a:stretch>
            <a:fillRect/>
          </a:stretch>
        </p:blipFill>
        <p:spPr>
          <a:xfrm>
            <a:off x="685800" y="3657600"/>
            <a:ext cx="3000375" cy="1743075"/>
          </a:xfrm>
          <a:prstGeom prst="rect">
            <a:avLst/>
          </a:prstGeom>
          <a:ln w="38100">
            <a:solidFill>
              <a:srgbClr val="C00000"/>
            </a:solidFill>
          </a:ln>
        </p:spPr>
      </p:pic>
      <p:pic>
        <p:nvPicPr>
          <p:cNvPr id="4" name="Picture 3" descr="সেনা শাসন-২.jpg"/>
          <p:cNvPicPr>
            <a:picLocks noChangeAspect="1"/>
          </p:cNvPicPr>
          <p:nvPr/>
        </p:nvPicPr>
        <p:blipFill>
          <a:blip r:embed="rId3"/>
          <a:stretch>
            <a:fillRect/>
          </a:stretch>
        </p:blipFill>
        <p:spPr>
          <a:xfrm>
            <a:off x="1371600" y="1295400"/>
            <a:ext cx="2419350" cy="1905000"/>
          </a:xfrm>
          <a:prstGeom prst="rect">
            <a:avLst/>
          </a:prstGeom>
          <a:ln w="38100">
            <a:solidFill>
              <a:srgbClr val="C00000"/>
            </a:solidFill>
          </a:ln>
        </p:spPr>
      </p:pic>
      <p:pic>
        <p:nvPicPr>
          <p:cNvPr id="5" name="Picture 4" descr="সেনা শাসন-৪.jpg"/>
          <p:cNvPicPr>
            <a:picLocks noChangeAspect="1"/>
          </p:cNvPicPr>
          <p:nvPr/>
        </p:nvPicPr>
        <p:blipFill>
          <a:blip r:embed="rId4"/>
          <a:stretch>
            <a:fillRect/>
          </a:stretch>
        </p:blipFill>
        <p:spPr>
          <a:xfrm>
            <a:off x="4419600" y="3505200"/>
            <a:ext cx="3352800" cy="1724025"/>
          </a:xfrm>
          <a:prstGeom prst="rect">
            <a:avLst/>
          </a:prstGeom>
          <a:ln w="38100">
            <a:solidFill>
              <a:srgbClr val="C00000"/>
            </a:solidFill>
          </a:ln>
        </p:spPr>
      </p:pic>
      <p:pic>
        <p:nvPicPr>
          <p:cNvPr id="6" name="Picture 5" descr="সেনা শাসন-৩.jpg"/>
          <p:cNvPicPr>
            <a:picLocks noChangeAspect="1"/>
          </p:cNvPicPr>
          <p:nvPr/>
        </p:nvPicPr>
        <p:blipFill>
          <a:blip r:embed="rId5"/>
          <a:stretch>
            <a:fillRect/>
          </a:stretch>
        </p:blipFill>
        <p:spPr>
          <a:xfrm>
            <a:off x="5334000" y="1447800"/>
            <a:ext cx="2057400" cy="1828800"/>
          </a:xfrm>
          <a:prstGeom prst="rect">
            <a:avLst/>
          </a:prstGeom>
          <a:ln w="38100">
            <a:solidFill>
              <a:srgbClr val="C00000"/>
            </a:solidFill>
          </a:ln>
        </p:spPr>
      </p:pic>
      <p:sp>
        <p:nvSpPr>
          <p:cNvPr id="7" name="TextBox 6"/>
          <p:cNvSpPr txBox="1"/>
          <p:nvPr/>
        </p:nvSpPr>
        <p:spPr>
          <a:xfrm>
            <a:off x="1676400" y="5638800"/>
            <a:ext cx="5562600" cy="707886"/>
          </a:xfrm>
          <a:prstGeom prst="rect">
            <a:avLst/>
          </a:prstGeom>
          <a:solidFill>
            <a:schemeClr val="accent2">
              <a:lumMod val="60000"/>
              <a:lumOff val="40000"/>
            </a:schemeClr>
          </a:solidFill>
          <a:ln w="38100">
            <a:solidFill>
              <a:schemeClr val="tx1"/>
            </a:solidFill>
          </a:ln>
        </p:spPr>
        <p:txBody>
          <a:bodyPr wrap="square" rtlCol="0">
            <a:spAutoFit/>
          </a:bodyPr>
          <a:lstStyle/>
          <a:p>
            <a:r>
              <a:rPr lang="bn-BD" sz="4000" dirty="0" smtClean="0">
                <a:latin typeface="Nikosh" pitchFamily="2" charset="0"/>
                <a:cs typeface="Nikosh" pitchFamily="2" charset="0"/>
              </a:rPr>
              <a:t>শেনা শাসন আমল (১৯৭৫-১৯৯০) </a:t>
            </a:r>
            <a:endParaRPr lang="en-US" sz="4000" dirty="0">
              <a:latin typeface="Nikosh" pitchFamily="2" charset="0"/>
              <a:cs typeface="Nikosh" pitchFamily="2" charset="0"/>
            </a:endParaRPr>
          </a:p>
        </p:txBody>
      </p:sp>
    </p:spTree>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diamond(in)">
                                      <p:cBhvr>
                                        <p:cTn id="25" dur="2000"/>
                                        <p:tgtEl>
                                          <p:spTgt spid="2"/>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diamond(in)">
                                      <p:cBhvr>
                                        <p:cTn id="3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সেনা শাসন-২.jpg"/>
          <p:cNvPicPr>
            <a:picLocks noChangeAspect="1"/>
          </p:cNvPicPr>
          <p:nvPr/>
        </p:nvPicPr>
        <p:blipFill>
          <a:blip r:embed="rId2"/>
          <a:stretch>
            <a:fillRect/>
          </a:stretch>
        </p:blipFill>
        <p:spPr>
          <a:xfrm>
            <a:off x="1981200" y="228600"/>
            <a:ext cx="3886200" cy="1676400"/>
          </a:xfrm>
          <a:prstGeom prst="rect">
            <a:avLst/>
          </a:prstGeom>
          <a:ln w="38100">
            <a:solidFill>
              <a:srgbClr val="C00000"/>
            </a:solidFill>
          </a:ln>
        </p:spPr>
      </p:pic>
      <p:sp>
        <p:nvSpPr>
          <p:cNvPr id="4" name="TextBox 3"/>
          <p:cNvSpPr txBox="1"/>
          <p:nvPr/>
        </p:nvSpPr>
        <p:spPr>
          <a:xfrm>
            <a:off x="457200" y="2133600"/>
            <a:ext cx="8382000" cy="4154984"/>
          </a:xfrm>
          <a:prstGeom prst="rect">
            <a:avLst/>
          </a:prstGeom>
          <a:solidFill>
            <a:schemeClr val="accent2">
              <a:lumMod val="40000"/>
              <a:lumOff val="60000"/>
            </a:schemeClr>
          </a:solidFill>
          <a:ln w="28575">
            <a:solidFill>
              <a:srgbClr val="C00000"/>
            </a:solidFill>
          </a:ln>
        </p:spPr>
        <p:txBody>
          <a:bodyPr wrap="square" rtlCol="0">
            <a:spAutoFit/>
          </a:bodyPr>
          <a:lstStyle/>
          <a:p>
            <a:pPr algn="just"/>
            <a:r>
              <a:rPr lang="bn-BD" sz="2400" dirty="0" smtClean="0">
                <a:latin typeface="Nikosh" pitchFamily="2" charset="0"/>
                <a:cs typeface="Nikosh" pitchFamily="2" charset="0"/>
              </a:rPr>
              <a:t>জেনারেল জিয়াউর রহমান ১৯৭১ সালে সামরিক বাহিনীর মেজর ছিলেন। ১৯৭৫ সালের ১৫ আগষ্ট বঙ্গবন্ধুকে সপরিবারে হত্যার পর খন্দকার মোস্তাক সংবিধান লঙ্ঘন করে রাষ্ট্রপতি পদে নিজেকে অধিষ্ঠিত করেছিলেন। ২৪ আগষ্ট জেনারেল জিয়াউর রহমানকে সেনাবাহিনীর চিফ অব স্টাফ পদে নিযুক্ত করেন। ৩ বভেম্বর সেনা অভ্যুন্থানে খন্দকার মোস্তাকের পদত্যাগ ঘটে এবং জেনারেল জিয়াউর রহমান গৃহবন্দি হন। ৭ নভেম্বর পাল্টা সেনা অভ্যুন্থান ঘটে। জেনারেল জিয়াউর রহমান মুক্ত হয়ে ক্ষমতার কেন্দ্রবিন্দুতে চলে আসে। ১৯৭৬ সালের ৩০ নভেম্বর নিজেকে প্রধান সামরিক আইন প্রশাসক এবং ১৯৭৭ সালের ২১ এপ্রিল রাষ্ট্রপতির পদে অধিষ্ঠিত হন। ১৯৭১ এর মুক্তিযুদ্ধ এবং ১৯৭২ এর সংবিধানে প্রণীত যেসব মৌলিক নীতি ও চেতনার ভিত্তিতে বাংলাদেশ পরিচালিত হয়ে আসছিল তার বেশির ভাগই এ সময়ে বাতিল করে দেওয়া হয়। স্বাধীনতা বিরোধী পাকিস্তানপন্থী ব্যক্তিবর্গকে তিনি সমাজে ও রাজনীতিতে পূনর্বাসনের ব্যবস্থা করেন। </a:t>
            </a:r>
            <a:endParaRPr lang="en-US" sz="2400" dirty="0">
              <a:latin typeface="Nikosh" pitchFamily="2" charset="0"/>
              <a:cs typeface="Nikosh" pitchFamily="2" charset="0"/>
            </a:endParaRPr>
          </a:p>
        </p:txBody>
      </p:sp>
      <p:sp>
        <p:nvSpPr>
          <p:cNvPr id="5" name="Oval Callout 4"/>
          <p:cNvSpPr/>
          <p:nvPr/>
        </p:nvSpPr>
        <p:spPr>
          <a:xfrm>
            <a:off x="6019800" y="228600"/>
            <a:ext cx="2971800" cy="1295400"/>
          </a:xfrm>
          <a:prstGeom prst="wedgeEllipseCallout">
            <a:avLst>
              <a:gd name="adj1" fmla="val -49809"/>
              <a:gd name="adj2" fmla="val 6793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6248400" y="381000"/>
            <a:ext cx="2514600" cy="830997"/>
          </a:xfrm>
          <a:prstGeom prst="rect">
            <a:avLst/>
          </a:prstGeom>
          <a:noFill/>
        </p:spPr>
        <p:txBody>
          <a:bodyPr wrap="square" rtlCol="0">
            <a:spAutoFit/>
          </a:bodyPr>
          <a:lstStyle/>
          <a:p>
            <a:pPr algn="ctr"/>
            <a:r>
              <a:rPr lang="bn-BD" sz="2400" dirty="0" smtClean="0">
                <a:latin typeface="Nikosh" pitchFamily="2" charset="0"/>
                <a:cs typeface="Nikosh" pitchFamily="2" charset="0"/>
              </a:rPr>
              <a:t>জিয়াউর রহমানের শাসনামল </a:t>
            </a:r>
            <a:endParaRPr lang="en-US" sz="2400" dirty="0">
              <a:latin typeface="Nikosh" pitchFamily="2" charset="0"/>
              <a:cs typeface="Nikosh" pitchFamily="2" charset="0"/>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amond(in)">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amond(in)">
                                      <p:cBhvr>
                                        <p:cTn id="1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সেনা শাসন-৩.jpg"/>
          <p:cNvPicPr>
            <a:picLocks noChangeAspect="1"/>
          </p:cNvPicPr>
          <p:nvPr/>
        </p:nvPicPr>
        <p:blipFill>
          <a:blip r:embed="rId2"/>
          <a:stretch>
            <a:fillRect/>
          </a:stretch>
        </p:blipFill>
        <p:spPr>
          <a:xfrm>
            <a:off x="3352800" y="228600"/>
            <a:ext cx="2057400" cy="1600200"/>
          </a:xfrm>
          <a:prstGeom prst="rect">
            <a:avLst/>
          </a:prstGeom>
          <a:ln w="38100">
            <a:solidFill>
              <a:srgbClr val="C00000"/>
            </a:solidFill>
          </a:ln>
        </p:spPr>
      </p:pic>
      <p:sp>
        <p:nvSpPr>
          <p:cNvPr id="3" name="Oval Callout 2"/>
          <p:cNvSpPr/>
          <p:nvPr/>
        </p:nvSpPr>
        <p:spPr>
          <a:xfrm>
            <a:off x="5867400" y="228600"/>
            <a:ext cx="2971800" cy="1295400"/>
          </a:xfrm>
          <a:prstGeom prst="wedgeEllipseCallout">
            <a:avLst>
              <a:gd name="adj1" fmla="val -54069"/>
              <a:gd name="adj2" fmla="val 80962"/>
            </a:avLst>
          </a:prstGeom>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6096000" y="448992"/>
            <a:ext cx="2514600" cy="830997"/>
          </a:xfrm>
          <a:prstGeom prst="rect">
            <a:avLst/>
          </a:prstGeom>
          <a:noFill/>
        </p:spPr>
        <p:txBody>
          <a:bodyPr wrap="square" rtlCol="0">
            <a:spAutoFit/>
          </a:bodyPr>
          <a:lstStyle/>
          <a:p>
            <a:pPr algn="ctr"/>
            <a:r>
              <a:rPr lang="bn-BD" sz="2400" dirty="0" smtClean="0">
                <a:latin typeface="Nikosh" pitchFamily="2" charset="0"/>
                <a:cs typeface="Nikosh" pitchFamily="2" charset="0"/>
              </a:rPr>
              <a:t>হুসেইন মুহাম্মদ এরশাদের শাসন আমল </a:t>
            </a:r>
            <a:endParaRPr lang="en-US" sz="2400" dirty="0">
              <a:latin typeface="Nikosh" pitchFamily="2" charset="0"/>
              <a:cs typeface="Nikosh" pitchFamily="2" charset="0"/>
            </a:endParaRPr>
          </a:p>
        </p:txBody>
      </p:sp>
      <p:sp>
        <p:nvSpPr>
          <p:cNvPr id="5" name="TextBox 4"/>
          <p:cNvSpPr txBox="1"/>
          <p:nvPr/>
        </p:nvSpPr>
        <p:spPr>
          <a:xfrm>
            <a:off x="228600" y="1981200"/>
            <a:ext cx="8382000" cy="4524315"/>
          </a:xfrm>
          <a:prstGeom prst="rect">
            <a:avLst/>
          </a:prstGeom>
          <a:solidFill>
            <a:schemeClr val="accent2">
              <a:lumMod val="40000"/>
              <a:lumOff val="60000"/>
            </a:schemeClr>
          </a:solidFill>
          <a:ln w="28575">
            <a:solidFill>
              <a:srgbClr val="C00000"/>
            </a:solidFill>
          </a:ln>
        </p:spPr>
        <p:txBody>
          <a:bodyPr wrap="square" rtlCol="0">
            <a:spAutoFit/>
          </a:bodyPr>
          <a:lstStyle/>
          <a:p>
            <a:pPr algn="just"/>
            <a:r>
              <a:rPr lang="bn-BD" sz="2400" dirty="0" smtClean="0">
                <a:latin typeface="Nikosh" pitchFamily="2" charset="0"/>
                <a:cs typeface="Nikosh" pitchFamily="2" charset="0"/>
              </a:rPr>
              <a:t>১৯৮১ সালের ৩০ মে জেনারেল জিয়াউর রহমান নিহত হওয়ার পর উপ-রাষ্ট্রপতি বিচারপতি আব্দুস সত্তার অস্থায়ী রাষ্ট্রপতি হিসেবে দায়িত্ব গ্রহণ করেন। এ সময় সেনাবাহিনীর চিফ অব স্টাফ ছিলেন জেনারেল হুসেইন মুহাম্মদ এরশাদ। একই বছর ১৫ নভেম্বর রাষ্ট্রপতি নির্বাচনে বিচারপতি আব্দুস সত্তার জয়লাভ করেন। তার দুর্বল নেতৃত্ব, রাজনৈতিক অস্থিরতা, দুর্নীতি, দলীয় কোন্দল, আইনশৃঙ্খলা পরিস্থিতির অবনতি ও অর্থনৈতিক সংকটের কারণ দেখিয়ে ১৯৮২ সালের ২৪ মার্চ জেনারেল হুসেইন মুহম্মদ এরশাদ সামরিক আইন জারি করে রক্তপাতহীন এক অভ্যুন্থানের মাধ্যমে সত্তার সরকারের অপসারণ করে ক্ষমতা দখল করেন। ১৯৮৩ সালের ১১ ডিসেম্বর প্রেসিডেন্ট আহসান উদ্দিনকে সরিয়ে নিজেই রাষ্ট্রপতি পদে আসীন হন। শেখ হাসিনা, ড. কামাল হোসেন, মোহাম্মদ ফরহাদসহ বেশক’জন নেতাকে গ্রেফতার করা হয়। শুরু হয় সামরিক শাসনের বিরুদ্ধে বিক্ষোভ। ১৯৯০ এ এরশাদের বিরুদ্ধে গণ আন্দোলন হয়। অবশেষে ১৯৯০ সালের ৬ ডিসিম্বর জেনারেল এরশাদ পদত্যাগে বাধ্য হয়।  </a:t>
            </a:r>
            <a:endParaRPr lang="en-US" sz="2400" dirty="0">
              <a:latin typeface="Nikosh" pitchFamily="2" charset="0"/>
              <a:cs typeface="Nikosh" pitchFamily="2" charset="0"/>
            </a:endParaRPr>
          </a:p>
        </p:txBody>
      </p:sp>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amond(in)">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diamond(in)">
                                      <p:cBhvr>
                                        <p:cTn id="1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31</TotalTime>
  <Words>624</Words>
  <Application>Microsoft Office PowerPoint</Application>
  <PresentationFormat>On-screen Show (4:3)</PresentationFormat>
  <Paragraphs>64</Paragraphs>
  <Slides>15</Slides>
  <Notes>0</Notes>
  <HiddenSlides>0</HiddenSlides>
  <MMClips>1</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Trek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18</cp:revision>
  <dcterms:created xsi:type="dcterms:W3CDTF">2006-08-16T00:00:00Z</dcterms:created>
  <dcterms:modified xsi:type="dcterms:W3CDTF">2020-01-15T05:30:35Z</dcterms:modified>
</cp:coreProperties>
</file>