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22"/>
  </p:notesMasterIdLst>
  <p:sldIdLst>
    <p:sldId id="256" r:id="rId2"/>
    <p:sldId id="276" r:id="rId3"/>
    <p:sldId id="257" r:id="rId4"/>
    <p:sldId id="258" r:id="rId5"/>
    <p:sldId id="271" r:id="rId6"/>
    <p:sldId id="261" r:id="rId7"/>
    <p:sldId id="262" r:id="rId8"/>
    <p:sldId id="259" r:id="rId9"/>
    <p:sldId id="272" r:id="rId10"/>
    <p:sldId id="263" r:id="rId11"/>
    <p:sldId id="264" r:id="rId12"/>
    <p:sldId id="277" r:id="rId13"/>
    <p:sldId id="274" r:id="rId14"/>
    <p:sldId id="266" r:id="rId15"/>
    <p:sldId id="267" r:id="rId16"/>
    <p:sldId id="268" r:id="rId17"/>
    <p:sldId id="269" r:id="rId18"/>
    <p:sldId id="275" r:id="rId19"/>
    <p:sldId id="270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58553" autoAdjust="0"/>
  </p:normalViewPr>
  <p:slideViewPr>
    <p:cSldViewPr snapToGrid="0">
      <p:cViewPr varScale="1">
        <p:scale>
          <a:sx n="53" d="100"/>
          <a:sy n="53" d="100"/>
        </p:scale>
        <p:origin x="68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BC749-3961-4F8B-8FC3-FA683E4C2931}" type="datetimeFigureOut">
              <a:rPr lang="en-US" smtClean="0"/>
              <a:t>01/15/20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117ED-4B2B-47C0-A71A-AA7F22748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3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117ED-4B2B-47C0-A71A-AA7F227489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7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117ED-4B2B-47C0-A71A-AA7F227489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60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117ED-4B2B-47C0-A71A-AA7F227489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64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117ED-4B2B-47C0-A71A-AA7F227489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36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117ED-4B2B-47C0-A71A-AA7F227489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4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90CC-0051-4C51-B929-4AE361B3DF9A}" type="datetimeFigureOut">
              <a:rPr lang="en-US" smtClean="0"/>
              <a:t>01/15/20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7AF850E-6E22-4241-B255-A9DEA5A48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1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90CC-0051-4C51-B929-4AE361B3DF9A}" type="datetimeFigureOut">
              <a:rPr lang="en-US" smtClean="0"/>
              <a:t>01/15/20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7AF850E-6E22-4241-B255-A9DEA5A48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0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90CC-0051-4C51-B929-4AE361B3DF9A}" type="datetimeFigureOut">
              <a:rPr lang="en-US" smtClean="0"/>
              <a:t>01/15/20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7AF850E-6E22-4241-B255-A9DEA5A48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25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90CC-0051-4C51-B929-4AE361B3DF9A}" type="datetimeFigureOut">
              <a:rPr lang="en-US" smtClean="0"/>
              <a:t>01/15/20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7AF850E-6E22-4241-B255-A9DEA5A482C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9807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90CC-0051-4C51-B929-4AE361B3DF9A}" type="datetimeFigureOut">
              <a:rPr lang="en-US" smtClean="0"/>
              <a:t>01/15/20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7AF850E-6E22-4241-B255-A9DEA5A48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7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90CC-0051-4C51-B929-4AE361B3DF9A}" type="datetimeFigureOut">
              <a:rPr lang="en-US" smtClean="0"/>
              <a:t>01/15/20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850E-6E22-4241-B255-A9DEA5A48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53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90CC-0051-4C51-B929-4AE361B3DF9A}" type="datetimeFigureOut">
              <a:rPr lang="en-US" smtClean="0"/>
              <a:t>01/15/20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850E-6E22-4241-B255-A9DEA5A48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1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90CC-0051-4C51-B929-4AE361B3DF9A}" type="datetimeFigureOut">
              <a:rPr lang="en-US" smtClean="0"/>
              <a:t>01/15/20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850E-6E22-4241-B255-A9DEA5A48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9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5E290CC-0051-4C51-B929-4AE361B3DF9A}" type="datetimeFigureOut">
              <a:rPr lang="en-US" smtClean="0"/>
              <a:t>01/15/20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7AF850E-6E22-4241-B255-A9DEA5A48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1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90CC-0051-4C51-B929-4AE361B3DF9A}" type="datetimeFigureOut">
              <a:rPr lang="en-US" smtClean="0"/>
              <a:t>01/15/20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850E-6E22-4241-B255-A9DEA5A48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7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90CC-0051-4C51-B929-4AE361B3DF9A}" type="datetimeFigureOut">
              <a:rPr lang="en-US" smtClean="0"/>
              <a:t>01/15/20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7AF850E-6E22-4241-B255-A9DEA5A48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0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90CC-0051-4C51-B929-4AE361B3DF9A}" type="datetimeFigureOut">
              <a:rPr lang="en-US" smtClean="0"/>
              <a:t>01/15/20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850E-6E22-4241-B255-A9DEA5A48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90CC-0051-4C51-B929-4AE361B3DF9A}" type="datetimeFigureOut">
              <a:rPr lang="en-US" smtClean="0"/>
              <a:t>01/15/20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850E-6E22-4241-B255-A9DEA5A48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0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90CC-0051-4C51-B929-4AE361B3DF9A}" type="datetimeFigureOut">
              <a:rPr lang="en-US" smtClean="0"/>
              <a:t>01/15/20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850E-6E22-4241-B255-A9DEA5A48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31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90CC-0051-4C51-B929-4AE361B3DF9A}" type="datetimeFigureOut">
              <a:rPr lang="en-US" smtClean="0"/>
              <a:t>01/15/20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850E-6E22-4241-B255-A9DEA5A48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7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90CC-0051-4C51-B929-4AE361B3DF9A}" type="datetimeFigureOut">
              <a:rPr lang="en-US" smtClean="0"/>
              <a:t>01/15/20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850E-6E22-4241-B255-A9DEA5A48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4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90CC-0051-4C51-B929-4AE361B3DF9A}" type="datetimeFigureOut">
              <a:rPr lang="en-US" smtClean="0"/>
              <a:t>01/15/20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850E-6E22-4241-B255-A9DEA5A48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6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290CC-0051-4C51-B929-4AE361B3DF9A}" type="datetimeFigureOut">
              <a:rPr lang="en-US" smtClean="0"/>
              <a:t>01/15/20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F850E-6E22-4241-B255-A9DEA5A48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85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9406CD-20ED-43DE-BB34-B4A095E316A2}"/>
              </a:ext>
            </a:extLst>
          </p:cNvPr>
          <p:cNvSpPr txBox="1"/>
          <p:nvPr/>
        </p:nvSpPr>
        <p:spPr>
          <a:xfrm>
            <a:off x="4920343" y="44123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ardrop 2">
            <a:extLst>
              <a:ext uri="{FF2B5EF4-FFF2-40B4-BE49-F238E27FC236}">
                <a16:creationId xmlns:a16="http://schemas.microsoft.com/office/drawing/2014/main" id="{1BEAD5D7-0C16-4F02-9E91-F8B6DA85FAAC}"/>
              </a:ext>
            </a:extLst>
          </p:cNvPr>
          <p:cNvSpPr/>
          <p:nvPr/>
        </p:nvSpPr>
        <p:spPr>
          <a:xfrm>
            <a:off x="1405908" y="1712686"/>
            <a:ext cx="7375235" cy="4460937"/>
          </a:xfrm>
          <a:prstGeom prst="teardrop">
            <a:avLst>
              <a:gd name="adj" fmla="val 20000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16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6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6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6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16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6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3880823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7160F0-54FC-4EF7-83CC-E12D01AD2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82" y="285162"/>
            <a:ext cx="11128263" cy="53574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20EAC6-B1DA-4D9A-AB34-8D5494600E2C}"/>
              </a:ext>
            </a:extLst>
          </p:cNvPr>
          <p:cNvSpPr txBox="1"/>
          <p:nvPr/>
        </p:nvSpPr>
        <p:spPr>
          <a:xfrm>
            <a:off x="0" y="5936343"/>
            <a:ext cx="11972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 রয়েছে হিন্দু,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মুসলমান,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 ও খ্রিষ্টান।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মিলেমিশে আছে যুগ যুগ ধরে।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30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0AB5E8-AE5D-47A1-BBD2-CBA861BF1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38" y="10304"/>
            <a:ext cx="12134058" cy="656408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7F47C87F-617F-4B1F-AADF-FFCAC3FA3FE4}"/>
              </a:ext>
            </a:extLst>
          </p:cNvPr>
          <p:cNvSpPr/>
          <p:nvPr/>
        </p:nvSpPr>
        <p:spPr>
          <a:xfrm flipH="1">
            <a:off x="4136567" y="377370"/>
            <a:ext cx="3222174" cy="1567544"/>
          </a:xfrm>
          <a:prstGeom prst="cloud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সরবপাঠ</a:t>
            </a:r>
          </a:p>
          <a:p>
            <a:pPr algn="ctr"/>
            <a:endParaRPr lang="en-US" dirty="0"/>
          </a:p>
        </p:txBody>
      </p:sp>
      <p:sp>
        <p:nvSpPr>
          <p:cNvPr id="10" name="Rectangle: Single Corner Snipped 9">
            <a:extLst>
              <a:ext uri="{FF2B5EF4-FFF2-40B4-BE49-F238E27FC236}">
                <a16:creationId xmlns:a16="http://schemas.microsoft.com/office/drawing/2014/main" id="{43350108-28F2-43BD-82EA-F236EDA2F940}"/>
              </a:ext>
            </a:extLst>
          </p:cNvPr>
          <p:cNvSpPr/>
          <p:nvPr/>
        </p:nvSpPr>
        <p:spPr>
          <a:xfrm>
            <a:off x="2090057" y="1465943"/>
            <a:ext cx="45719" cy="45719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cision 12">
            <a:extLst>
              <a:ext uri="{FF2B5EF4-FFF2-40B4-BE49-F238E27FC236}">
                <a16:creationId xmlns:a16="http://schemas.microsoft.com/office/drawing/2014/main" id="{5D716848-2C27-42E3-BBB4-122C5DE6286A}"/>
              </a:ext>
            </a:extLst>
          </p:cNvPr>
          <p:cNvSpPr/>
          <p:nvPr/>
        </p:nvSpPr>
        <p:spPr>
          <a:xfrm>
            <a:off x="3802743" y="5950857"/>
            <a:ext cx="45719" cy="4571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bbon: Tilted Up 2">
            <a:extLst>
              <a:ext uri="{FF2B5EF4-FFF2-40B4-BE49-F238E27FC236}">
                <a16:creationId xmlns:a16="http://schemas.microsoft.com/office/drawing/2014/main" id="{4C95C3EA-65D5-4369-9E50-E6D195FA9B97}"/>
              </a:ext>
            </a:extLst>
          </p:cNvPr>
          <p:cNvSpPr/>
          <p:nvPr/>
        </p:nvSpPr>
        <p:spPr>
          <a:xfrm>
            <a:off x="987552" y="5573484"/>
            <a:ext cx="8424671" cy="907146"/>
          </a:xfrm>
          <a:prstGeom prst="ribbon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পঠিত বিষয় সবাই মনোযোগ দিয়ে শুনছে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4144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FEC87C-BFDA-4EB9-82B3-48EDEC3C7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348342"/>
            <a:ext cx="4659086" cy="45139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38AE60-FEF0-44DA-A247-13630F660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44" y="348341"/>
            <a:ext cx="5181599" cy="45139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767CC-FE7E-44D3-81B9-C6940F1B174E}"/>
              </a:ext>
            </a:extLst>
          </p:cNvPr>
          <p:cNvSpPr/>
          <p:nvPr/>
        </p:nvSpPr>
        <p:spPr>
          <a:xfrm>
            <a:off x="537029" y="5254171"/>
            <a:ext cx="11408228" cy="140062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ুদ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ং,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96509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B5AFB461-7F63-4428-B243-EF940F7121B9}"/>
              </a:ext>
            </a:extLst>
          </p:cNvPr>
          <p:cNvSpPr/>
          <p:nvPr/>
        </p:nvSpPr>
        <p:spPr>
          <a:xfrm>
            <a:off x="5554427" y="333830"/>
            <a:ext cx="2399402" cy="914397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289A3C7C-48A0-4E71-AB47-D9D7F1709E17}"/>
              </a:ext>
            </a:extLst>
          </p:cNvPr>
          <p:cNvSpPr/>
          <p:nvPr/>
        </p:nvSpPr>
        <p:spPr>
          <a:xfrm>
            <a:off x="3236685" y="1248228"/>
            <a:ext cx="6183086" cy="914400"/>
          </a:xfrm>
          <a:prstGeom prst="fram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C00713-B163-40AD-9CB0-849BAC3D429C}"/>
              </a:ext>
            </a:extLst>
          </p:cNvPr>
          <p:cNvSpPr txBox="1"/>
          <p:nvPr/>
        </p:nvSpPr>
        <p:spPr>
          <a:xfrm>
            <a:off x="3381828" y="1413040"/>
            <a:ext cx="58928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খুজে বের করে তার অর্থ জেনে নিই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Multidocument 5">
            <a:extLst>
              <a:ext uri="{FF2B5EF4-FFF2-40B4-BE49-F238E27FC236}">
                <a16:creationId xmlns:a16="http://schemas.microsoft.com/office/drawing/2014/main" id="{B4B672D1-2782-4F14-A238-92E142A1E6C7}"/>
              </a:ext>
            </a:extLst>
          </p:cNvPr>
          <p:cNvSpPr/>
          <p:nvPr/>
        </p:nvSpPr>
        <p:spPr>
          <a:xfrm flipH="1">
            <a:off x="551542" y="3102575"/>
            <a:ext cx="8374743" cy="2187883"/>
          </a:xfrm>
          <a:prstGeom prst="flowChartMultidocumen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বৈচিত্র-বিভিন্নতা 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সার্থক-সফল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সৌভাগ্য-ভালো ভাগ্য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555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D11216-7913-4DA7-8797-008ACCE991BD}"/>
              </a:ext>
            </a:extLst>
          </p:cNvPr>
          <p:cNvSpPr txBox="1"/>
          <p:nvPr/>
        </p:nvSpPr>
        <p:spPr>
          <a:xfrm>
            <a:off x="1364672" y="1941089"/>
            <a:ext cx="85388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১।বাংলাদেশে ভাষার পাশাপাশি আর কিসের বৈচিত্র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আছে ?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CED76B-F3E9-44AD-A9C3-A8D0AA3A7025}"/>
              </a:ext>
            </a:extLst>
          </p:cNvPr>
          <p:cNvSpPr txBox="1"/>
          <p:nvPr/>
        </p:nvSpPr>
        <p:spPr>
          <a:xfrm>
            <a:off x="1579420" y="782248"/>
            <a:ext cx="907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ছোট প্রশ্ন তৈরি করি ও উত্তর দিই।</a:t>
            </a:r>
            <a:endParaRPr lang="en-US" sz="5400" b="1" u="sng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BAE591-921B-464D-AB76-D7C3F19F2F1B}"/>
              </a:ext>
            </a:extLst>
          </p:cNvPr>
          <p:cNvSpPr txBox="1"/>
          <p:nvPr/>
        </p:nvSpPr>
        <p:spPr>
          <a:xfrm rot="10800000" flipV="1">
            <a:off x="1285979" y="3562693"/>
            <a:ext cx="8316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২।পার্বত্য জেলাগুলোতে কোন কোন জাতিসত্তার লোক বাস করে?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3AAF8B-EE74-492E-B360-DA776D918581}"/>
              </a:ext>
            </a:extLst>
          </p:cNvPr>
          <p:cNvSpPr txBox="1"/>
          <p:nvPr/>
        </p:nvSpPr>
        <p:spPr>
          <a:xfrm>
            <a:off x="1285980" y="5244755"/>
            <a:ext cx="8617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৩।বাংলাদেশে কয় ধর্মের লোক বাস করে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ectangle: Single Corner Rounded 7">
            <a:extLst>
              <a:ext uri="{FF2B5EF4-FFF2-40B4-BE49-F238E27FC236}">
                <a16:creationId xmlns:a16="http://schemas.microsoft.com/office/drawing/2014/main" id="{C7683B4E-8D7E-4DF9-8BEB-AC999F2B7866}"/>
              </a:ext>
            </a:extLst>
          </p:cNvPr>
          <p:cNvSpPr/>
          <p:nvPr/>
        </p:nvSpPr>
        <p:spPr>
          <a:xfrm>
            <a:off x="3664251" y="0"/>
            <a:ext cx="3607406" cy="782248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</p:spTree>
    <p:extLst>
      <p:ext uri="{BB962C8B-B14F-4D97-AF65-F5344CB8AC3E}">
        <p14:creationId xmlns:p14="http://schemas.microsoft.com/office/powerpoint/2010/main" val="145858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3F3769-ACB0-4257-BFE9-3634BB0759DD}"/>
              </a:ext>
            </a:extLst>
          </p:cNvPr>
          <p:cNvSpPr txBox="1"/>
          <p:nvPr/>
        </p:nvSpPr>
        <p:spPr>
          <a:xfrm rot="10800000" flipH="1" flipV="1">
            <a:off x="377218" y="843677"/>
            <a:ext cx="11437564" cy="517064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কয়েকটি শব্দ ব্যবহার করে বাক্য তৈরি করবঃ 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---------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বাক্য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 দেশে জন্মেছি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বলে আমি সার্থক।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সৌভাগ্য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বছরের ১ম দিন বই পাওয়া সৌভাগ্যের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ব্যপার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সায়ক ও আরাফাত দুজন ভাল বন্ধু।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আপনজন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সবাই একে অপরের আপনজন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2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D6E459-B67E-4D76-809D-32EA8D59A9DD}"/>
              </a:ext>
            </a:extLst>
          </p:cNvPr>
          <p:cNvSpPr txBox="1"/>
          <p:nvPr/>
        </p:nvSpPr>
        <p:spPr>
          <a:xfrm>
            <a:off x="914399" y="723815"/>
            <a:ext cx="10972801" cy="529375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ক্তবর্ন ভেংগে শব্দ গঠন কর ও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বাক্য তৈরি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ক+ষ=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জাতিসত্তার 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ন্দু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ন+দ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ু=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এ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হিন্দু মুসলমান সবা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মিলেমিশে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বসবাস করে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দ+ধ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বৌদ্ধ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ধর্মের নাম।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ন্ধু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ন+ধ=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দুজন ভাল বন্ধু।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D729627-5F32-4ABA-A091-A0AA6F3C8A54}"/>
              </a:ext>
            </a:extLst>
          </p:cNvPr>
          <p:cNvSpPr/>
          <p:nvPr/>
        </p:nvSpPr>
        <p:spPr>
          <a:xfrm flipV="1">
            <a:off x="3904343" y="1908247"/>
            <a:ext cx="598414" cy="167296"/>
          </a:xfrm>
          <a:prstGeom prst="rightArrow">
            <a:avLst>
              <a:gd name="adj1" fmla="val 100000"/>
              <a:gd name="adj2" fmla="val 8108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74E4A21-0B74-49A9-8A02-68031014A86E}"/>
              </a:ext>
            </a:extLst>
          </p:cNvPr>
          <p:cNvSpPr/>
          <p:nvPr/>
        </p:nvSpPr>
        <p:spPr>
          <a:xfrm>
            <a:off x="4089861" y="5344676"/>
            <a:ext cx="412896" cy="167296"/>
          </a:xfrm>
          <a:prstGeom prst="rightArrow">
            <a:avLst>
              <a:gd name="adj1" fmla="val 89728"/>
              <a:gd name="adj2" fmla="val 518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8EC8535-9429-4250-84BF-0BF9044CAF16}"/>
              </a:ext>
            </a:extLst>
          </p:cNvPr>
          <p:cNvSpPr/>
          <p:nvPr/>
        </p:nvSpPr>
        <p:spPr>
          <a:xfrm flipV="1">
            <a:off x="4244345" y="3337094"/>
            <a:ext cx="412896" cy="33266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A77955B-AB56-42D5-BA65-6BAA0669B75E}"/>
              </a:ext>
            </a:extLst>
          </p:cNvPr>
          <p:cNvSpPr/>
          <p:nvPr/>
        </p:nvSpPr>
        <p:spPr>
          <a:xfrm rot="11018833" flipH="1" flipV="1">
            <a:off x="4300541" y="4716679"/>
            <a:ext cx="394085" cy="308221"/>
          </a:xfrm>
          <a:prstGeom prst="rightArrow">
            <a:avLst>
              <a:gd name="adj1" fmla="val 45712"/>
              <a:gd name="adj2" fmla="val 3506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76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622CFEE-DDCA-4FB9-8680-331E526DE18F}"/>
              </a:ext>
            </a:extLst>
          </p:cNvPr>
          <p:cNvSpPr/>
          <p:nvPr/>
        </p:nvSpPr>
        <p:spPr>
          <a:xfrm flipH="1">
            <a:off x="2743199" y="834967"/>
            <a:ext cx="4547617" cy="9144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9AE67B-D8EE-451F-9A6D-7471609895EC}"/>
              </a:ext>
            </a:extLst>
          </p:cNvPr>
          <p:cNvSpPr txBox="1"/>
          <p:nvPr/>
        </p:nvSpPr>
        <p:spPr>
          <a:xfrm>
            <a:off x="1357192" y="2328671"/>
            <a:ext cx="8728362" cy="3046988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 ধর্মের নাম লিখ?</a:t>
            </a:r>
          </a:p>
          <a:p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নটি ক্ষুদ্র জাতিসত্তার নাম লিখ?</a:t>
            </a:r>
          </a:p>
          <a:p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জন্ম কেন সার্থক বলে কবি মনে করেন?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247E0B4E-D00A-4D3D-B63B-545C64FBAFB3}"/>
              </a:ext>
            </a:extLst>
          </p:cNvPr>
          <p:cNvSpPr/>
          <p:nvPr/>
        </p:nvSpPr>
        <p:spPr>
          <a:xfrm>
            <a:off x="573024" y="1097280"/>
            <a:ext cx="914400" cy="914400"/>
          </a:xfrm>
          <a:prstGeom prst="star5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8B07F3CE-E369-4B28-94AE-CEC86F0A9F26}"/>
              </a:ext>
            </a:extLst>
          </p:cNvPr>
          <p:cNvSpPr/>
          <p:nvPr/>
        </p:nvSpPr>
        <p:spPr>
          <a:xfrm>
            <a:off x="9851136" y="1292167"/>
            <a:ext cx="914400" cy="914400"/>
          </a:xfrm>
          <a:prstGeom prst="star5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4 Points 4">
            <a:extLst>
              <a:ext uri="{FF2B5EF4-FFF2-40B4-BE49-F238E27FC236}">
                <a16:creationId xmlns:a16="http://schemas.microsoft.com/office/drawing/2014/main" id="{0E6F1698-3E4A-4133-9500-005F053E7F7C}"/>
              </a:ext>
            </a:extLst>
          </p:cNvPr>
          <p:cNvSpPr/>
          <p:nvPr/>
        </p:nvSpPr>
        <p:spPr>
          <a:xfrm>
            <a:off x="284296" y="5040563"/>
            <a:ext cx="1072896" cy="914400"/>
          </a:xfrm>
          <a:prstGeom prst="star4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4 Points 6">
            <a:extLst>
              <a:ext uri="{FF2B5EF4-FFF2-40B4-BE49-F238E27FC236}">
                <a16:creationId xmlns:a16="http://schemas.microsoft.com/office/drawing/2014/main" id="{269BC1F8-E047-4E3A-A79C-57E6BB4446E4}"/>
              </a:ext>
            </a:extLst>
          </p:cNvPr>
          <p:cNvSpPr/>
          <p:nvPr/>
        </p:nvSpPr>
        <p:spPr>
          <a:xfrm>
            <a:off x="10085554" y="4583363"/>
            <a:ext cx="914400" cy="914400"/>
          </a:xfrm>
          <a:prstGeom prst="star4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9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  <p:bldP spid="3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rt 2">
            <a:extLst>
              <a:ext uri="{FF2B5EF4-FFF2-40B4-BE49-F238E27FC236}">
                <a16:creationId xmlns:a16="http://schemas.microsoft.com/office/drawing/2014/main" id="{59A0D159-27B3-401E-B5B8-2C69BCE76A25}"/>
              </a:ext>
            </a:extLst>
          </p:cNvPr>
          <p:cNvSpPr/>
          <p:nvPr/>
        </p:nvSpPr>
        <p:spPr>
          <a:xfrm>
            <a:off x="2634343" y="1574799"/>
            <a:ext cx="7126514" cy="4339772"/>
          </a:xfrm>
          <a:prstGeom prst="hear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বাঙ্গালি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উৎসবগুলোর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8379B892-7389-4521-9E66-F8FF631258AB}"/>
              </a:ext>
            </a:extLst>
          </p:cNvPr>
          <p:cNvSpPr/>
          <p:nvPr/>
        </p:nvSpPr>
        <p:spPr>
          <a:xfrm>
            <a:off x="4586514" y="335353"/>
            <a:ext cx="3222172" cy="1216152"/>
          </a:xfrm>
          <a:prstGeom prst="flowChartTerminator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16FE6178-BBE6-4E27-9FDA-B7A8688FA2DD}"/>
              </a:ext>
            </a:extLst>
          </p:cNvPr>
          <p:cNvSpPr/>
          <p:nvPr/>
        </p:nvSpPr>
        <p:spPr>
          <a:xfrm>
            <a:off x="2786743" y="1727199"/>
            <a:ext cx="7126514" cy="4339772"/>
          </a:xfrm>
          <a:prstGeom prst="hear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বাঙ্গালি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উৎসবগুলোর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891EDE5F-1FCA-426E-88C9-99804715F4ED}"/>
              </a:ext>
            </a:extLst>
          </p:cNvPr>
          <p:cNvSpPr/>
          <p:nvPr/>
        </p:nvSpPr>
        <p:spPr>
          <a:xfrm>
            <a:off x="2939143" y="1879599"/>
            <a:ext cx="7126514" cy="4339772"/>
          </a:xfrm>
          <a:prstGeom prst="hear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বাঙ্গালি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উৎসবগুলোর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284147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17978D-018F-42C6-93DD-D02EBB748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4" y="239211"/>
            <a:ext cx="10497312" cy="5363013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7" name="Star: 4 Points 6">
            <a:extLst>
              <a:ext uri="{FF2B5EF4-FFF2-40B4-BE49-F238E27FC236}">
                <a16:creationId xmlns:a16="http://schemas.microsoft.com/office/drawing/2014/main" id="{2DFE58EF-52B4-4BAF-B977-79F87053BB46}"/>
              </a:ext>
            </a:extLst>
          </p:cNvPr>
          <p:cNvSpPr/>
          <p:nvPr/>
        </p:nvSpPr>
        <p:spPr>
          <a:xfrm>
            <a:off x="264798" y="-2865"/>
            <a:ext cx="491106" cy="563697"/>
          </a:xfrm>
          <a:prstGeom prst="star4">
            <a:avLst>
              <a:gd name="adj" fmla="val 151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4 Points 7">
            <a:extLst>
              <a:ext uri="{FF2B5EF4-FFF2-40B4-BE49-F238E27FC236}">
                <a16:creationId xmlns:a16="http://schemas.microsoft.com/office/drawing/2014/main" id="{E2B9966F-1003-4855-B736-E110BDDE0E63}"/>
              </a:ext>
            </a:extLst>
          </p:cNvPr>
          <p:cNvSpPr/>
          <p:nvPr/>
        </p:nvSpPr>
        <p:spPr>
          <a:xfrm rot="10800000" flipV="1">
            <a:off x="359662" y="5204160"/>
            <a:ext cx="499872" cy="79612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4 Points 8">
            <a:extLst>
              <a:ext uri="{FF2B5EF4-FFF2-40B4-BE49-F238E27FC236}">
                <a16:creationId xmlns:a16="http://schemas.microsoft.com/office/drawing/2014/main" id="{E52C2796-2827-4D5B-A19C-94AC32CFB9FC}"/>
              </a:ext>
            </a:extLst>
          </p:cNvPr>
          <p:cNvSpPr/>
          <p:nvPr/>
        </p:nvSpPr>
        <p:spPr>
          <a:xfrm>
            <a:off x="11437329" y="232041"/>
            <a:ext cx="632163" cy="739471"/>
          </a:xfrm>
          <a:prstGeom prst="star4">
            <a:avLst>
              <a:gd name="adj" fmla="val 149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4 Points 9">
            <a:extLst>
              <a:ext uri="{FF2B5EF4-FFF2-40B4-BE49-F238E27FC236}">
                <a16:creationId xmlns:a16="http://schemas.microsoft.com/office/drawing/2014/main" id="{246E6642-04AC-41AB-AB40-9D1E04EAF443}"/>
              </a:ext>
            </a:extLst>
          </p:cNvPr>
          <p:cNvSpPr/>
          <p:nvPr/>
        </p:nvSpPr>
        <p:spPr>
          <a:xfrm>
            <a:off x="11436096" y="5312092"/>
            <a:ext cx="914400" cy="739471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844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ED44E1-DFF7-425C-B609-CD5B16D85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188686"/>
            <a:ext cx="11756572" cy="64878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9592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F9633A-154A-43E7-AE5C-05E06A149ED8}"/>
              </a:ext>
            </a:extLst>
          </p:cNvPr>
          <p:cNvSpPr txBox="1"/>
          <p:nvPr/>
        </p:nvSpPr>
        <p:spPr>
          <a:xfrm>
            <a:off x="769257" y="841830"/>
            <a:ext cx="986971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87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7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7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7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7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7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</p:spTree>
    <p:extLst>
      <p:ext uri="{BB962C8B-B14F-4D97-AF65-F5344CB8AC3E}">
        <p14:creationId xmlns:p14="http://schemas.microsoft.com/office/powerpoint/2010/main" val="265321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91CC1E-4B03-420B-8AD5-EEE5A66A606D}"/>
              </a:ext>
            </a:extLst>
          </p:cNvPr>
          <p:cNvSpPr txBox="1"/>
          <p:nvPr/>
        </p:nvSpPr>
        <p:spPr>
          <a:xfrm>
            <a:off x="5390078" y="217714"/>
            <a:ext cx="6613236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DFD734-39CE-423E-8BC3-6440D0C37102}"/>
              </a:ext>
            </a:extLst>
          </p:cNvPr>
          <p:cNvSpPr txBox="1"/>
          <p:nvPr/>
        </p:nvSpPr>
        <p:spPr>
          <a:xfrm>
            <a:off x="5237019" y="2286076"/>
            <a:ext cx="8728364" cy="8534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 মনি রা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r>
              <a:rPr lang="bn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			</a:t>
            </a:r>
          </a:p>
          <a:p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				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।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নাসিরনগর,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ব্রাহ্মনবাড়িয়া</a:t>
            </a:r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।		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pPr algn="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</a:p>
          <a:p>
            <a:pPr algn="r"/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pPr algn="r"/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			।</a:t>
            </a:r>
          </a:p>
          <a:p>
            <a:pPr algn="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					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B32753-7B18-4B1E-99CE-B9757FD5A700}"/>
              </a:ext>
            </a:extLst>
          </p:cNvPr>
          <p:cNvSpPr txBox="1"/>
          <p:nvPr/>
        </p:nvSpPr>
        <p:spPr>
          <a:xfrm>
            <a:off x="3435929" y="7186859"/>
            <a:ext cx="590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প।।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290653-10AD-4418-86CD-9102AC63F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" y="653142"/>
            <a:ext cx="4724398" cy="5312229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2306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8D8819-9A1E-44A5-80FA-313F8A937ECE}"/>
              </a:ext>
            </a:extLst>
          </p:cNvPr>
          <p:cNvSpPr txBox="1"/>
          <p:nvPr/>
        </p:nvSpPr>
        <p:spPr>
          <a:xfrm>
            <a:off x="2595495" y="-118533"/>
            <a:ext cx="587740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B2C8D3-2AB3-43C5-B70C-DEFD8B0FFC71}"/>
              </a:ext>
            </a:extLst>
          </p:cNvPr>
          <p:cNvSpPr txBox="1"/>
          <p:nvPr/>
        </p:nvSpPr>
        <p:spPr>
          <a:xfrm>
            <a:off x="3520440" y="1451127"/>
            <a:ext cx="91592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IN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ষয়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বাংলা।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bn-IN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							 শ্রেনি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IN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সময়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৪০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	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53F6C0-39F3-455B-81BD-B514B4E2E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801527"/>
            <a:ext cx="6050279" cy="39722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Star: 4 Points 2">
            <a:extLst>
              <a:ext uri="{FF2B5EF4-FFF2-40B4-BE49-F238E27FC236}">
                <a16:creationId xmlns:a16="http://schemas.microsoft.com/office/drawing/2014/main" id="{7DAEAE9B-1E71-4705-A00D-763E9958E45A}"/>
              </a:ext>
            </a:extLst>
          </p:cNvPr>
          <p:cNvSpPr/>
          <p:nvPr/>
        </p:nvSpPr>
        <p:spPr>
          <a:xfrm>
            <a:off x="780396" y="682752"/>
            <a:ext cx="914400" cy="621792"/>
          </a:xfrm>
          <a:prstGeom prst="star4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4 Points 5">
            <a:extLst>
              <a:ext uri="{FF2B5EF4-FFF2-40B4-BE49-F238E27FC236}">
                <a16:creationId xmlns:a16="http://schemas.microsoft.com/office/drawing/2014/main" id="{2FDA3715-84B1-48D0-8756-63AED0CFB9E4}"/>
              </a:ext>
            </a:extLst>
          </p:cNvPr>
          <p:cNvSpPr/>
          <p:nvPr/>
        </p:nvSpPr>
        <p:spPr>
          <a:xfrm>
            <a:off x="10460736" y="816864"/>
            <a:ext cx="914400" cy="634263"/>
          </a:xfrm>
          <a:prstGeom prst="star4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4 Points 6">
            <a:extLst>
              <a:ext uri="{FF2B5EF4-FFF2-40B4-BE49-F238E27FC236}">
                <a16:creationId xmlns:a16="http://schemas.microsoft.com/office/drawing/2014/main" id="{24032FF3-37F0-445D-B089-E5F22A792D8B}"/>
              </a:ext>
            </a:extLst>
          </p:cNvPr>
          <p:cNvSpPr/>
          <p:nvPr/>
        </p:nvSpPr>
        <p:spPr>
          <a:xfrm>
            <a:off x="11187482" y="2209801"/>
            <a:ext cx="750454" cy="944879"/>
          </a:xfrm>
          <a:prstGeom prst="star4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4 Points 7">
            <a:extLst>
              <a:ext uri="{FF2B5EF4-FFF2-40B4-BE49-F238E27FC236}">
                <a16:creationId xmlns:a16="http://schemas.microsoft.com/office/drawing/2014/main" id="{05FD4957-ED6A-4EEE-A9B8-230ABECE8BD7}"/>
              </a:ext>
            </a:extLst>
          </p:cNvPr>
          <p:cNvSpPr/>
          <p:nvPr/>
        </p:nvSpPr>
        <p:spPr>
          <a:xfrm>
            <a:off x="10899648" y="5979303"/>
            <a:ext cx="1038288" cy="779937"/>
          </a:xfrm>
          <a:prstGeom prst="star4">
            <a:avLst>
              <a:gd name="adj" fmla="val 11167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4 Points 8">
            <a:extLst>
              <a:ext uri="{FF2B5EF4-FFF2-40B4-BE49-F238E27FC236}">
                <a16:creationId xmlns:a16="http://schemas.microsoft.com/office/drawing/2014/main" id="{9B02265A-8047-4025-9036-A80D13BBB254}"/>
              </a:ext>
            </a:extLst>
          </p:cNvPr>
          <p:cNvSpPr/>
          <p:nvPr/>
        </p:nvSpPr>
        <p:spPr>
          <a:xfrm>
            <a:off x="6370319" y="4286516"/>
            <a:ext cx="865632" cy="914400"/>
          </a:xfrm>
          <a:prstGeom prst="star4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4 Points 9">
            <a:extLst>
              <a:ext uri="{FF2B5EF4-FFF2-40B4-BE49-F238E27FC236}">
                <a16:creationId xmlns:a16="http://schemas.microsoft.com/office/drawing/2014/main" id="{B0983367-9EEC-4ADB-8D20-A8472F5ACB28}"/>
              </a:ext>
            </a:extLst>
          </p:cNvPr>
          <p:cNvSpPr/>
          <p:nvPr/>
        </p:nvSpPr>
        <p:spPr>
          <a:xfrm>
            <a:off x="5304558" y="5877761"/>
            <a:ext cx="914400" cy="980239"/>
          </a:xfrm>
          <a:prstGeom prst="star4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4 Points 10">
            <a:extLst>
              <a:ext uri="{FF2B5EF4-FFF2-40B4-BE49-F238E27FC236}">
                <a16:creationId xmlns:a16="http://schemas.microsoft.com/office/drawing/2014/main" id="{454D67A1-DD72-4F2B-888C-FCDAD0DB2A24}"/>
              </a:ext>
            </a:extLst>
          </p:cNvPr>
          <p:cNvSpPr/>
          <p:nvPr/>
        </p:nvSpPr>
        <p:spPr>
          <a:xfrm>
            <a:off x="320040" y="5943600"/>
            <a:ext cx="914400" cy="914400"/>
          </a:xfrm>
          <a:prstGeom prst="star4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95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3B1C50-05E0-457C-BE65-E37FFD0D9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8" y="304800"/>
            <a:ext cx="5375510" cy="43397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6BE10B4C-D505-4383-B465-B70690935CA4}"/>
              </a:ext>
            </a:extLst>
          </p:cNvPr>
          <p:cNvSpPr/>
          <p:nvPr/>
        </p:nvSpPr>
        <p:spPr>
          <a:xfrm>
            <a:off x="327569" y="5010912"/>
            <a:ext cx="11399973" cy="1402080"/>
          </a:xfrm>
          <a:prstGeom prst="bevel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বলতু এটি কোন দেশের মানচিত্র?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দুই নং ছবিটিতে কি দেখা যাচ্ছে?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কোন দেশে বাস করি। এ দেশে আর কোন কোন ধর্মের লোক বাস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800B4E-9665-4717-8329-D88B476B5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079" y="304799"/>
            <a:ext cx="5609463" cy="43397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0050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4BFE3B-5D85-4EC0-B43E-769AFF3D0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80" y="291158"/>
            <a:ext cx="5374460" cy="43418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35A84F-F653-4902-886B-C368936FA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292608"/>
            <a:ext cx="5374460" cy="43403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Flowchart: Terminator 18">
            <a:extLst>
              <a:ext uri="{FF2B5EF4-FFF2-40B4-BE49-F238E27FC236}">
                <a16:creationId xmlns:a16="http://schemas.microsoft.com/office/drawing/2014/main" id="{04E92543-1649-4887-ADC9-7F65C08D4A7B}"/>
              </a:ext>
            </a:extLst>
          </p:cNvPr>
          <p:cNvSpPr/>
          <p:nvPr/>
        </p:nvSpPr>
        <p:spPr>
          <a:xfrm>
            <a:off x="1341120" y="4925568"/>
            <a:ext cx="10241280" cy="98450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মানুষগুলোকে তোমরা চিনতে পেরেছ কি?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 কোন দেশে বাস করে? চল আজ আমরা এই দেশ এবং দেশের মানুষদের নিয়ে আলোচনা করি।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993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-Shape 6">
            <a:extLst>
              <a:ext uri="{FF2B5EF4-FFF2-40B4-BE49-F238E27FC236}">
                <a16:creationId xmlns:a16="http://schemas.microsoft.com/office/drawing/2014/main" id="{EA99F9E8-8C65-4A15-8290-84D9A742074D}"/>
              </a:ext>
            </a:extLst>
          </p:cNvPr>
          <p:cNvSpPr/>
          <p:nvPr/>
        </p:nvSpPr>
        <p:spPr>
          <a:xfrm>
            <a:off x="0" y="5017476"/>
            <a:ext cx="1342210" cy="1144492"/>
          </a:xfrm>
          <a:prstGeom prst="corner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69BECB42-B5E1-4FA0-A896-7982C675E3BC}"/>
              </a:ext>
            </a:extLst>
          </p:cNvPr>
          <p:cNvSpPr/>
          <p:nvPr/>
        </p:nvSpPr>
        <p:spPr>
          <a:xfrm rot="10800000">
            <a:off x="10849791" y="0"/>
            <a:ext cx="1342209" cy="1145814"/>
          </a:xfrm>
          <a:prstGeom prst="corner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ylinder 9">
            <a:extLst>
              <a:ext uri="{FF2B5EF4-FFF2-40B4-BE49-F238E27FC236}">
                <a16:creationId xmlns:a16="http://schemas.microsoft.com/office/drawing/2014/main" id="{7D6DAA4E-4D85-41C2-89EC-63C261184BB0}"/>
              </a:ext>
            </a:extLst>
          </p:cNvPr>
          <p:cNvSpPr/>
          <p:nvPr/>
        </p:nvSpPr>
        <p:spPr>
          <a:xfrm rot="10800000" flipV="1">
            <a:off x="3223848" y="3484860"/>
            <a:ext cx="6658705" cy="1934308"/>
          </a:xfrm>
          <a:prstGeom prst="ca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পাঠ্যাংশঃসার্থক জনম-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 সবার।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18157E12-4CEB-4D72-9EF4-1CDC8B40EC17}"/>
              </a:ext>
            </a:extLst>
          </p:cNvPr>
          <p:cNvSpPr/>
          <p:nvPr/>
        </p:nvSpPr>
        <p:spPr>
          <a:xfrm rot="16200000">
            <a:off x="10816810" y="4792554"/>
            <a:ext cx="1425844" cy="1359873"/>
          </a:xfrm>
          <a:prstGeom prst="corner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BE3D715C-7D63-49E0-9A81-073514457A6A}"/>
              </a:ext>
            </a:extLst>
          </p:cNvPr>
          <p:cNvSpPr/>
          <p:nvPr/>
        </p:nvSpPr>
        <p:spPr>
          <a:xfrm rot="5400000">
            <a:off x="-146574" y="146574"/>
            <a:ext cx="1342208" cy="1049060"/>
          </a:xfrm>
          <a:prstGeom prst="corner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ylinder 14">
            <a:extLst>
              <a:ext uri="{FF2B5EF4-FFF2-40B4-BE49-F238E27FC236}">
                <a16:creationId xmlns:a16="http://schemas.microsoft.com/office/drawing/2014/main" id="{F786D3BD-6C48-4872-B65B-2E8EFBAE1421}"/>
              </a:ext>
            </a:extLst>
          </p:cNvPr>
          <p:cNvSpPr/>
          <p:nvPr/>
        </p:nvSpPr>
        <p:spPr>
          <a:xfrm>
            <a:off x="4199897" y="1924902"/>
            <a:ext cx="4970584" cy="1547641"/>
          </a:xfrm>
          <a:prstGeom prst="ca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ঠের নামঃ এই দেশ এই মানু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</a:p>
        </p:txBody>
      </p:sp>
      <p:sp>
        <p:nvSpPr>
          <p:cNvPr id="18" name="Cylinder 17">
            <a:extLst>
              <a:ext uri="{FF2B5EF4-FFF2-40B4-BE49-F238E27FC236}">
                <a16:creationId xmlns:a16="http://schemas.microsoft.com/office/drawing/2014/main" id="{C731C6BC-5B6F-4615-80D1-C7D7C12CE7FA}"/>
              </a:ext>
            </a:extLst>
          </p:cNvPr>
          <p:cNvSpPr/>
          <p:nvPr/>
        </p:nvSpPr>
        <p:spPr>
          <a:xfrm>
            <a:off x="5647559" y="790279"/>
            <a:ext cx="2461848" cy="1062759"/>
          </a:xfrm>
          <a:prstGeom prst="ca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28F484F3-FF58-44FD-BE79-69814A398FC9}"/>
              </a:ext>
            </a:extLst>
          </p:cNvPr>
          <p:cNvSpPr/>
          <p:nvPr/>
        </p:nvSpPr>
        <p:spPr>
          <a:xfrm rot="1447717" flipH="1">
            <a:off x="1927903" y="2599987"/>
            <a:ext cx="1049061" cy="1145814"/>
          </a:xfrm>
          <a:prstGeom prst="teardrop">
            <a:avLst>
              <a:gd name="adj" fmla="val 20000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ardrop 19">
            <a:extLst>
              <a:ext uri="{FF2B5EF4-FFF2-40B4-BE49-F238E27FC236}">
                <a16:creationId xmlns:a16="http://schemas.microsoft.com/office/drawing/2014/main" id="{BF10995D-FEB2-4CE2-86C9-35F805D50C75}"/>
              </a:ext>
            </a:extLst>
          </p:cNvPr>
          <p:cNvSpPr/>
          <p:nvPr/>
        </p:nvSpPr>
        <p:spPr>
          <a:xfrm rot="17376934">
            <a:off x="10228112" y="2423326"/>
            <a:ext cx="1125728" cy="1145814"/>
          </a:xfrm>
          <a:prstGeom prst="teardrop">
            <a:avLst>
              <a:gd name="adj" fmla="val 192308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tar: 4 Points 1">
            <a:extLst>
              <a:ext uri="{FF2B5EF4-FFF2-40B4-BE49-F238E27FC236}">
                <a16:creationId xmlns:a16="http://schemas.microsoft.com/office/drawing/2014/main" id="{97654CF8-E762-4DD5-9925-0D41363289BB}"/>
              </a:ext>
            </a:extLst>
          </p:cNvPr>
          <p:cNvSpPr/>
          <p:nvPr/>
        </p:nvSpPr>
        <p:spPr>
          <a:xfrm>
            <a:off x="2875044" y="244541"/>
            <a:ext cx="914400" cy="914400"/>
          </a:xfrm>
          <a:prstGeom prst="star4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ar: 4 Points 2">
            <a:extLst>
              <a:ext uri="{FF2B5EF4-FFF2-40B4-BE49-F238E27FC236}">
                <a16:creationId xmlns:a16="http://schemas.microsoft.com/office/drawing/2014/main" id="{66CCC07E-74D9-479C-90BB-093CFF48266E}"/>
              </a:ext>
            </a:extLst>
          </p:cNvPr>
          <p:cNvSpPr/>
          <p:nvPr/>
        </p:nvSpPr>
        <p:spPr>
          <a:xfrm>
            <a:off x="9241536" y="671105"/>
            <a:ext cx="914400" cy="650554"/>
          </a:xfrm>
          <a:prstGeom prst="star4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4 Points 3">
            <a:extLst>
              <a:ext uri="{FF2B5EF4-FFF2-40B4-BE49-F238E27FC236}">
                <a16:creationId xmlns:a16="http://schemas.microsoft.com/office/drawing/2014/main" id="{04BCD1AF-C5CE-4A16-82F3-F055EEFE12AE}"/>
              </a:ext>
            </a:extLst>
          </p:cNvPr>
          <p:cNvSpPr/>
          <p:nvPr/>
        </p:nvSpPr>
        <p:spPr>
          <a:xfrm>
            <a:off x="3116145" y="5655517"/>
            <a:ext cx="914400" cy="914400"/>
          </a:xfrm>
          <a:prstGeom prst="star4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4 Points 4">
            <a:extLst>
              <a:ext uri="{FF2B5EF4-FFF2-40B4-BE49-F238E27FC236}">
                <a16:creationId xmlns:a16="http://schemas.microsoft.com/office/drawing/2014/main" id="{B56BFFBF-6068-481A-BFE3-4D02296C7D70}"/>
              </a:ext>
            </a:extLst>
          </p:cNvPr>
          <p:cNvSpPr/>
          <p:nvPr/>
        </p:nvSpPr>
        <p:spPr>
          <a:xfrm>
            <a:off x="8327136" y="5798462"/>
            <a:ext cx="914400" cy="845868"/>
          </a:xfrm>
          <a:prstGeom prst="star4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70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8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26B902-8914-4265-A7B5-0139F8A3EC93}"/>
              </a:ext>
            </a:extLst>
          </p:cNvPr>
          <p:cNvSpPr txBox="1"/>
          <p:nvPr/>
        </p:nvSpPr>
        <p:spPr>
          <a:xfrm>
            <a:off x="4103370" y="0"/>
            <a:ext cx="398526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chemeClr val="bg1"/>
                </a:solidFill>
              </a:rPr>
              <a:t>শিখনফল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13D933-D0AD-4818-9526-526D123C08A2}"/>
              </a:ext>
            </a:extLst>
          </p:cNvPr>
          <p:cNvSpPr txBox="1"/>
          <p:nvPr/>
        </p:nvSpPr>
        <p:spPr>
          <a:xfrm>
            <a:off x="1136072" y="1225689"/>
            <a:ext cx="11055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শোনাঃ১.২.১ উচ্চারিত গঠিত বাক্য ,কথা  মনোযোগ সহকারে শুনবে।	</a:t>
            </a:r>
          </a:p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বলাঃ১.৩.৬ শুদ্ধ উচ্চারনে প্রশ্ন করতে ও উত্তর দিতে পারবে।			</a:t>
            </a:r>
          </a:p>
          <a:p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,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অর্থযতি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শ্বাসযতি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 গঠন করতে পারবে। ১.৫.৩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ক্তবর্ন যেমনঃ ক্ষ, ন্দ,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ন্ধু ইত্যাদি ভেঙ্গে শব্দ ও বাক্য তৈরি করতে পারবে।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8D3BC1-CC05-4BB0-BDE7-876B1CB1AD78}"/>
              </a:ext>
            </a:extLst>
          </p:cNvPr>
          <p:cNvSpPr txBox="1"/>
          <p:nvPr/>
        </p:nvSpPr>
        <p:spPr>
          <a:xfrm rot="10800000" flipV="1">
            <a:off x="-45593" y="3726330"/>
            <a:ext cx="11442401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9642127E-10C6-4E40-A7CB-99532ABCD6F4}"/>
              </a:ext>
            </a:extLst>
          </p:cNvPr>
          <p:cNvSpPr/>
          <p:nvPr/>
        </p:nvSpPr>
        <p:spPr>
          <a:xfrm>
            <a:off x="1780032" y="276483"/>
            <a:ext cx="914400" cy="727793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1F711259-F05F-4567-A23B-B2BE68B57880}"/>
              </a:ext>
            </a:extLst>
          </p:cNvPr>
          <p:cNvSpPr/>
          <p:nvPr/>
        </p:nvSpPr>
        <p:spPr>
          <a:xfrm>
            <a:off x="9259824" y="248948"/>
            <a:ext cx="914400" cy="727793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4 Points 7">
            <a:extLst>
              <a:ext uri="{FF2B5EF4-FFF2-40B4-BE49-F238E27FC236}">
                <a16:creationId xmlns:a16="http://schemas.microsoft.com/office/drawing/2014/main" id="{FA0C7458-FF6E-4C04-BA32-89974501F300}"/>
              </a:ext>
            </a:extLst>
          </p:cNvPr>
          <p:cNvSpPr/>
          <p:nvPr/>
        </p:nvSpPr>
        <p:spPr>
          <a:xfrm>
            <a:off x="5596128" y="1033055"/>
            <a:ext cx="768096" cy="961007"/>
          </a:xfrm>
          <a:prstGeom prst="star4">
            <a:avLst>
              <a:gd name="adj" fmla="val 25025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445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4" grpId="0" animBg="1"/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416D45-9724-445E-80BF-BE44CB590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7" y="484632"/>
            <a:ext cx="9704831" cy="5254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D04E5B40-3FEF-4F83-AF37-BBF5D1586A50}"/>
              </a:ext>
            </a:extLst>
          </p:cNvPr>
          <p:cNvSpPr/>
          <p:nvPr/>
        </p:nvSpPr>
        <p:spPr>
          <a:xfrm>
            <a:off x="560832" y="5824728"/>
            <a:ext cx="10607040" cy="1033272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 দেশে যেমন আছে  প্রকৃতির বৈচিত্র্য, তেমনি রয়েছে মানুষ ও ভাষার বৈচিত্র্য।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364B6F4D-6B0E-46A5-88CF-C9C2AE2BE335}"/>
              </a:ext>
            </a:extLst>
          </p:cNvPr>
          <p:cNvSpPr/>
          <p:nvPr/>
        </p:nvSpPr>
        <p:spPr>
          <a:xfrm>
            <a:off x="10728959" y="204216"/>
            <a:ext cx="914400" cy="914400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22686058-FDDB-40BF-86EE-66DBE7E987C8}"/>
              </a:ext>
            </a:extLst>
          </p:cNvPr>
          <p:cNvSpPr/>
          <p:nvPr/>
        </p:nvSpPr>
        <p:spPr>
          <a:xfrm>
            <a:off x="10832882" y="4821936"/>
            <a:ext cx="1036320" cy="914400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E9E04949-87E1-4988-A69B-D0E75AE6517F}"/>
              </a:ext>
            </a:extLst>
          </p:cNvPr>
          <p:cNvSpPr/>
          <p:nvPr/>
        </p:nvSpPr>
        <p:spPr>
          <a:xfrm>
            <a:off x="109728" y="204216"/>
            <a:ext cx="914400" cy="914400"/>
          </a:xfrm>
          <a:prstGeom prst="star5">
            <a:avLst>
              <a:gd name="adj" fmla="val 21510"/>
              <a:gd name="hf" fmla="val 105146"/>
              <a:gd name="vf" fmla="val 110557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2B02E171-1861-43A0-90CE-F6348A8388CD}"/>
              </a:ext>
            </a:extLst>
          </p:cNvPr>
          <p:cNvSpPr/>
          <p:nvPr/>
        </p:nvSpPr>
        <p:spPr>
          <a:xfrm>
            <a:off x="12191" y="4821936"/>
            <a:ext cx="914400" cy="914400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2210</TotalTime>
  <Words>881</Words>
  <Application>Microsoft Office PowerPoint</Application>
  <PresentationFormat>Widescreen</PresentationFormat>
  <Paragraphs>74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Trebuchet MS</vt:lpstr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Dell</dc:creator>
  <cp:lastModifiedBy>Sampa mani roy</cp:lastModifiedBy>
  <cp:revision>232</cp:revision>
  <dcterms:created xsi:type="dcterms:W3CDTF">2019-12-26T02:13:33Z</dcterms:created>
  <dcterms:modified xsi:type="dcterms:W3CDTF">2020-01-15T13:39:50Z</dcterms:modified>
</cp:coreProperties>
</file>