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7" r:id="rId2"/>
    <p:sldId id="260" r:id="rId3"/>
    <p:sldId id="283" r:id="rId4"/>
    <p:sldId id="285" r:id="rId5"/>
    <p:sldId id="278" r:id="rId6"/>
    <p:sldId id="286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920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EE0C-0E62-463F-8D32-391A2AA38F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B0D6-47DA-4BEF-AAF4-3D09BE87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7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46CC-5DA2-48FD-B028-7E8DC8A985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41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23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05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40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28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44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4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84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8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0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9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39;-&#2478;&#2503;&#2439;&#2482;-Nurul.alam.armanct@gmail.com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0" y="990601"/>
            <a:ext cx="8667750" cy="255454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en-US" dirty="0" err="1"/>
              <a:t>মাল্টিমিডিয়া</a:t>
            </a:r>
            <a:r>
              <a:rPr lang="en-US" dirty="0"/>
              <a:t> </a:t>
            </a:r>
            <a:r>
              <a:rPr lang="en-US" dirty="0" err="1"/>
              <a:t>ক্লা</a:t>
            </a:r>
            <a:r>
              <a:rPr lang="en-GB" dirty="0" err="1"/>
              <a:t>সে</a:t>
            </a:r>
            <a:r>
              <a:rPr lang="en-US" dirty="0"/>
              <a:t>  </a:t>
            </a:r>
            <a:r>
              <a:rPr lang="en-US" dirty="0" err="1"/>
              <a:t>সকলকে</a:t>
            </a:r>
            <a:r>
              <a:rPr lang="en-US" dirty="0"/>
              <a:t> </a:t>
            </a:r>
            <a:r>
              <a:rPr lang="en-US" dirty="0" err="1"/>
              <a:t>স্বাগতম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28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 rot="5400000">
            <a:off x="2019300" y="2247106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2934097" y="22475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24391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934097" y="30087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924300" y="2247900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8390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 flipV="1">
            <a:off x="43441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4839097" y="30857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57534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 flipV="1">
            <a:off x="5257800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5752703" y="30857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6743700" y="2247900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7658497" y="22467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 flipV="1">
            <a:off x="7162800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76584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85728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 flipV="1">
            <a:off x="80779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85728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9487297" y="22475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 flipV="1">
            <a:off x="89923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94872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200400" y="3657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105400" y="3733801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৭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839200" y="3733801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১০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18786" y="4323546"/>
            <a:ext cx="10624051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প্যাটার্ন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>
                <a:latin typeface="NikoshBAN" pitchFamily="2" charset="0"/>
                <a:cs typeface="NikoshBAN" pitchFamily="2" charset="0"/>
              </a:rPr>
              <a:t> সংখ্যা 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দিয়াশলাইয়ের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GB" sz="3200" dirty="0" err="1">
                <a:latin typeface="NikoshBAN" pitchFamily="2" charset="0"/>
                <a:cs typeface="NikoshBAN" pitchFamily="2" charset="0"/>
              </a:rPr>
              <a:t> সংখ্যা 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52600" y="87767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862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28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1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912674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প্যাটার্ণঃ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নকসা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সাজানোকে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687079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35052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=৩.১+১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44958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কাঠির সংখ্যাঃ ৭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=৩.২+১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1652" y="7135160"/>
            <a:ext cx="8881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কাঠির সংখ্যাঃ 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 =৩.৩+১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9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ক-তম চিত্রে কাঠির সংখ্যাঃ ৩ক+১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52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...........................................................................................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371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প্যাটার্ণটির বীজগাণিতিক রাশিঃ ৩ক+১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286001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৩.১০+১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      =৩০+১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   =৩১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75862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4303693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800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৩১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5334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7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0760"/>
            <a:ext cx="4872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00382" y="838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18882" y="543249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6042733" y="1627668"/>
            <a:ext cx="3058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2286001"/>
            <a:ext cx="33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6019800" y="2516833"/>
            <a:ext cx="108740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5978214" y="2058649"/>
            <a:ext cx="1592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৩৫×১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7482" y="3124200"/>
            <a:ext cx="137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1382" y="4082535"/>
            <a:ext cx="487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752D43-0507-3147-A5E0-7D16F126608D}"/>
              </a:ext>
            </a:extLst>
          </p:cNvPr>
          <p:cNvSpPr txBox="1"/>
          <p:nvPr/>
        </p:nvSpPr>
        <p:spPr>
          <a:xfrm flipH="1" flipV="1">
            <a:off x="5493295" y="1396836"/>
            <a:ext cx="407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F10C20-7F58-D343-B218-B958000694C6}"/>
              </a:ext>
            </a:extLst>
          </p:cNvPr>
          <p:cNvSpPr txBox="1"/>
          <p:nvPr/>
        </p:nvSpPr>
        <p:spPr>
          <a:xfrm>
            <a:off x="5900382" y="126959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(৪+৩১)*১০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5" grpId="0"/>
      <p:bldP spid="21" grpId="0"/>
      <p:bldP spid="26" grpId="0"/>
      <p:bldP spid="27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609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00382" y="838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1199" y="388204"/>
            <a:ext cx="484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14300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cxnSpLocks/>
            <a:endCxn id="11" idx="3"/>
          </p:cNvCxnSpPr>
          <p:nvPr/>
        </p:nvCxnSpPr>
        <p:spPr>
          <a:xfrm flipV="1">
            <a:off x="5943600" y="1520970"/>
            <a:ext cx="2818950" cy="12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1200" y="1105471"/>
            <a:ext cx="2971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(৪+৩১)× ১০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286001"/>
            <a:ext cx="33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19800" y="2516833"/>
            <a:ext cx="6147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1981201"/>
            <a:ext cx="2499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৩৫×১০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7482" y="3124200"/>
            <a:ext cx="137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1382" y="4082535"/>
            <a:ext cx="487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7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5" grpId="0"/>
      <p:bldP spid="21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29736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7503" y="2213129"/>
            <a:ext cx="7898530" cy="175432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 anchor="t">
            <a:spAutoFit/>
          </a:bodyPr>
          <a:lstStyle/>
          <a:p>
            <a:r>
              <a:rPr lang="en-GB" sz="5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5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 ম্যাজিক বর্গ সংখ্যা কত?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688" y="2028616"/>
            <a:ext cx="10401075" cy="280076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এবংসূত্র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411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58225"/>
            <a:ext cx="8763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72B64E-1A46-C143-BB11-AE23F576A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9275"/>
            <a:ext cx="6438900" cy="3219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85FBE2-ADA5-5A4F-86CB-EE0DDBCFC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1677446"/>
            <a:ext cx="5350104" cy="31432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8208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8972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1" y="691247"/>
            <a:ext cx="9143999" cy="3770263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3900" dirty="0">
                <a:solidFill>
                  <a:schemeClr val="accent1"/>
                </a:solidFill>
              </a:rPr>
              <a:t>ধন্যবাদ</a:t>
            </a:r>
            <a:endParaRPr lang="en-US" sz="23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91639B-54DD-1749-9348-83309C78679F}"/>
              </a:ext>
            </a:extLst>
          </p:cNvPr>
          <p:cNvSpPr txBox="1"/>
          <p:nvPr/>
        </p:nvSpPr>
        <p:spPr>
          <a:xfrm>
            <a:off x="4087631" y="246142"/>
            <a:ext cx="373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4000"/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AC0B1737-ED69-9E4C-B05F-54F91A940280}"/>
              </a:ext>
            </a:extLst>
          </p:cNvPr>
          <p:cNvSpPr/>
          <p:nvPr/>
        </p:nvSpPr>
        <p:spPr>
          <a:xfrm>
            <a:off x="474181" y="-179526"/>
            <a:ext cx="5199720" cy="26798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/>
              <a:t>শিক্ষক পরিচিতি</a:t>
            </a:r>
            <a:endParaRPr lang="en-US" sz="540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6AD454B-F57C-5F47-8CEE-A0C989031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1" y="2772138"/>
            <a:ext cx="4952723" cy="3789519"/>
          </a:xfrm>
          <a:prstGeom prst="rect">
            <a:avLst/>
          </a:prstGeom>
        </p:spPr>
      </p:pic>
      <p:sp>
        <p:nvSpPr>
          <p:cNvPr id="3" name="Flowchart: Predefined Process 2">
            <a:extLst>
              <a:ext uri="{FF2B5EF4-FFF2-40B4-BE49-F238E27FC236}">
                <a16:creationId xmlns:a16="http://schemas.microsoft.com/office/drawing/2014/main" id="{587188D4-5317-9547-AB74-64F7A4F4A4C2}"/>
              </a:ext>
            </a:extLst>
          </p:cNvPr>
          <p:cNvSpPr/>
          <p:nvPr/>
        </p:nvSpPr>
        <p:spPr>
          <a:xfrm>
            <a:off x="6148082" y="-25640"/>
            <a:ext cx="5888820" cy="71247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>
                <a:solidFill>
                  <a:schemeClr val="tx1"/>
                </a:solidFill>
              </a:rPr>
              <a:t>মোঃ নূরুল আলম</a:t>
            </a:r>
          </a:p>
          <a:p>
            <a:pPr algn="ctr"/>
            <a:r>
              <a:rPr lang="en-GB" sz="4000">
                <a:solidFill>
                  <a:schemeClr val="tx1"/>
                </a:solidFill>
              </a:rPr>
              <a:t>সহকারী শিক্ষক</a:t>
            </a:r>
          </a:p>
          <a:p>
            <a:pPr algn="ctr"/>
            <a:r>
              <a:rPr lang="en-GB" sz="4000">
                <a:solidFill>
                  <a:schemeClr val="tx1"/>
                </a:solidFill>
              </a:rPr>
              <a:t>সূফী ফতেহ্ আলী ওয়াইসী মহিলা দাখিল মাদ্রাসা</a:t>
            </a:r>
          </a:p>
          <a:p>
            <a:pPr algn="ctr"/>
            <a:r>
              <a:rPr lang="en-GB" sz="400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ই-মেইল-Nurul.alam.armanct@gmail.com</a:t>
            </a:r>
            <a:endParaRPr lang="en-GB" sz="4000">
              <a:solidFill>
                <a:schemeClr val="tx1"/>
              </a:solidFill>
            </a:endParaRPr>
          </a:p>
          <a:p>
            <a:pPr algn="ctr"/>
            <a:r>
              <a:rPr lang="en-GB" sz="4000"/>
              <a:t>মোবা-০১৮১৩৮৮৫৫৬৫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5726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765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357585" y="1341610"/>
            <a:ext cx="9211325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13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454922"/>
            <a:ext cx="74535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49" y="0"/>
            <a:ext cx="6400799" cy="14362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4525" y="1905000"/>
            <a:ext cx="4772025" cy="74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729025"/>
            <a:ext cx="56864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3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প্যাটার্ন</a:t>
            </a:r>
            <a:endParaRPr lang="en-US" sz="13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16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3" grpId="1"/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6330" y="0"/>
            <a:ext cx="12191999" cy="1371600"/>
            <a:chOff x="1295400" y="533400"/>
            <a:chExt cx="3810000" cy="13716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" name="Round Single Corner Rectangle 81"/>
            <p:cNvSpPr/>
            <p:nvPr/>
          </p:nvSpPr>
          <p:spPr>
            <a:xfrm flipH="1" flipV="1">
              <a:off x="1295400" y="533400"/>
              <a:ext cx="3810000" cy="1371600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42099" y="533400"/>
              <a:ext cx="1287011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7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52661" y="1720840"/>
            <a:ext cx="11839339" cy="341632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প্যাটার্ন কী তা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as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ধরনের জ্যামিতিক প্যাটার্ন লিখতে ও বর্ণনা করতে পারবে।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প্যাটার্নকে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রাশিমালায়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প্যাটার্নের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নির্দিষ্টতম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044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5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0"/>
                            </p:stCondLst>
                            <p:childTnLst>
                              <p:par>
                                <p:cTn id="5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2451" y="453041"/>
            <a:ext cx="1163954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400" dirty="0">
                <a:solidFill>
                  <a:srgbClr val="00B0F0"/>
                </a:solidFill>
              </a:rPr>
              <a:t>কোনো সংখ্যা তার পূর্ববর্তী এবং পরবর্তী পদের সাথে কিছু নিয়মে সজ্জিত থাকে। একেই প্যাটার্ন বলে। </a:t>
            </a:r>
            <a:endParaRPr lang="en-US" sz="4400" dirty="0">
              <a:solidFill>
                <a:srgbClr val="00B0F0"/>
              </a:solidFill>
            </a:endParaRPr>
          </a:p>
          <a:p>
            <a:r>
              <a:rPr lang="as-IN" sz="4400" dirty="0">
                <a:solidFill>
                  <a:srgbClr val="FF0000"/>
                </a:solidFill>
              </a:rPr>
              <a:t>যেমনঃ</a:t>
            </a:r>
            <a:r>
              <a:rPr lang="en-US" sz="4400" dirty="0">
                <a:solidFill>
                  <a:srgbClr val="FF0000"/>
                </a:solidFill>
              </a:rPr>
              <a:t>  </a:t>
            </a:r>
            <a:r>
              <a:rPr lang="as-IN" sz="4400" dirty="0">
                <a:solidFill>
                  <a:srgbClr val="FF0000"/>
                </a:solidFill>
              </a:rPr>
              <a:t>৫ , ১০ , ১৫ , ২০ , .....</a:t>
            </a:r>
            <a:endParaRPr lang="en-US" sz="4400" dirty="0">
              <a:solidFill>
                <a:srgbClr val="FF0000"/>
              </a:solidFill>
            </a:endParaRPr>
          </a:p>
          <a:p>
            <a:br>
              <a:rPr lang="as-IN" sz="4400" dirty="0">
                <a:solidFill>
                  <a:srgbClr val="FF0000"/>
                </a:solidFill>
              </a:rPr>
            </a:br>
            <a:r>
              <a:rPr lang="as-IN" sz="5400" dirty="0">
                <a:solidFill>
                  <a:srgbClr val="00B050"/>
                </a:solidFill>
              </a:rPr>
              <a:t>এই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as-IN" sz="5400" dirty="0">
                <a:solidFill>
                  <a:srgbClr val="00B050"/>
                </a:solidFill>
              </a:rPr>
              <a:t>প্যাটার্নটিতে প্রতিবারে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as-IN" sz="5400" dirty="0">
                <a:solidFill>
                  <a:srgbClr val="00B050"/>
                </a:solidFill>
              </a:rPr>
              <a:t>৫করে বাড়ছে। </a:t>
            </a:r>
            <a:endParaRPr lang="en-US" sz="6000" dirty="0">
              <a:solidFill>
                <a:srgbClr val="00B050"/>
              </a:solidFill>
            </a:endParaRPr>
          </a:p>
          <a:p>
            <a:r>
              <a:rPr lang="as-IN" sz="6000" dirty="0">
                <a:solidFill>
                  <a:srgbClr val="00B050"/>
                </a:solidFill>
              </a:rPr>
              <a:t>একে সমান্তর প্যাটার্নও বলা যায়।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65B1C4-C83E-8D4B-8E2B-19126976CFF0}"/>
              </a:ext>
            </a:extLst>
          </p:cNvPr>
          <p:cNvSpPr txBox="1"/>
          <p:nvPr/>
        </p:nvSpPr>
        <p:spPr>
          <a:xfrm>
            <a:off x="1480816" y="2360312"/>
            <a:ext cx="92303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/>
              <a:t>তালিকার পরবর্তী সংখ্যা =২০+৫ বা ২৫, ২৫+৫ বা ৩০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87224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171700" y="3008312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36560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23606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4494" y="3007518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0012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48994" y="36552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994" y="23598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764088" y="3006724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102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102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5252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057900" y="3008312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05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05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819106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67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467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5826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229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29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83446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718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200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16797" y="4357302"/>
            <a:ext cx="11275203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91543" y="512583"/>
            <a:ext cx="9961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NikoshBAN" pitchFamily="2" charset="0"/>
                <a:cs typeface="NikoshBAN" pitchFamily="2" charset="0"/>
              </a:rPr>
              <a:t>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145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6751" y="533400"/>
            <a:ext cx="11906249" cy="5583399"/>
            <a:chOff x="2057400" y="152401"/>
            <a:chExt cx="8382000" cy="5102250"/>
          </a:xfrm>
        </p:grpSpPr>
        <p:sp>
          <p:nvSpPr>
            <p:cNvPr id="4" name="TextBox 3"/>
            <p:cNvSpPr txBox="1"/>
            <p:nvPr/>
          </p:nvSpPr>
          <p:spPr>
            <a:xfrm>
              <a:off x="2286000" y="1143001"/>
              <a:ext cx="8153400" cy="703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কাঠির সংখ্যার তালিকাঃ ৪, ৭, ১০............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57400" y="2357735"/>
              <a:ext cx="8153400" cy="2896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কাঠির সংখ্যার তালিকাঃ ৪, ৭, ১০............</a:t>
              </a:r>
            </a:p>
            <a:p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সমাধান : তালিকার সংখ্যাগুলো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 ৪, ৭, ১০..........</a:t>
              </a:r>
              <a:endParaRPr lang="as-IN" sz="4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4000" dirty="0">
                  <a:latin typeface="NikoshBAN" pitchFamily="2" charset="0"/>
                  <a:cs typeface="NikoshBAN" pitchFamily="2" charset="0"/>
                </a:rPr>
                <a:t>           পাশাপাশি দুটি সংখ্যার পার্থক্যঃ ৩, ৩,......</a:t>
              </a:r>
            </a:p>
            <a:p>
              <a:r>
                <a:rPr lang="bn-IN" sz="4000" dirty="0">
                  <a:latin typeface="NikoshBAN" pitchFamily="2" charset="0"/>
                  <a:cs typeface="NikoshBAN" pitchFamily="2" charset="0"/>
                </a:rPr>
                <a:t>এখানে প্রতিবার পার্থক্য ৩। 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অতএব পরবর্তী  সংখ্যা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হবে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১০+৩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১৩</a:t>
              </a:r>
              <a:endParaRPr lang="as-IN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0" y="1777426"/>
              <a:ext cx="7086600" cy="64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133600" y="152401"/>
              <a:ext cx="7086600" cy="759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53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22730" y="270537"/>
            <a:ext cx="11468100" cy="5942350"/>
            <a:chOff x="2286000" y="228601"/>
            <a:chExt cx="7162800" cy="5942350"/>
          </a:xfrm>
        </p:grpSpPr>
        <p:sp>
          <p:nvSpPr>
            <p:cNvPr id="2" name="TextBox 1"/>
            <p:cNvSpPr txBox="1"/>
            <p:nvPr/>
          </p:nvSpPr>
          <p:spPr>
            <a:xfrm>
              <a:off x="2286000" y="228601"/>
              <a:ext cx="708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 rot="5400000">
              <a:off x="3389312" y="3162300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037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037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150518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99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4799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914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561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61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676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74168" y="1258670"/>
              <a:ext cx="59832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 দিয়ে পরবর্তী চিত্র নিন্মে আঁকা হলঃ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4724401"/>
              <a:ext cx="6477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 দিয়ে তৈরি পরবর্তী চিত্রে কাঠির সংখ্যাঃ ১৩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324600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324600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438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3089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567</Words>
  <Application>Microsoft Office PowerPoint</Application>
  <PresentationFormat>Widescreen</PresentationFormat>
  <Paragraphs>120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nurul.alam.armanctg@gmail.com</cp:lastModifiedBy>
  <cp:revision>23</cp:revision>
  <dcterms:created xsi:type="dcterms:W3CDTF">2019-12-04T15:21:44Z</dcterms:created>
  <dcterms:modified xsi:type="dcterms:W3CDTF">2020-01-14T14:01:45Z</dcterms:modified>
</cp:coreProperties>
</file>