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7" r:id="rId3"/>
    <p:sldId id="259" r:id="rId4"/>
    <p:sldId id="264" r:id="rId5"/>
    <p:sldId id="256" r:id="rId6"/>
    <p:sldId id="286" r:id="rId7"/>
    <p:sldId id="280" r:id="rId8"/>
    <p:sldId id="290" r:id="rId9"/>
    <p:sldId id="269" r:id="rId10"/>
    <p:sldId id="291" r:id="rId11"/>
    <p:sldId id="287" r:id="rId12"/>
    <p:sldId id="261" r:id="rId13"/>
    <p:sldId id="288" r:id="rId14"/>
    <p:sldId id="262" r:id="rId15"/>
    <p:sldId id="263" r:id="rId16"/>
    <p:sldId id="265" r:id="rId17"/>
    <p:sldId id="278" r:id="rId18"/>
    <p:sldId id="279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162FD-7674-4143-B700-907621550FD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9565D-064C-403D-ABC2-9648D3C31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2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80BEA-EB5E-439A-A206-0076A52A49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3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66C3-AD48-4428-9A54-1D65E5846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6C038F-9844-43F5-A81A-23440CF88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BEBC3-FAE9-4B70-A759-4B3858EE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D411-43AA-41A9-9C0B-75E260ED116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8BBD8-A11E-4D72-96A0-21BFD18C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3D6E5-B9EC-4A29-8BC4-3D5B27CD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2579-8FCF-4AE9-A9DD-AD6B6FA1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7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CA2C-4F5D-45DA-BA7A-9082288F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8F920-D595-41C6-96C6-350D0B400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C8788-747E-4CE9-8938-9EEEEEF8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D411-43AA-41A9-9C0B-75E260ED116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68840-3B42-41A8-BED5-D174053E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CB277-1346-4384-9670-DBB9203B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2579-8FCF-4AE9-A9DD-AD6B6FA1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2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D5EEB-57ED-469D-BD49-4F190933B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92E7C-3408-4440-914D-86EF8043C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483E8-B757-4D50-9823-4CF0BE3B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D411-43AA-41A9-9C0B-75E260ED116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FDB5F-90FD-4997-9EB5-5BF06CA3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B8D5B-B13D-46B8-B27B-ED7D0628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2579-8FCF-4AE9-A9DD-AD6B6FA1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9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9057B-0F5D-46E9-99FE-9ED22794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6697-26D4-4343-8940-32F452009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837BE-498E-4FBA-8DA6-ACF0B548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D411-43AA-41A9-9C0B-75E260ED116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C10E-7590-44CA-891F-A6552C69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D3232-B4FB-49E6-9D24-145B8F4E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2579-8FCF-4AE9-A9DD-AD6B6FA1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5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298BD-29E5-4558-8EF1-873F649E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55CCE-3CED-4CD7-AE53-BB118A71F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F3773-BF05-4E7D-A0B0-F4F589DD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D411-43AA-41A9-9C0B-75E260ED116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9677F-53CB-43B1-A793-85F6EFDF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D7963-57C0-4EF8-9012-50B5D7B8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2579-8FCF-4AE9-A9DD-AD6B6FA1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5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BC6B-B602-4FC5-9EEF-8EE83905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E70B-8090-463F-BA76-FDA6C13BF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78A0B-06C2-45E1-AF98-DB502DB5D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7CDC8-7B01-443A-91CD-3FB4EDCF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D411-43AA-41A9-9C0B-75E260ED116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29E17-11F6-437A-BB5C-E3B91898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0A822-8D10-4DA0-8E03-01FFCEF1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2579-8FCF-4AE9-A9DD-AD6B6FA1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9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332F6-3821-408B-9685-811972B6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7054C-51F1-4015-ADB8-C972B0C0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D1595-8D6D-4C23-BB1B-A16ADE6B3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A574D-E8BD-414D-846B-66D9C6321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A332F-D98E-45A2-AB72-32AA008C9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D8867-9DF6-4CB7-9BD4-A337DF88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D411-43AA-41A9-9C0B-75E260ED116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0BE4C0-572E-42FE-84D9-49557538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BDEA86-61BD-474D-A7E2-CD2FBC81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2579-8FCF-4AE9-A9DD-AD6B6FA1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0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7A70-449D-4AF9-B749-BD6C03C2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074D3-B7B0-42CC-A92C-7E86BB42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D411-43AA-41A9-9C0B-75E260ED116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994AB-5A47-4C9D-B58F-39665FC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E7458-F0F9-41A9-8C54-49D330DE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2579-8FCF-4AE9-A9DD-AD6B6FA1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74DA5-D864-47C9-8C4D-BD688933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D411-43AA-41A9-9C0B-75E260ED116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43DDC-BC2E-4FA7-820D-8ECB2C00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C74B4-DB61-443F-931F-A6ACAFF6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2579-8FCF-4AE9-A9DD-AD6B6FA1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9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D788-B3B9-4692-A76D-C49F7FB1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05F25-21BD-46DC-9FA2-A94BD3273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72D3B-E509-480C-A485-D4E04A470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0B7F0-EDEA-4D38-9B7E-2AB888A7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D411-43AA-41A9-9C0B-75E260ED116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FF3BD-9D56-47E8-AB98-921F2EB0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45A60-171E-4BF4-969B-ADF215B0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2579-8FCF-4AE9-A9DD-AD6B6FA1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0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49F5-4B2E-4784-A979-0AED7C8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B4FC5-CD31-4777-B9BB-5923E900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5D2D5-36A1-4CD5-954A-86993A818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3EC01-9562-4574-AAA6-EF72D176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D411-43AA-41A9-9C0B-75E260ED116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7905C-8D75-4FEC-B8F0-3D0A3399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06562-57C3-46DA-A52D-62FA1F0B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2579-8FCF-4AE9-A9DD-AD6B6FA1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D75C8A-5D62-4CFE-8ED0-D6EFB141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8FF67-05ED-46C1-B0ED-6AAD0199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F39B0-E5CA-43AC-A993-BCABC3FA9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D411-43AA-41A9-9C0B-75E260ED116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3BBA2-9CC5-44C8-94C0-14C51122F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29E04-C76A-417A-B9FD-B27992FC0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92579-8FCF-4AE9-A9DD-AD6B6FA1E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8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AC3C1-BC2A-4B35-9099-713BCAFF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" y="-60344"/>
            <a:ext cx="11929403" cy="69183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7A457C-0310-488D-AA88-8DF4B6D5DCAA}"/>
              </a:ext>
            </a:extLst>
          </p:cNvPr>
          <p:cNvSpPr/>
          <p:nvPr/>
        </p:nvSpPr>
        <p:spPr>
          <a:xfrm>
            <a:off x="131298" y="1"/>
            <a:ext cx="11929404" cy="68579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স্বাগতম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7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7C4DE-91EC-46E5-9580-335805568066}"/>
              </a:ext>
            </a:extLst>
          </p:cNvPr>
          <p:cNvSpPr txBox="1"/>
          <p:nvPr/>
        </p:nvSpPr>
        <p:spPr>
          <a:xfrm>
            <a:off x="326157" y="16392"/>
            <a:ext cx="5414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ছবি গুলু দেখি এবং বলি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6F971-0191-4A98-8826-FB4D3E422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72" y="3690201"/>
            <a:ext cx="1905000" cy="238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2304FF-95EF-4141-A8B1-B2865C99C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4" y="3819732"/>
            <a:ext cx="1766507" cy="2381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A5C91C-CDF9-4D9A-8159-121746A3E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7" y="825203"/>
            <a:ext cx="2088815" cy="2381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75E2FC-96FB-4A9D-8F39-AB82219B5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36" y="544907"/>
            <a:ext cx="2947984" cy="22199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8FCB08-DBA6-4972-BA4B-046878F0DC53}"/>
              </a:ext>
            </a:extLst>
          </p:cNvPr>
          <p:cNvSpPr txBox="1"/>
          <p:nvPr/>
        </p:nvSpPr>
        <p:spPr>
          <a:xfrm>
            <a:off x="8733988" y="541696"/>
            <a:ext cx="3326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তাজউদ্দিন আহাম্মদ ।    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১ম অস্থায়ী সরকারের              (মুজিবনগর সরকার ) প্রধান মন্ত্রী ছিলেন।  তিনি জাতীয় চার নেতার একজন ছিলেন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B0C82-384E-4E0D-B96D-A7FEAA33BAF2}"/>
              </a:ext>
            </a:extLst>
          </p:cNvPr>
          <p:cNvSpPr txBox="1"/>
          <p:nvPr/>
        </p:nvSpPr>
        <p:spPr>
          <a:xfrm>
            <a:off x="2628797" y="1148138"/>
            <a:ext cx="3087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সৈয়দ নজরুল ইসলাম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১ম অস্থায়ী সরকারের              (মুজিবনগর সরকার ) উপ – রাষ্ট্রপতি ছিলেন।তিনি জাতীয় চার নেতার একজন ছিলেন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D14BDB-F41A-4FEF-989A-CA92E544647A}"/>
              </a:ext>
            </a:extLst>
          </p:cNvPr>
          <p:cNvSpPr txBox="1"/>
          <p:nvPr/>
        </p:nvSpPr>
        <p:spPr>
          <a:xfrm>
            <a:off x="2313864" y="4317125"/>
            <a:ext cx="3298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ক্যাপ্টেন এম মনসুর আলী     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১ম অস্থায়ী সরকারের              (মুজিবনগর সরকার ) পরিকল্পনা মন্ত্রী ছিলেন।  তিনি জাতীয় চার নেতার একজন ছিলেন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EE8006-7DC1-4507-9213-AB824A2617CB}"/>
              </a:ext>
            </a:extLst>
          </p:cNvPr>
          <p:cNvSpPr txBox="1"/>
          <p:nvPr/>
        </p:nvSpPr>
        <p:spPr>
          <a:xfrm>
            <a:off x="8640593" y="4295072"/>
            <a:ext cx="33263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ক্যাপ্টেন এম মনসুর আলী ক্যাপ্টেন এম মনসুর আলী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বাংলাদেসশের ১ম অস্থায়ী সরকারের              (মুজিবনগর সরকার ) স্বরাষ্ট্র মন্ত্রী ছিলেন।  তিনি জাতীয় চার নেতার একজন ছিলেন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DF84C-D7D3-4E90-A72E-9A65E37C61D9}"/>
              </a:ext>
            </a:extLst>
          </p:cNvPr>
          <p:cNvSpPr txBox="1"/>
          <p:nvPr/>
        </p:nvSpPr>
        <p:spPr>
          <a:xfrm>
            <a:off x="158772" y="3319299"/>
            <a:ext cx="286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সৈয়দ নজরুল ইসলাম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296A6-7E46-4765-984F-6D13B9ECD210}"/>
              </a:ext>
            </a:extLst>
          </p:cNvPr>
          <p:cNvSpPr txBox="1"/>
          <p:nvPr/>
        </p:nvSpPr>
        <p:spPr>
          <a:xfrm>
            <a:off x="6096000" y="2824537"/>
            <a:ext cx="308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তাজউদ্দিন আহাম্মদ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E6413-9E91-4ADF-A6BF-02109327740D}"/>
              </a:ext>
            </a:extLst>
          </p:cNvPr>
          <p:cNvSpPr txBox="1"/>
          <p:nvPr/>
        </p:nvSpPr>
        <p:spPr>
          <a:xfrm>
            <a:off x="210866" y="6172062"/>
            <a:ext cx="2281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 এম মনসুর আলী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B195B9-9F3D-459F-BC1A-5C4097A92DC2}"/>
              </a:ext>
            </a:extLst>
          </p:cNvPr>
          <p:cNvSpPr txBox="1"/>
          <p:nvPr/>
        </p:nvSpPr>
        <p:spPr>
          <a:xfrm>
            <a:off x="6003759" y="6200979"/>
            <a:ext cx="317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 এম মনসুর আলী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36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3" grpId="0"/>
      <p:bldP spid="5" grpId="0"/>
      <p:bldP spid="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89202-1481-4F00-853E-2FF25ABA2F5F}"/>
              </a:ext>
            </a:extLst>
          </p:cNvPr>
          <p:cNvSpPr txBox="1"/>
          <p:nvPr/>
        </p:nvSpPr>
        <p:spPr>
          <a:xfrm>
            <a:off x="3784600" y="571500"/>
            <a:ext cx="443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51C1E-90B9-4A37-9181-9CBD90CE0605}"/>
              </a:ext>
            </a:extLst>
          </p:cNvPr>
          <p:cNvSpPr txBox="1"/>
          <p:nvPr/>
        </p:nvSpPr>
        <p:spPr>
          <a:xfrm>
            <a:off x="348916" y="125089"/>
            <a:ext cx="3727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4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60850D-89ED-40AC-A91D-9E0E43E7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1218101"/>
            <a:ext cx="6562558" cy="46734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C6FA2A-E131-4493-85E3-D840C0313900}"/>
              </a:ext>
            </a:extLst>
          </p:cNvPr>
          <p:cNvSpPr txBox="1"/>
          <p:nvPr/>
        </p:nvSpPr>
        <p:spPr>
          <a:xfrm>
            <a:off x="4369175" y="518485"/>
            <a:ext cx="516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CAB971-D489-45AE-A7A8-216626D2AC70}"/>
              </a:ext>
            </a:extLst>
          </p:cNvPr>
          <p:cNvSpPr txBox="1"/>
          <p:nvPr/>
        </p:nvSpPr>
        <p:spPr>
          <a:xfrm>
            <a:off x="4487779" y="6014887"/>
            <a:ext cx="458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মুক্তিযুদ্ধের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949DE-D76C-4CA0-A3CC-7EB35F668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A43AE0-1FB3-424F-A922-71F454A8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6" y="4410865"/>
            <a:ext cx="4406503" cy="1775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7731BF-085D-4DFC-BAA0-C9A9F8737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8" y="1554476"/>
            <a:ext cx="4584412" cy="22409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9F6E43-60E4-45A7-9C8A-C93C15A87C96}"/>
              </a:ext>
            </a:extLst>
          </p:cNvPr>
          <p:cNvSpPr txBox="1"/>
          <p:nvPr/>
        </p:nvSpPr>
        <p:spPr>
          <a:xfrm>
            <a:off x="248857" y="3795459"/>
            <a:ext cx="340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ভাষা আন্দোলন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47125D-6EBB-4656-8735-93D6B5B24F2F}"/>
              </a:ext>
            </a:extLst>
          </p:cNvPr>
          <p:cNvSpPr txBox="1"/>
          <p:nvPr/>
        </p:nvSpPr>
        <p:spPr>
          <a:xfrm>
            <a:off x="165497" y="6082111"/>
            <a:ext cx="38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ছয় দফা আন্দোলন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135FEA-83DD-4111-B5F9-F18CAF2FE548}"/>
              </a:ext>
            </a:extLst>
          </p:cNvPr>
          <p:cNvSpPr txBox="1"/>
          <p:nvPr/>
        </p:nvSpPr>
        <p:spPr>
          <a:xfrm>
            <a:off x="7088092" y="4410865"/>
            <a:ext cx="38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গণঅভ্যত্থান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23E23914-F846-4804-B8B8-563BF0FAD852}"/>
              </a:ext>
            </a:extLst>
          </p:cNvPr>
          <p:cNvSpPr/>
          <p:nvPr/>
        </p:nvSpPr>
        <p:spPr>
          <a:xfrm>
            <a:off x="3833882" y="150771"/>
            <a:ext cx="3403456" cy="1255714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সম্পর্কে চিন্তা করে বলতে দিব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209FD-B4AE-4D6A-91C0-37127BD66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23" y="2197100"/>
            <a:ext cx="4675377" cy="21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949DE-D76C-4CA0-A3CC-7EB35F668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144AAE-17E9-40C7-8FDA-29E933786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75" y="1739281"/>
            <a:ext cx="4577664" cy="1776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E32E10-0DC8-4479-A0AD-44070DBA3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0" y="4343956"/>
            <a:ext cx="4771739" cy="1913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232F78E-B70D-456C-9AAF-0DBD707BDA55}"/>
              </a:ext>
            </a:extLst>
          </p:cNvPr>
          <p:cNvSpPr txBox="1"/>
          <p:nvPr/>
        </p:nvSpPr>
        <p:spPr>
          <a:xfrm>
            <a:off x="2121400" y="6295904"/>
            <a:ext cx="513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সালের মহান মুক্তিযুদ্ধ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838230-6D2D-438D-B7EE-0A8A80EF5AC5}"/>
              </a:ext>
            </a:extLst>
          </p:cNvPr>
          <p:cNvSpPr txBox="1"/>
          <p:nvPr/>
        </p:nvSpPr>
        <p:spPr>
          <a:xfrm>
            <a:off x="1942013" y="3676565"/>
            <a:ext cx="513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আওয়ামীলিগের নিরুঙ্কুশ বিজয়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23E23914-F846-4804-B8B8-563BF0FAD852}"/>
              </a:ext>
            </a:extLst>
          </p:cNvPr>
          <p:cNvSpPr/>
          <p:nvPr/>
        </p:nvSpPr>
        <p:spPr>
          <a:xfrm>
            <a:off x="3581254" y="214550"/>
            <a:ext cx="3403456" cy="1255714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সম্পর্কে চিন্তা করে বলতে দিব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014846-4798-4312-AE4C-0CD545E31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183" y="895465"/>
            <a:ext cx="4748034" cy="5200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CAE66E03-36F8-44B8-ABCE-F19C34962222}"/>
              </a:ext>
            </a:extLst>
          </p:cNvPr>
          <p:cNvSpPr/>
          <p:nvPr/>
        </p:nvSpPr>
        <p:spPr>
          <a:xfrm>
            <a:off x="192292" y="395704"/>
            <a:ext cx="6003518" cy="2383591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EFF43-6034-4FA0-9715-10B4545D54E1}"/>
              </a:ext>
            </a:extLst>
          </p:cNvPr>
          <p:cNvSpPr txBox="1"/>
          <p:nvPr/>
        </p:nvSpPr>
        <p:spPr>
          <a:xfrm>
            <a:off x="444497" y="1244986"/>
            <a:ext cx="564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২ খোল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লাইনে হাত দিয়ে আমার সাথে সকলে পড়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10810-385D-4D3D-9334-BD1603425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4" y="2506952"/>
            <a:ext cx="5232400" cy="39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C6D09AE-2FEA-463A-85DD-80FC07928CDE}"/>
              </a:ext>
            </a:extLst>
          </p:cNvPr>
          <p:cNvSpPr txBox="1"/>
          <p:nvPr/>
        </p:nvSpPr>
        <p:spPr>
          <a:xfrm>
            <a:off x="1082839" y="592057"/>
            <a:ext cx="324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কাকে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8E0528-F66F-4650-8480-EFDCF908EF42}"/>
              </a:ext>
            </a:extLst>
          </p:cNvPr>
          <p:cNvSpPr txBox="1"/>
          <p:nvPr/>
        </p:nvSpPr>
        <p:spPr>
          <a:xfrm>
            <a:off x="1231900" y="4914794"/>
            <a:ext cx="1010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পাকিস্তানের বৈষম্যমূলক আচরণ,শোষণ,নিপীড়ণ,নির্যাতন,ও বর্বর অত্যাচার হতে মুক্তির লক্ষ্যে ১৯৭১ সালের নয় মাসব্যাপী যে রক্তক্ষয়ী যুদ্ধ হয়েছিল তাকে মুক্তিযুদ্ধ বলে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59B2BA-DAF0-452A-9F32-C775DA210AA6}"/>
              </a:ext>
            </a:extLst>
          </p:cNvPr>
          <p:cNvSpPr txBox="1"/>
          <p:nvPr/>
        </p:nvSpPr>
        <p:spPr>
          <a:xfrm>
            <a:off x="4660900" y="254049"/>
            <a:ext cx="24574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02490-9572-4A6C-9D99-80A59E80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6" y="1552074"/>
            <a:ext cx="6544628" cy="28531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61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E487F4-546A-4EC9-8FE2-66CA00B1DD55}"/>
              </a:ext>
            </a:extLst>
          </p:cNvPr>
          <p:cNvSpPr txBox="1"/>
          <p:nvPr/>
        </p:nvSpPr>
        <p:spPr>
          <a:xfrm>
            <a:off x="3301999" y="148967"/>
            <a:ext cx="459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417C3-1FE2-45E1-9952-DD2FE23E3862}"/>
              </a:ext>
            </a:extLst>
          </p:cNvPr>
          <p:cNvSpPr txBox="1"/>
          <p:nvPr/>
        </p:nvSpPr>
        <p:spPr>
          <a:xfrm>
            <a:off x="234778" y="3654726"/>
            <a:ext cx="519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গঠিত হয়েছিল কেন?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3BAB0-AF37-4DAC-B30B-67B97949887D}"/>
              </a:ext>
            </a:extLst>
          </p:cNvPr>
          <p:cNvSpPr txBox="1"/>
          <p:nvPr/>
        </p:nvSpPr>
        <p:spPr>
          <a:xfrm>
            <a:off x="234778" y="4396885"/>
            <a:ext cx="577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মুক্তিযুদ্ধকে সঠিক পথে পরিচালনা এবং দেশে বিদেশে মুক্তিযুদ্ধের পক্ষে জনমত গঠন ও সমর্থন আদায়ের জন্য মুজিবনগর সরকার গঠন করা হয়।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1B5A9-8D72-4A6F-B868-05A920A33319}"/>
              </a:ext>
            </a:extLst>
          </p:cNvPr>
          <p:cNvSpPr txBox="1"/>
          <p:nvPr/>
        </p:nvSpPr>
        <p:spPr>
          <a:xfrm>
            <a:off x="6267622" y="3654726"/>
            <a:ext cx="568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গঠনের ফলাফল কি ছিল?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327C8-CF7C-4E76-A91A-7FBB8ACF230D}"/>
              </a:ext>
            </a:extLst>
          </p:cNvPr>
          <p:cNvSpPr txBox="1"/>
          <p:nvPr/>
        </p:nvSpPr>
        <p:spPr>
          <a:xfrm>
            <a:off x="5778500" y="4816423"/>
            <a:ext cx="617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গঠনের ফলে মুক্তিযুদ্ধের গতি বৃদ্ধি পায় এবং বাংলাদেশের স্বাধীনতার পথ সুগম হয়।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F480C-4DE7-4CC1-AAEB-3F8BA0994427}"/>
              </a:ext>
            </a:extLst>
          </p:cNvPr>
          <p:cNvSpPr txBox="1"/>
          <p:nvPr/>
        </p:nvSpPr>
        <p:spPr>
          <a:xfrm>
            <a:off x="119530" y="3022037"/>
            <a:ext cx="318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নং দলের কাজ</a:t>
            </a:r>
            <a:endParaRPr lang="en-US" sz="2800" b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2E18-2EE9-4F68-9700-CF020A8507BD}"/>
              </a:ext>
            </a:extLst>
          </p:cNvPr>
          <p:cNvSpPr txBox="1"/>
          <p:nvPr/>
        </p:nvSpPr>
        <p:spPr>
          <a:xfrm>
            <a:off x="8771021" y="3183347"/>
            <a:ext cx="303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নং দলের কাজ</a:t>
            </a:r>
            <a:endParaRPr lang="en-US" sz="28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2BFEE5-E680-4908-A94D-8E0051740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26" y="1050837"/>
            <a:ext cx="4946274" cy="20496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29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CE5073-02D5-4B67-8FB1-B84AD3AD769E}"/>
              </a:ext>
            </a:extLst>
          </p:cNvPr>
          <p:cNvSpPr/>
          <p:nvPr/>
        </p:nvSpPr>
        <p:spPr>
          <a:xfrm>
            <a:off x="3629526" y="201048"/>
            <a:ext cx="4932947" cy="12031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bn-I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D4F2F-8D8F-4E75-B866-826A0283BFC9}"/>
              </a:ext>
            </a:extLst>
          </p:cNvPr>
          <p:cNvSpPr txBox="1"/>
          <p:nvPr/>
        </p:nvSpPr>
        <p:spPr>
          <a:xfrm rot="10800000" flipV="1">
            <a:off x="5867785" y="4307447"/>
            <a:ext cx="615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62B2F-00E4-4151-ADDB-DAAB9563C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8758"/>
            <a:ext cx="2334125" cy="1378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5D987-E8B6-456F-91AD-14E04CA1E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31" y="201048"/>
            <a:ext cx="2334125" cy="1378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E099EE-EA32-4AB5-A8C2-24CEBA58E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47" y="2265504"/>
            <a:ext cx="1708484" cy="116349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231B87-7EA2-4883-ABC5-DC6747783EA0}"/>
              </a:ext>
            </a:extLst>
          </p:cNvPr>
          <p:cNvSpPr txBox="1"/>
          <p:nvPr/>
        </p:nvSpPr>
        <p:spPr>
          <a:xfrm>
            <a:off x="139032" y="1853273"/>
            <a:ext cx="934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আমাদর জাতীয় ইতিহাসের সবচেয়ে গুরুত্বপূর্ণ গৌরবোজ্জ্বল অধ্যায় কোনটি?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A7562-2646-442D-A290-6CE7DE062F81}"/>
              </a:ext>
            </a:extLst>
          </p:cNvPr>
          <p:cNvSpPr/>
          <p:nvPr/>
        </p:nvSpPr>
        <p:spPr>
          <a:xfrm>
            <a:off x="8562473" y="2376494"/>
            <a:ext cx="3324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923302-C491-48A5-AF47-8E9BE8E8F9EB}"/>
              </a:ext>
            </a:extLst>
          </p:cNvPr>
          <p:cNvSpPr txBox="1"/>
          <p:nvPr/>
        </p:nvSpPr>
        <p:spPr>
          <a:xfrm>
            <a:off x="474017" y="4273124"/>
            <a:ext cx="53500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 কত সালে হয়েছিল 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5A69C1-9E98-4982-82F7-42E7BA5AF98C}"/>
              </a:ext>
            </a:extLst>
          </p:cNvPr>
          <p:cNvSpPr txBox="1"/>
          <p:nvPr/>
        </p:nvSpPr>
        <p:spPr>
          <a:xfrm>
            <a:off x="228600" y="571587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মুজিবনগর সরকার কত সালে হয়েছিল 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94633F-F8E1-4CE4-A9F9-168BC3A91442}"/>
              </a:ext>
            </a:extLst>
          </p:cNvPr>
          <p:cNvSpPr txBox="1"/>
          <p:nvPr/>
        </p:nvSpPr>
        <p:spPr>
          <a:xfrm>
            <a:off x="8879306" y="4307447"/>
            <a:ext cx="314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উঃ ১৯৫২ সালে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8C2CE-CC04-4DD6-9BD4-223716A0523D}"/>
              </a:ext>
            </a:extLst>
          </p:cNvPr>
          <p:cNvSpPr txBox="1"/>
          <p:nvPr/>
        </p:nvSpPr>
        <p:spPr>
          <a:xfrm>
            <a:off x="8945670" y="5777430"/>
            <a:ext cx="313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উঃ ১৯৭১ সালের ১০ এপ্রিল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97BEDA-2E08-46AA-833B-DEEA2574F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04" y="3841231"/>
            <a:ext cx="1708484" cy="13082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594CC1-9CC5-43B3-B692-7554F7635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31" y="5377790"/>
            <a:ext cx="2167242" cy="130034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05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ptagon 1">
            <a:extLst>
              <a:ext uri="{FF2B5EF4-FFF2-40B4-BE49-F238E27FC236}">
                <a16:creationId xmlns:a16="http://schemas.microsoft.com/office/drawing/2014/main" id="{27181288-9E80-4200-9075-94059FA264EF}"/>
              </a:ext>
            </a:extLst>
          </p:cNvPr>
          <p:cNvSpPr/>
          <p:nvPr/>
        </p:nvSpPr>
        <p:spPr>
          <a:xfrm>
            <a:off x="246648" y="351093"/>
            <a:ext cx="4006515" cy="1876926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480A38-BD97-4657-822B-6D6162E94071}"/>
              </a:ext>
            </a:extLst>
          </p:cNvPr>
          <p:cNvSpPr/>
          <p:nvPr/>
        </p:nvSpPr>
        <p:spPr>
          <a:xfrm>
            <a:off x="4499810" y="108283"/>
            <a:ext cx="7511715" cy="2683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BEBB0-B28B-458E-B433-31E6FE65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32" y="180992"/>
            <a:ext cx="5358062" cy="2217129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189C0E-A2F0-4DB3-B44B-F35C744E2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95" y="3555331"/>
            <a:ext cx="7062537" cy="319438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C85E2-32C7-4205-91B0-70D4FAC73D58}"/>
              </a:ext>
            </a:extLst>
          </p:cNvPr>
          <p:cNvSpPr txBox="1"/>
          <p:nvPr/>
        </p:nvSpPr>
        <p:spPr>
          <a:xfrm>
            <a:off x="688459" y="2864035"/>
            <a:ext cx="9117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 নগর সরকার কোন তিনটি কাজ করে ছিল?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C138361-CFFF-4852-83E9-E7335F3F1C21}"/>
              </a:ext>
            </a:extLst>
          </p:cNvPr>
          <p:cNvSpPr/>
          <p:nvPr/>
        </p:nvSpPr>
        <p:spPr>
          <a:xfrm>
            <a:off x="405618" y="697646"/>
            <a:ext cx="11380763" cy="648520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11970-C078-4D12-BED1-80C369B37E2C}"/>
              </a:ext>
            </a:extLst>
          </p:cNvPr>
          <p:cNvSpPr/>
          <p:nvPr/>
        </p:nvSpPr>
        <p:spPr>
          <a:xfrm>
            <a:off x="2971800" y="1215190"/>
            <a:ext cx="6581274" cy="1600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bn-IN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4AA785-2D8A-474D-B0EE-6896CEC71D94}"/>
              </a:ext>
            </a:extLst>
          </p:cNvPr>
          <p:cNvGrpSpPr/>
          <p:nvPr/>
        </p:nvGrpSpPr>
        <p:grpSpPr>
          <a:xfrm>
            <a:off x="6096000" y="2815390"/>
            <a:ext cx="4660232" cy="3429091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6FFFEB-3A65-4024-AD3B-6E6419E23DC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E38AB7-6DE7-40C2-B6D4-000EDD0E3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0" y="217193"/>
              <a:ext cx="11404600" cy="606801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599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24 Points 1">
            <a:extLst>
              <a:ext uri="{FF2B5EF4-FFF2-40B4-BE49-F238E27FC236}">
                <a16:creationId xmlns:a16="http://schemas.microsoft.com/office/drawing/2014/main" id="{E55253A4-328D-4722-8C29-52E3D5FC17F5}"/>
              </a:ext>
            </a:extLst>
          </p:cNvPr>
          <p:cNvSpPr/>
          <p:nvPr/>
        </p:nvSpPr>
        <p:spPr>
          <a:xfrm>
            <a:off x="0" y="-1"/>
            <a:ext cx="12013809" cy="6858001"/>
          </a:xfrm>
          <a:prstGeom prst="star24">
            <a:avLst>
              <a:gd name="adj" fmla="val 36474"/>
            </a:avLst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 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নন্দনপুর সরকারি প্রাথমিক বিদ্যালয়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নোয়াখালী 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2C8B9-1182-46C9-9346-2031105C56B5}"/>
              </a:ext>
            </a:extLst>
          </p:cNvPr>
          <p:cNvSpPr txBox="1"/>
          <p:nvPr/>
        </p:nvSpPr>
        <p:spPr>
          <a:xfrm>
            <a:off x="3838074" y="1660358"/>
            <a:ext cx="4656221" cy="589547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bn-IN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ADFBC-F453-44F6-A3F2-291ED33742AE}"/>
              </a:ext>
            </a:extLst>
          </p:cNvPr>
          <p:cNvSpPr/>
          <p:nvPr/>
        </p:nvSpPr>
        <p:spPr>
          <a:xfrm>
            <a:off x="0" y="1"/>
            <a:ext cx="12192000" cy="685800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7E8C7-C1BD-433F-AFBF-5F40D418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657" y="300578"/>
            <a:ext cx="5143500" cy="62568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82B009-CA57-43DF-BEA7-B71AEF79DFFF}"/>
              </a:ext>
            </a:extLst>
          </p:cNvPr>
          <p:cNvSpPr txBox="1"/>
          <p:nvPr/>
        </p:nvSpPr>
        <p:spPr>
          <a:xfrm>
            <a:off x="658367" y="179171"/>
            <a:ext cx="587044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7D64F-9261-4B82-8AC8-796A5A288C98}"/>
              </a:ext>
            </a:extLst>
          </p:cNvPr>
          <p:cNvSpPr txBox="1"/>
          <p:nvPr/>
        </p:nvSpPr>
        <p:spPr>
          <a:xfrm>
            <a:off x="128013" y="1456484"/>
            <a:ext cx="6528815" cy="4955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bn-IN" sz="8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 আমাদের মুক্তিযুদ্ধ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পাঠ-১ যুদ্ধের সূচনা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 ঃ </a:t>
            </a:r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(১৯৭১সালের.....সংগ্রামে ঝাঁপিয়ে পড়েন </a:t>
            </a:r>
            <a:r>
              <a:rPr lang="bn-IN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 ৪৫ মিনিট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904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85CCA-7F35-49D8-A579-F3F1DB3D1C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191C5-D090-4CB0-9F96-32C5A4F43324}"/>
              </a:ext>
            </a:extLst>
          </p:cNvPr>
          <p:cNvSpPr txBox="1"/>
          <p:nvPr/>
        </p:nvSpPr>
        <p:spPr>
          <a:xfrm>
            <a:off x="0" y="1928259"/>
            <a:ext cx="12192000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14.1.1.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মুজিব নগর সরকার কোথায় ,কখন এবং কেন গঠিত হয়েছিল তা বর্ণনা করতে পারবে।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6205E-B64F-4DCD-B451-D42D63B4A83F}"/>
              </a:ext>
            </a:extLst>
          </p:cNvPr>
          <p:cNvSpPr txBox="1"/>
          <p:nvPr/>
        </p:nvSpPr>
        <p:spPr>
          <a:xfrm>
            <a:off x="806116" y="975506"/>
            <a:ext cx="862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শিখতে পারবে-</a:t>
            </a:r>
            <a:endParaRPr lang="en-US" sz="54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AE88A-965A-45EE-A67C-DA2E1494F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22"/>
            <a:ext cx="12192000" cy="35693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4295E2-D60B-4F16-A9A2-7FFCFB54262A}"/>
              </a:ext>
            </a:extLst>
          </p:cNvPr>
          <p:cNvSpPr txBox="1"/>
          <p:nvPr/>
        </p:nvSpPr>
        <p:spPr>
          <a:xfrm>
            <a:off x="1900988" y="180474"/>
            <a:ext cx="4957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400" dirty="0">
                <a:solidFill>
                  <a:srgbClr val="FF0000"/>
                </a:solidFill>
              </a:rPr>
              <a:t>শিখনফলঃ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E14D61-A4EC-4030-B8F9-D3F2D25F3AAB}"/>
              </a:ext>
            </a:extLst>
          </p:cNvPr>
          <p:cNvSpPr txBox="1"/>
          <p:nvPr/>
        </p:nvSpPr>
        <p:spPr>
          <a:xfrm>
            <a:off x="94938" y="97436"/>
            <a:ext cx="12192000" cy="6858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4C5C4284-ECA5-4B84-8D3D-B2B13D408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099113"/>
              </p:ext>
            </p:extLst>
          </p:nvPr>
        </p:nvGraphicFramePr>
        <p:xfrm>
          <a:off x="4662488" y="3208338"/>
          <a:ext cx="2867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Packager Shell Object" showAsIcon="1" r:id="rId3" imgW="2866680" imgH="437760" progId="Package">
                  <p:embed/>
                </p:oleObj>
              </mc:Choice>
              <mc:Fallback>
                <p:oleObj name="Packager Shell Object" showAsIcon="1" r:id="rId3" imgW="2866680" imgH="437760" progId="Package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4C5C4284-ECA5-4B84-8D3D-B2B13D4089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2488" y="3208338"/>
                        <a:ext cx="28670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78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ata 2">
            <a:extLst>
              <a:ext uri="{FF2B5EF4-FFF2-40B4-BE49-F238E27FC236}">
                <a16:creationId xmlns:a16="http://schemas.microsoft.com/office/drawing/2014/main" id="{33709A98-BCA4-4862-B0C4-22ECB30DDEBB}"/>
              </a:ext>
            </a:extLst>
          </p:cNvPr>
          <p:cNvSpPr/>
          <p:nvPr/>
        </p:nvSpPr>
        <p:spPr>
          <a:xfrm>
            <a:off x="0" y="4037428"/>
            <a:ext cx="10677378" cy="1948375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16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6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6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6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থাপন</a:t>
            </a:r>
            <a:endParaRPr lang="en-US" sz="16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E371C-426F-4A16-BA4A-BF953A7B9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9003"/>
            <a:ext cx="9889587" cy="51925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059860-FBFE-4242-AB27-D12F2810D404}"/>
              </a:ext>
            </a:extLst>
          </p:cNvPr>
          <p:cNvSpPr/>
          <p:nvPr/>
        </p:nvSpPr>
        <p:spPr>
          <a:xfrm>
            <a:off x="8539089" y="87219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410DFF-B3AA-4ED4-8FAF-784B0DE1F897}"/>
              </a:ext>
            </a:extLst>
          </p:cNvPr>
          <p:cNvSpPr txBox="1"/>
          <p:nvPr/>
        </p:nvSpPr>
        <p:spPr>
          <a:xfrm>
            <a:off x="228600" y="132347"/>
            <a:ext cx="472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লোকটি কে চিন ?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E9EAA-B30A-49E3-9977-2D4B73A44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352"/>
            <a:ext cx="4836695" cy="4824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E27146-C728-4FFC-BA82-10342B20B941}"/>
              </a:ext>
            </a:extLst>
          </p:cNvPr>
          <p:cNvSpPr txBox="1"/>
          <p:nvPr/>
        </p:nvSpPr>
        <p:spPr>
          <a:xfrm>
            <a:off x="348916" y="5859377"/>
            <a:ext cx="433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9D6F-DD57-4DE5-AEB1-9F28F9075FAA}"/>
              </a:ext>
            </a:extLst>
          </p:cNvPr>
          <p:cNvSpPr txBox="1"/>
          <p:nvPr/>
        </p:nvSpPr>
        <p:spPr>
          <a:xfrm>
            <a:off x="4864769" y="327783"/>
            <a:ext cx="735530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১৯২০ সালে গোপাল গঞ্জে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তঙ্ঘিপারা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 জম্মগ্রহন করেন ।তিনি বাঙালি জাতির অধিকার আদায়ের জন্য আন্দলন সংগ্রামের  মধ্যদিয়ে দেশকে মুক্ত করেন ।তিনি একজন সৎ ও আদশবান রাজনিতিবিদ ছিলেন ।তিনি  বাংলাদেশ ও বাঙ্গালি জাতির মহান স্থপতি এবং বাঙালি জাতির পিতা । ১৯৭৫ সালের ১৫ ই আগস্ট এই মহান ব্যক্তিকে ও তার পরিবারের সদস্যদের কে ঘাতকরা নির্মম ভাবে হত্যা করে।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E2BA25-112B-4270-801F-F77A0045C9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D2632-C163-4FDA-AA20-D4EBC1D1726A}"/>
              </a:ext>
            </a:extLst>
          </p:cNvPr>
          <p:cNvSpPr txBox="1"/>
          <p:nvPr/>
        </p:nvSpPr>
        <p:spPr>
          <a:xfrm>
            <a:off x="2997200" y="522357"/>
            <a:ext cx="553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কি দেখতে পেলে?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BFD60-0EFF-41B2-B48A-CEB4A22FE55D}"/>
              </a:ext>
            </a:extLst>
          </p:cNvPr>
          <p:cNvSpPr txBox="1"/>
          <p:nvPr/>
        </p:nvSpPr>
        <p:spPr>
          <a:xfrm>
            <a:off x="2235200" y="5588828"/>
            <a:ext cx="7239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বঙ্গবন্ধু শেখ মুজিবুর রহমান ৭ই মার্চের ভাষন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DADA0-1D44-4718-99D2-B9A885E05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5" y="1359569"/>
            <a:ext cx="10300375" cy="36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506</Words>
  <Application>Microsoft Office PowerPoint</Application>
  <PresentationFormat>Widescreen</PresentationFormat>
  <Paragraphs>65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150</cp:revision>
  <dcterms:created xsi:type="dcterms:W3CDTF">2020-01-13T12:56:10Z</dcterms:created>
  <dcterms:modified xsi:type="dcterms:W3CDTF">2020-01-15T07:07:27Z</dcterms:modified>
</cp:coreProperties>
</file>