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1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44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6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3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0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2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2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5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3163FD-B4D2-449A-9D76-D5634B60EAF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DF991B-BC7D-4D0D-9A3F-1F089996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আজকের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ক্লাসে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স্বাগতম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134" y="2557463"/>
            <a:ext cx="7109732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bn-IN" dirty="0" smtClean="0"/>
              <a:t>সমস্যা</a:t>
            </a:r>
            <a:endParaRPr lang="en-US" dirty="0"/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prstGeom prst="flowChartProcess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marL="342900" indent="-342900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7306"/>
            <a:ext cx="9601196" cy="1303867"/>
          </a:xfr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bn-IN" dirty="0" smtClean="0"/>
              <a:t>সমাধান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421" y="2372637"/>
            <a:ext cx="8657617" cy="39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943583" y="2810934"/>
            <a:ext cx="10243226" cy="2549006"/>
          </a:xfrm>
          <a:prstGeom prst="flowChartProcess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সমবৃত্তভূমিক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বেলনের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উচ্চতা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সে.মি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ভূমির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ব্যাসার্ধ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7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সে.মি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আয়তন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পৃষ্ঠের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ক্ষেত্রফল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673" y="972766"/>
            <a:ext cx="8035046" cy="1059072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61" y="6541287"/>
            <a:ext cx="288432" cy="2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1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943583" y="2810934"/>
            <a:ext cx="10243226" cy="2947840"/>
          </a:xfrm>
          <a:prstGeom prst="flowChartProcess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673" y="972766"/>
            <a:ext cx="8035046" cy="1059072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61" y="6541287"/>
            <a:ext cx="288432" cy="288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5415" y="2908570"/>
            <a:ext cx="99513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342900" indent="-3429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পৃষ্ঠতলের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401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247" y="786212"/>
            <a:ext cx="8750893" cy="1153683"/>
          </a:xfrm>
          <a:pattFill prst="pct50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মূল্যায়নঃ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11411" y="2825885"/>
            <a:ext cx="7614312" cy="741149"/>
            <a:chOff x="533400" y="1912203"/>
            <a:chExt cx="6858000" cy="741149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1912203"/>
              <a:ext cx="685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   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বক্রতলের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= 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Striped Right Arrow 19"/>
            <p:cNvSpPr/>
            <p:nvPr/>
          </p:nvSpPr>
          <p:spPr>
            <a:xfrm>
              <a:off x="609600" y="1967552"/>
              <a:ext cx="609600" cy="685800"/>
            </a:xfrm>
            <a:prstGeom prst="striped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6947" y="3830970"/>
            <a:ext cx="9144000" cy="721056"/>
            <a:chOff x="609600" y="2707944"/>
            <a:chExt cx="8153400" cy="721056"/>
          </a:xfrm>
        </p:grpSpPr>
        <p:sp>
          <p:nvSpPr>
            <p:cNvPr id="22" name="TextBox 21"/>
            <p:cNvSpPr txBox="1"/>
            <p:nvPr/>
          </p:nvSpPr>
          <p:spPr>
            <a:xfrm>
              <a:off x="609600" y="2707944"/>
              <a:ext cx="815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সমগ্রতলের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=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?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Striped Right Arrow 22"/>
            <p:cNvSpPr/>
            <p:nvPr/>
          </p:nvSpPr>
          <p:spPr>
            <a:xfrm>
              <a:off x="838200" y="2743200"/>
              <a:ext cx="609600" cy="685800"/>
            </a:xfrm>
            <a:prstGeom prst="striped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96014" y="4716960"/>
            <a:ext cx="7551760" cy="707886"/>
            <a:chOff x="871895" y="3579128"/>
            <a:chExt cx="6214705" cy="707886"/>
          </a:xfrm>
        </p:grpSpPr>
        <p:sp>
          <p:nvSpPr>
            <p:cNvPr id="25" name="Rectangle 24"/>
            <p:cNvSpPr/>
            <p:nvPr/>
          </p:nvSpPr>
          <p:spPr>
            <a:xfrm>
              <a:off x="990600" y="3579128"/>
              <a:ext cx="609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    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        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আয়তন</a:t>
              </a:r>
              <a:r>
                <a: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=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?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Striped Right Arrow 25"/>
            <p:cNvSpPr/>
            <p:nvPr/>
          </p:nvSpPr>
          <p:spPr>
            <a:xfrm>
              <a:off x="871895" y="3581400"/>
              <a:ext cx="575906" cy="685800"/>
            </a:xfrm>
            <a:prstGeom prst="striped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2546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719847" y="2762655"/>
            <a:ext cx="10778247" cy="2470825"/>
          </a:xfrm>
          <a:prstGeom prst="flowChartProcess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সমবৃত্তভূমিক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সিলিন্ডারের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বক্রতলের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ক্ষেত্রফল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4400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3396" y="1011676"/>
            <a:ext cx="5651769" cy="10917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61" y="6541287"/>
            <a:ext cx="288432" cy="2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00B050"/>
                </a:solidFill>
              </a:rPr>
              <a:t>ধন্যবাদ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05" y="2444096"/>
            <a:ext cx="7947589" cy="3802879"/>
          </a:xfrm>
        </p:spPr>
      </p:pic>
    </p:spTree>
    <p:extLst>
      <p:ext uri="{BB962C8B-B14F-4D97-AF65-F5344CB8AC3E}">
        <p14:creationId xmlns:p14="http://schemas.microsoft.com/office/powerpoint/2010/main" val="25191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bn-IN" dirty="0">
                <a:solidFill>
                  <a:srgbClr val="002060"/>
                </a:solidFill>
              </a:rPr>
              <a:t>শিক্ষক পরিচিতি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        </a:t>
            </a:r>
            <a:r>
              <a:rPr lang="en-US" dirty="0" smtClean="0"/>
              <a:t> </a:t>
            </a:r>
            <a:r>
              <a:rPr lang="bn-IN" dirty="0">
                <a:solidFill>
                  <a:srgbClr val="FF0000"/>
                </a:solidFill>
              </a:rPr>
              <a:t>ফকির সহিদুল ইসলাম</a:t>
            </a:r>
          </a:p>
          <a:p>
            <a:pPr marL="0" indent="0">
              <a:buNone/>
            </a:pPr>
            <a:r>
              <a:rPr lang="bn-IN" sz="1600" dirty="0">
                <a:solidFill>
                  <a:srgbClr val="00B050"/>
                </a:solidFill>
              </a:rPr>
              <a:t>       </a:t>
            </a:r>
            <a:r>
              <a:rPr lang="bn-IN" sz="1600" dirty="0" smtClean="0">
                <a:solidFill>
                  <a:srgbClr val="00B050"/>
                </a:solidFill>
              </a:rPr>
              <a:t>বি,এস,সি </a:t>
            </a:r>
            <a:r>
              <a:rPr lang="bn-IN" sz="1600" dirty="0">
                <a:solidFill>
                  <a:srgbClr val="00B050"/>
                </a:solidFill>
              </a:rPr>
              <a:t>(অনার্স),বি,এড, এম,এস,সি (গণিত)</a:t>
            </a:r>
          </a:p>
          <a:p>
            <a:pPr marL="0" indent="0">
              <a:buNone/>
            </a:pPr>
            <a:r>
              <a:rPr lang="bn-IN" dirty="0">
                <a:solidFill>
                  <a:srgbClr val="00B0F0"/>
                </a:solidFill>
              </a:rPr>
              <a:t>         </a:t>
            </a:r>
            <a:r>
              <a:rPr lang="bn-IN" dirty="0" smtClean="0">
                <a:solidFill>
                  <a:srgbClr val="00B0F0"/>
                </a:solidFill>
              </a:rPr>
              <a:t>সহকারী </a:t>
            </a:r>
            <a:r>
              <a:rPr lang="bn-IN" dirty="0">
                <a:solidFill>
                  <a:srgbClr val="00B0F0"/>
                </a:solidFill>
              </a:rPr>
              <a:t>শিক্ষক (গণিত)</a:t>
            </a:r>
          </a:p>
          <a:p>
            <a:pPr marL="0" indent="0">
              <a:buNone/>
            </a:pPr>
            <a:r>
              <a:rPr lang="bn-IN" dirty="0"/>
              <a:t>       </a:t>
            </a:r>
            <a:r>
              <a:rPr lang="bn-IN" dirty="0" smtClean="0"/>
              <a:t> সেন্ট </a:t>
            </a:r>
            <a:r>
              <a:rPr lang="bn-IN" dirty="0"/>
              <a:t>পল্‌স উচ্চ বিদ্যালয়</a:t>
            </a:r>
          </a:p>
          <a:p>
            <a:pPr marL="0" indent="0">
              <a:buNone/>
            </a:pPr>
            <a:r>
              <a:rPr lang="bn-IN" dirty="0">
                <a:solidFill>
                  <a:srgbClr val="C00000"/>
                </a:solidFill>
              </a:rPr>
              <a:t>           </a:t>
            </a:r>
            <a:r>
              <a:rPr lang="bn-IN" dirty="0" smtClean="0">
                <a:solidFill>
                  <a:srgbClr val="C00000"/>
                </a:solidFill>
              </a:rPr>
              <a:t>মোংলা,বাগেরহাট </a:t>
            </a:r>
            <a:r>
              <a:rPr lang="bn-IN" dirty="0">
                <a:solidFill>
                  <a:srgbClr val="C00000"/>
                </a:solidFill>
              </a:rPr>
              <a:t>।</a:t>
            </a:r>
            <a:endParaRPr lang="en-US" dirty="0"/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                              </a:t>
            </a:r>
            <a:r>
              <a:rPr lang="en-US" sz="1200" dirty="0" err="1">
                <a:solidFill>
                  <a:srgbClr val="000000"/>
                </a:solidFill>
              </a:rPr>
              <a:t>মোবাইলঃ</a:t>
            </a:r>
            <a:r>
              <a:rPr lang="en-US" sz="1200" dirty="0">
                <a:solidFill>
                  <a:srgbClr val="000000"/>
                </a:solidFill>
              </a:rPr>
              <a:t> ০১৭১৬১৬৯৮৬৩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                         </a:t>
            </a:r>
            <a:r>
              <a:rPr lang="bn-IN" sz="1200" dirty="0">
                <a:solidFill>
                  <a:srgbClr val="000000"/>
                </a:solidFill>
              </a:rPr>
              <a:t>ই-মেইলঃ</a:t>
            </a:r>
            <a:r>
              <a:rPr lang="en-US" sz="1200" dirty="0">
                <a:solidFill>
                  <a:srgbClr val="000000"/>
                </a:solidFill>
              </a:rPr>
              <a:t> fakirsahidul87@gmail.com</a:t>
            </a:r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59" y="2810755"/>
            <a:ext cx="2306782" cy="2809702"/>
          </a:xfrm>
        </p:spPr>
      </p:pic>
    </p:spTree>
    <p:extLst>
      <p:ext uri="{BB962C8B-B14F-4D97-AF65-F5344CB8AC3E}">
        <p14:creationId xmlns:p14="http://schemas.microsoft.com/office/powerpoint/2010/main" val="16743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6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bn-IN" dirty="0" smtClean="0">
                <a:solidFill>
                  <a:schemeClr val="tx1"/>
                </a:solidFill>
              </a:rPr>
              <a:t>পাঠ </a:t>
            </a:r>
            <a:r>
              <a:rPr lang="bn-IN" dirty="0">
                <a:solidFill>
                  <a:schemeClr val="tx1"/>
                </a:solidFill>
              </a:rPr>
              <a:t>পরিচিতি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শ্রেনি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– </a:t>
            </a:r>
            <a:r>
              <a:rPr lang="en-US" sz="2800" dirty="0" smtClean="0">
                <a:solidFill>
                  <a:srgbClr val="002060"/>
                </a:solidFill>
              </a:rPr>
              <a:t>৯ম</a:t>
            </a:r>
            <a:r>
              <a:rPr lang="bn-IN" sz="2800" dirty="0" smtClean="0">
                <a:solidFill>
                  <a:srgbClr val="002060"/>
                </a:solidFill>
              </a:rPr>
              <a:t>                                                   			</a:t>
            </a:r>
            <a:r>
              <a:rPr lang="en-US" sz="2800" dirty="0" err="1" smtClean="0">
                <a:solidFill>
                  <a:srgbClr val="002060"/>
                </a:solidFill>
              </a:rPr>
              <a:t>অধ্যায়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</a:rPr>
              <a:t>ষোড়শ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IN" sz="2800" dirty="0">
                <a:solidFill>
                  <a:srgbClr val="002060"/>
                </a:solidFill>
              </a:rPr>
              <a:t>         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তারিখ</a:t>
            </a:r>
            <a:r>
              <a:rPr lang="en-US" sz="2800" dirty="0">
                <a:solidFill>
                  <a:srgbClr val="002060"/>
                </a:solidFill>
              </a:rPr>
              <a:t> – </a:t>
            </a:r>
            <a:r>
              <a:rPr lang="en-US" sz="2800" dirty="0" smtClean="0">
                <a:solidFill>
                  <a:srgbClr val="002060"/>
                </a:solidFill>
              </a:rPr>
              <a:t>১৬/০</a:t>
            </a:r>
            <a:r>
              <a:rPr lang="bn-IN" sz="2800" dirty="0" smtClean="0">
                <a:solidFill>
                  <a:srgbClr val="002060"/>
                </a:solidFill>
              </a:rPr>
              <a:t>১</a:t>
            </a:r>
            <a:r>
              <a:rPr lang="en-US" sz="2800" dirty="0" smtClean="0">
                <a:solidFill>
                  <a:srgbClr val="002060"/>
                </a:solidFill>
              </a:rPr>
              <a:t>/২০২০</a:t>
            </a:r>
            <a:endParaRPr lang="bn-IN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IN" sz="2800" dirty="0">
                <a:solidFill>
                  <a:srgbClr val="002060"/>
                </a:solidFill>
              </a:rPr>
              <a:t>               </a:t>
            </a:r>
            <a:r>
              <a:rPr lang="bn-IN" sz="2800" dirty="0" smtClean="0">
                <a:solidFill>
                  <a:srgbClr val="002060"/>
                </a:solidFill>
              </a:rPr>
              <a:t>সময়- </a:t>
            </a:r>
            <a:r>
              <a:rPr lang="bn-IN" sz="2800" dirty="0">
                <a:solidFill>
                  <a:srgbClr val="002060"/>
                </a:solidFill>
              </a:rPr>
              <a:t>৫০ মিনিট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57" y="2560320"/>
            <a:ext cx="2609686" cy="34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200" y="6982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</a:rPr>
              <a:t>লক্ষ্য করঃ</a:t>
            </a:r>
            <a:br>
              <a:rPr lang="bn-IN" sz="3200" dirty="0" smtClean="0">
                <a:solidFill>
                  <a:srgbClr val="7030A0"/>
                </a:solidFill>
              </a:rPr>
            </a:br>
            <a:r>
              <a:rPr lang="bn-IN" sz="3200" dirty="0" smtClean="0">
                <a:solidFill>
                  <a:srgbClr val="7030A0"/>
                </a:solidFill>
              </a:rPr>
              <a:t>এগুলো কিসের চিত্র?</a:t>
            </a:r>
            <a:br>
              <a:rPr lang="bn-IN" sz="3200" dirty="0" smtClean="0">
                <a:solidFill>
                  <a:srgbClr val="7030A0"/>
                </a:solidFill>
              </a:rPr>
            </a:b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 descr="C:\Documents and Settings\Lab 26\Desktop\presentation\mumbai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540" y="1944176"/>
            <a:ext cx="2633557" cy="386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31" y="1839543"/>
            <a:ext cx="3062288" cy="4073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72" y="1839543"/>
            <a:ext cx="3656222" cy="40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id-bricks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122" y="2552700"/>
            <a:ext cx="3039755" cy="1752600"/>
          </a:xfrm>
          <a:prstGeom prst="rect">
            <a:avLst/>
          </a:prstGeom>
        </p:spPr>
      </p:pic>
      <p:pic>
        <p:nvPicPr>
          <p:cNvPr id="3" name="Picture 2" descr="15302333-wooden-geometric-shapes-parallelepiped-isolated-on-a-white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665" y="2019300"/>
            <a:ext cx="2630424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0" y="903355"/>
            <a:ext cx="2944504" cy="4448175"/>
          </a:xfrm>
          <a:prstGeom prst="rect">
            <a:avLst/>
          </a:prstGeom>
        </p:spPr>
      </p:pic>
      <p:sp>
        <p:nvSpPr>
          <p:cNvPr id="5" name="TextBox 27"/>
          <p:cNvSpPr txBox="1"/>
          <p:nvPr/>
        </p:nvSpPr>
        <p:spPr>
          <a:xfrm>
            <a:off x="5333999" y="488986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735577" y="482841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টুকরা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8260778" y="512069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itchFamily="2" charset="0"/>
              </a:rPr>
              <a:t>মোমবাতি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solidFill>
                  <a:srgbClr val="002060"/>
                </a:solidFill>
              </a:rPr>
              <a:t>তাহলে আজ আমরা শিখবঃ</a:t>
            </a:r>
            <a:br>
              <a:rPr lang="bn-IN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50" b="1" dirty="0">
                <a:solidFill>
                  <a:srgbClr val="0000FF"/>
                </a:solidFill>
                <a:latin typeface="NikoshBAN" panose="02000000000000000000" pitchFamily="2" charset="0"/>
              </a:rPr>
              <a:t/>
            </a:r>
            <a:br>
              <a:rPr lang="en-US" sz="1050" b="1" dirty="0">
                <a:solidFill>
                  <a:srgbClr val="0000FF"/>
                </a:solidFill>
                <a:latin typeface="NikoshBAN" panose="02000000000000000000" pitchFamily="2" charset="0"/>
              </a:rPr>
            </a:br>
            <a:endParaRPr lang="bn-IN" sz="1050" b="1" dirty="0" smtClean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endParaRPr lang="bn-IN" sz="1050" b="1" dirty="0" smtClean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endParaRPr lang="bn-IN" sz="1050" b="1" dirty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1050" b="1" dirty="0" smtClean="0">
                <a:solidFill>
                  <a:srgbClr val="0000FF"/>
                </a:solidFill>
                <a:latin typeface="NikoshBAN" panose="02000000000000000000" pitchFamily="2" charset="0"/>
              </a:rPr>
              <a:t>                                  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794313" y="3571673"/>
            <a:ext cx="813261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8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শিখনফল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4"/>
          <p:cNvSpPr txBox="1"/>
          <p:nvPr/>
        </p:nvSpPr>
        <p:spPr>
          <a:xfrm>
            <a:off x="1295400" y="3242820"/>
            <a:ext cx="8597629" cy="249299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kern="11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বেলন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বেলনের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বক্রতলের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ক্ষেত্রফল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বেলনের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সমগ্রতলের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ক্ষেত্রফল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৪। 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বেলনের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আয়তন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10688" y="3886201"/>
            <a:ext cx="7614312" cy="741149"/>
            <a:chOff x="533400" y="1912203"/>
            <a:chExt cx="6858000" cy="741149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1912203"/>
              <a:ext cx="685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বক্রতলের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= </a:t>
              </a:r>
              <a:r>
                <a:rPr lang="bn-BD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bn-BD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rh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বর্গ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endPara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609600" y="1967552"/>
              <a:ext cx="609600" cy="685800"/>
            </a:xfrm>
            <a:prstGeom prst="striped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44640" y="4756388"/>
            <a:ext cx="9144000" cy="721056"/>
            <a:chOff x="609600" y="2707944"/>
            <a:chExt cx="8153400" cy="721056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2707944"/>
              <a:ext cx="815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 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সমগ্রতলের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= </a:t>
              </a:r>
              <a:r>
                <a:rPr lang="bn-BD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πr (h + r)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বর্গ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Striped Right Arrow 9"/>
            <p:cNvSpPr/>
            <p:nvPr/>
          </p:nvSpPr>
          <p:spPr>
            <a:xfrm>
              <a:off x="838200" y="2743200"/>
              <a:ext cx="609600" cy="685800"/>
            </a:xfrm>
            <a:prstGeom prst="striped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1200" y="5603544"/>
            <a:ext cx="7551760" cy="707886"/>
            <a:chOff x="871895" y="3579128"/>
            <a:chExt cx="6214705" cy="707886"/>
          </a:xfrm>
        </p:grpSpPr>
        <p:sp>
          <p:nvSpPr>
            <p:cNvPr id="7" name="Rectangle 6"/>
            <p:cNvSpPr/>
            <p:nvPr/>
          </p:nvSpPr>
          <p:spPr>
            <a:xfrm>
              <a:off x="990600" y="3579128"/>
              <a:ext cx="609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   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আয়তন</a:t>
              </a:r>
              <a:r>
                <a:rPr lang="bn-BD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rPr>
                <a:t>=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πr</a:t>
              </a:r>
              <a:r>
                <a:rPr lang="en-US" sz="40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bn-BD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Striped Right Arrow 11"/>
            <p:cNvSpPr/>
            <p:nvPr/>
          </p:nvSpPr>
          <p:spPr>
            <a:xfrm>
              <a:off x="871895" y="3581400"/>
              <a:ext cx="575906" cy="685800"/>
            </a:xfrm>
            <a:prstGeom prst="striped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7" name="Can 16"/>
          <p:cNvSpPr/>
          <p:nvPr/>
        </p:nvSpPr>
        <p:spPr>
          <a:xfrm>
            <a:off x="4943817" y="833251"/>
            <a:ext cx="2362200" cy="2971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439117" y="3165900"/>
            <a:ext cx="1371600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891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10400" y="1371600"/>
            <a:ext cx="1219200" cy="3276600"/>
          </a:xfrm>
          <a:prstGeom prst="rect">
            <a:avLst/>
          </a:prstGeom>
          <a:noFill/>
          <a:ln w="38100" algn="ctr">
            <a:solidFill>
              <a:srgbClr val="231B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010400" y="762000"/>
            <a:ext cx="2362200" cy="1219200"/>
          </a:xfrm>
          <a:prstGeom prst="ellipse">
            <a:avLst/>
          </a:prstGeom>
          <a:noFill/>
          <a:ln w="38100" algn="ctr">
            <a:solidFill>
              <a:srgbClr val="231B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9400" y="1371600"/>
            <a:ext cx="1225550" cy="3276600"/>
          </a:xfrm>
          <a:prstGeom prst="rect">
            <a:avLst/>
          </a:prstGeom>
          <a:noFill/>
          <a:ln w="38100" algn="ctr">
            <a:solidFill>
              <a:srgbClr val="231B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002464" y="1350964"/>
            <a:ext cx="1241425" cy="668337"/>
          </a:xfrm>
          <a:custGeom>
            <a:avLst/>
            <a:gdLst>
              <a:gd name="connsiteX0" fmla="*/ 0 w 1241946"/>
              <a:gd name="connsiteY0" fmla="*/ 0 h 668741"/>
              <a:gd name="connsiteX1" fmla="*/ 1241946 w 1241946"/>
              <a:gd name="connsiteY1" fmla="*/ 27296 h 668741"/>
              <a:gd name="connsiteX2" fmla="*/ 1241946 w 1241946"/>
              <a:gd name="connsiteY2" fmla="*/ 668741 h 6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946" h="668741">
                <a:moveTo>
                  <a:pt x="0" y="0"/>
                </a:moveTo>
                <a:lnTo>
                  <a:pt x="1241946" y="27296"/>
                </a:lnTo>
                <a:lnTo>
                  <a:pt x="1241946" y="6687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010400" y="4191000"/>
            <a:ext cx="2300288" cy="914400"/>
          </a:xfrm>
          <a:prstGeom prst="ellipse">
            <a:avLst/>
          </a:prstGeom>
          <a:noFill/>
          <a:ln w="38100" algn="ctr">
            <a:solidFill>
              <a:srgbClr val="231B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H="1">
            <a:off x="9296401" y="1371600"/>
            <a:ext cx="49213" cy="3276600"/>
          </a:xfrm>
          <a:prstGeom prst="line">
            <a:avLst/>
          </a:prstGeom>
          <a:noFill/>
          <a:ln w="38100" algn="ctr">
            <a:solidFill>
              <a:srgbClr val="231BC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858000" y="1219200"/>
            <a:ext cx="304800" cy="3429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8580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029450" y="4176714"/>
            <a:ext cx="1214438" cy="490537"/>
          </a:xfrm>
          <a:custGeom>
            <a:avLst/>
            <a:gdLst>
              <a:gd name="connsiteX0" fmla="*/ 1214651 w 1214651"/>
              <a:gd name="connsiteY0" fmla="*/ 0 h 491319"/>
              <a:gd name="connsiteX1" fmla="*/ 1214651 w 1214651"/>
              <a:gd name="connsiteY1" fmla="*/ 491319 h 491319"/>
              <a:gd name="connsiteX2" fmla="*/ 0 w 1214651"/>
              <a:gd name="connsiteY2" fmla="*/ 464024 h 4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651" h="491319">
                <a:moveTo>
                  <a:pt x="1214651" y="0"/>
                </a:moveTo>
                <a:lnTo>
                  <a:pt x="1214651" y="491319"/>
                </a:lnTo>
                <a:lnTo>
                  <a:pt x="0" y="46402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24150" y="4781550"/>
            <a:ext cx="1361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4114800" y="2971800"/>
            <a:ext cx="2795588" cy="19050"/>
          </a:xfrm>
          <a:prstGeom prst="straightConnector1">
            <a:avLst/>
          </a:prstGeom>
          <a:noFill/>
          <a:ln w="127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2319868" y="5295900"/>
            <a:ext cx="7670800" cy="762000"/>
          </a:xfrm>
          <a:prstGeom prst="flowChartProcess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চর্তুদিকে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ঘোরালে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61" y="6541287"/>
            <a:ext cx="288432" cy="2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C -0.00018 0.04857 0.05746 0.08881 0.12899 0.08881 C 0.19965 0.08881 0.25729 0.04857 0.25781 -0.00046 C 0.25781 -0.04949 0.20017 -0.0888 0.12864 -0.0888 C 0.05764 -0.0888 -0.00018 -0.04949 -0.00018 -0.00046 Z " pathEditMode="relative" rAng="5400000" ptsTypes="fffff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00" y="4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069 C -0.00226 0.03631 0.0533 0.06661 0.12205 0.06661 C 0.1908 0.06661 0.24566 0.03631 0.24566 -0.00069 C 0.24566 -0.03723 0.1908 -0.0666 0.12205 -0.0666 C 0.0533 -0.0666 -0.00226 -0.03723 -0.00226 -0.00069 Z " pathEditMode="relative" rAng="5400000" ptsTypes="fffff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4" grpId="0" animBg="1"/>
      <p:bldP spid="27" grpId="0" animBg="1"/>
      <p:bldP spid="34" grpId="0" animBg="1"/>
      <p:bldP spid="34" grpId="1" animBg="1"/>
      <p:bldP spid="35" grpId="0" animBg="1"/>
      <p:bldP spid="35" grpId="1" animBg="1"/>
      <p:bldP spid="37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280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Garamond</vt:lpstr>
      <vt:lpstr>NikoshBAN</vt:lpstr>
      <vt:lpstr>SutonnyMJ</vt:lpstr>
      <vt:lpstr>Times New Roman</vt:lpstr>
      <vt:lpstr>Vrinda</vt:lpstr>
      <vt:lpstr>Wingdings</vt:lpstr>
      <vt:lpstr>Wingdings 2</vt:lpstr>
      <vt:lpstr>Organic</vt:lpstr>
      <vt:lpstr>আজকের ক্লাসে স্বাগতম</vt:lpstr>
      <vt:lpstr>শিক্ষক পরিচিতি</vt:lpstr>
      <vt:lpstr> পাঠ পরিচিতি </vt:lpstr>
      <vt:lpstr>PowerPoint Presentation</vt:lpstr>
      <vt:lpstr>PowerPoint Presentation</vt:lpstr>
      <vt:lpstr>তাহলে আজ আমরা শিখবঃ </vt:lpstr>
      <vt:lpstr> শিখনফল </vt:lpstr>
      <vt:lpstr>PowerPoint Presentation</vt:lpstr>
      <vt:lpstr>PowerPoint Presentation</vt:lpstr>
      <vt:lpstr>সমস্যা</vt:lpstr>
      <vt:lpstr>সমাধান</vt:lpstr>
      <vt:lpstr>PowerPoint Presentation</vt:lpstr>
      <vt:lpstr>PowerPoint Presentation</vt:lpstr>
      <vt:lpstr>মূল্যায়নঃ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2020-01-14T18:04:08Z</dcterms:created>
  <dcterms:modified xsi:type="dcterms:W3CDTF">2020-01-14T19:15:37Z</dcterms:modified>
</cp:coreProperties>
</file>