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94" r:id="rId3"/>
    <p:sldId id="350" r:id="rId4"/>
    <p:sldId id="382" r:id="rId5"/>
    <p:sldId id="371" r:id="rId6"/>
    <p:sldId id="338" r:id="rId7"/>
    <p:sldId id="370" r:id="rId8"/>
    <p:sldId id="388" r:id="rId9"/>
    <p:sldId id="387" r:id="rId10"/>
    <p:sldId id="386" r:id="rId11"/>
    <p:sldId id="385" r:id="rId12"/>
    <p:sldId id="383" r:id="rId13"/>
    <p:sldId id="384" r:id="rId14"/>
    <p:sldId id="380" r:id="rId15"/>
    <p:sldId id="373" r:id="rId16"/>
    <p:sldId id="381" r:id="rId17"/>
    <p:sldId id="392" r:id="rId18"/>
    <p:sldId id="391" r:id="rId19"/>
    <p:sldId id="390" r:id="rId20"/>
    <p:sldId id="389" r:id="rId21"/>
    <p:sldId id="379" r:id="rId22"/>
    <p:sldId id="265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8403D9-DD9E-4B87-A46C-26C445912CE8}">
          <p14:sldIdLst>
            <p14:sldId id="256"/>
            <p14:sldId id="294"/>
            <p14:sldId id="350"/>
            <p14:sldId id="382"/>
            <p14:sldId id="371"/>
          </p14:sldIdLst>
        </p14:section>
        <p14:section name="Untitled Section" id="{FA5B5D1E-9069-4A75-9C8B-2C0C7669E6B0}">
          <p14:sldIdLst>
            <p14:sldId id="338"/>
            <p14:sldId id="370"/>
            <p14:sldId id="388"/>
            <p14:sldId id="387"/>
            <p14:sldId id="386"/>
            <p14:sldId id="385"/>
            <p14:sldId id="383"/>
            <p14:sldId id="384"/>
            <p14:sldId id="380"/>
            <p14:sldId id="373"/>
            <p14:sldId id="381"/>
            <p14:sldId id="392"/>
            <p14:sldId id="391"/>
            <p14:sldId id="390"/>
            <p14:sldId id="389"/>
            <p14:sldId id="379"/>
            <p14:sldId id="26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99"/>
    <a:srgbClr val="00FF00"/>
    <a:srgbClr val="008000"/>
    <a:srgbClr val="3333CC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762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FC8C5-B40C-4B1A-AB95-4E2689372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5"/>
          <a:stretch/>
        </p:blipFill>
        <p:spPr>
          <a:xfrm>
            <a:off x="76200" y="1522750"/>
            <a:ext cx="8991600" cy="52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B7D04-29FC-4F91-92D0-1FE81FBCB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6" y="1063786"/>
            <a:ext cx="8377881" cy="4856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22D25-FA04-45DA-B2BA-1B466E24A8A4}"/>
              </a:ext>
            </a:extLst>
          </p:cNvPr>
          <p:cNvSpPr txBox="1"/>
          <p:nvPr/>
        </p:nvSpPr>
        <p:spPr>
          <a:xfrm>
            <a:off x="152400" y="152400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A1979-6ECC-4BC7-B294-7E302655E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8" y="1023272"/>
            <a:ext cx="8321654" cy="509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DAD4E-0C9A-421A-8F9D-44588227E80F}"/>
              </a:ext>
            </a:extLst>
          </p:cNvPr>
          <p:cNvSpPr txBox="1"/>
          <p:nvPr/>
        </p:nvSpPr>
        <p:spPr>
          <a:xfrm>
            <a:off x="152400" y="152400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B0089-A524-47D1-B9DF-75C1FFFC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4" y="1115512"/>
            <a:ext cx="8333928" cy="4743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B5501-6773-42C1-9E0D-25E9540611C3}"/>
              </a:ext>
            </a:extLst>
          </p:cNvPr>
          <p:cNvSpPr txBox="1"/>
          <p:nvPr/>
        </p:nvSpPr>
        <p:spPr>
          <a:xfrm>
            <a:off x="152400" y="152400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ADF1D-62F0-42E3-A57A-9E7A4DAD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2" y="922556"/>
            <a:ext cx="8331016" cy="5012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FDB4E-57DB-4BB6-8564-5354CABB804D}"/>
              </a:ext>
            </a:extLst>
          </p:cNvPr>
          <p:cNvSpPr txBox="1"/>
          <p:nvPr/>
        </p:nvSpPr>
        <p:spPr>
          <a:xfrm>
            <a:off x="152400" y="152400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C72987-CA19-46DF-AFA4-48F8B2E553BE}"/>
              </a:ext>
            </a:extLst>
          </p:cNvPr>
          <p:cNvSpPr txBox="1"/>
          <p:nvPr/>
        </p:nvSpPr>
        <p:spPr>
          <a:xfrm>
            <a:off x="381000" y="8381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58E8CC-49BE-4706-B664-01EBE747D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6" y="661200"/>
            <a:ext cx="3598933" cy="2240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3FF806-1533-4C56-8F7A-FC3440848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/>
          <a:stretch/>
        </p:blipFill>
        <p:spPr>
          <a:xfrm>
            <a:off x="515867" y="3025751"/>
            <a:ext cx="3659412" cy="22795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5095BE-6AEE-479A-BBA0-663206492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80" y="661199"/>
            <a:ext cx="3598933" cy="2240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283668-3BF4-45FF-B228-7ECA38D13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80" y="3025751"/>
            <a:ext cx="3598932" cy="227958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621D17-B122-43E7-A434-936708616EAD}"/>
              </a:ext>
            </a:extLst>
          </p:cNvPr>
          <p:cNvSpPr txBox="1"/>
          <p:nvPr/>
        </p:nvSpPr>
        <p:spPr>
          <a:xfrm>
            <a:off x="685800" y="5429071"/>
            <a:ext cx="7936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কৃষকদেরকে সমবায় সংগঠন করার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তোমরা কীভাবে উৎসাহিত করতে পার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7200" y="533400"/>
            <a:ext cx="3509889" cy="838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9250"/>
              </p:ext>
            </p:extLst>
          </p:nvPr>
        </p:nvGraphicFramePr>
        <p:xfrm>
          <a:off x="304800" y="1524000"/>
          <a:ext cx="8534400" cy="475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635"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latin typeface="NikoshBAN" pitchFamily="2" charset="0"/>
                          <a:cs typeface="NikoshBAN" pitchFamily="2" charset="0"/>
                        </a:rPr>
                        <a:t>যে ভাবে কৃষকভাইদের উৎসাহিত করতে পারি</a:t>
                      </a:r>
                      <a:endParaRPr lang="en-US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সমবায় সমিতির সুবিধা তুলে ধরব।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২.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সমবায় সমিতি নিবন্ধনে সহযোগিতা করব।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সমবায়ের মাধ্যমে সরকারি সুযোগ গ্রহণের ব্যবস্থা করব।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কৃষি ব্যাংকের ঋণপ্রাপ্তির সহজলভ্যতা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ন্যায্যমূল্যে কৃষি উপকরণ ক্রয়ের সুযোগ অবহিতকরন।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সমবায় সমিতির মাধ্যমে পণ্যের ন্যায্যমূল্য প্রাপ্তির ব্যবস্থা করব।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6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CC905-E8FE-4131-B78D-BF23E232EE92}"/>
              </a:ext>
            </a:extLst>
          </p:cNvPr>
          <p:cNvSpPr txBox="1"/>
          <p:nvPr/>
        </p:nvSpPr>
        <p:spPr>
          <a:xfrm>
            <a:off x="1371600" y="268069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সমবায় ব্যবসায়ের সমস্যা সমূহ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F7CAD5-098E-469A-B096-D627C681A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/>
          <a:stretch/>
        </p:blipFill>
        <p:spPr>
          <a:xfrm>
            <a:off x="609600" y="936902"/>
            <a:ext cx="8192779" cy="49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6EA32-DF8E-446E-98BA-00AD1A3BC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/>
          <a:stretch/>
        </p:blipFill>
        <p:spPr>
          <a:xfrm>
            <a:off x="484816" y="762000"/>
            <a:ext cx="8174368" cy="5039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A85787-2E7A-4CC0-8C47-720BCFEACB94}"/>
              </a:ext>
            </a:extLst>
          </p:cNvPr>
          <p:cNvSpPr txBox="1"/>
          <p:nvPr/>
        </p:nvSpPr>
        <p:spPr>
          <a:xfrm>
            <a:off x="1371600" y="268069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সমবায় ব্যবসায়ের সমস্যা সমূহ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1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48D48-3BBC-41F5-8990-2C81AFFBA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2070" r="187" b="5971"/>
          <a:stretch/>
        </p:blipFill>
        <p:spPr>
          <a:xfrm>
            <a:off x="494021" y="762000"/>
            <a:ext cx="8155957" cy="5039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6F53FB-D106-49EF-9DAE-2B0EE21E1A98}"/>
              </a:ext>
            </a:extLst>
          </p:cNvPr>
          <p:cNvSpPr txBox="1"/>
          <p:nvPr/>
        </p:nvSpPr>
        <p:spPr>
          <a:xfrm>
            <a:off x="1371600" y="268069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সমবায় ব্যবসায়ের সমস্যা সমূহ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9A937-9698-454E-8DC0-DD19054FE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5049"/>
          <a:stretch/>
        </p:blipFill>
        <p:spPr>
          <a:xfrm>
            <a:off x="494021" y="1285025"/>
            <a:ext cx="8155957" cy="5039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05E59-97C8-4CC0-A889-E516EA26BB13}"/>
              </a:ext>
            </a:extLst>
          </p:cNvPr>
          <p:cNvSpPr txBox="1"/>
          <p:nvPr/>
        </p:nvSpPr>
        <p:spPr>
          <a:xfrm>
            <a:off x="1371600" y="268069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সমবায় ব্যবসায়ের সমস্যা সমূহ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6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1" y="1268438"/>
            <a:ext cx="1753985" cy="2177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 account\Desktop\IMG_20180408_182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400" y="1039836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783038"/>
            <a:ext cx="3505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চতুর্থ</a:t>
            </a:r>
            <a:endParaRPr lang="en-US" sz="320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20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০৮/০১/২০২০</a:t>
            </a:r>
            <a:endPara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18387-28F8-43C7-9173-EBC92D874667}"/>
              </a:ext>
            </a:extLst>
          </p:cNvPr>
          <p:cNvSpPr txBox="1"/>
          <p:nvPr/>
        </p:nvSpPr>
        <p:spPr>
          <a:xfrm>
            <a:off x="571500" y="3614678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০১৭১৬২২৪৪২৫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6ABBF-94A8-4717-9CB3-33E56445C69F}"/>
              </a:ext>
            </a:extLst>
          </p:cNvPr>
          <p:cNvSpPr txBox="1"/>
          <p:nvPr/>
        </p:nvSpPr>
        <p:spPr>
          <a:xfrm>
            <a:off x="3509347" y="15240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A86ED-D6EB-453E-8896-F994AA1D5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>
          <a:xfrm>
            <a:off x="475610" y="1143000"/>
            <a:ext cx="8192779" cy="5282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62A1C-5381-4D66-9D74-5B089670770A}"/>
              </a:ext>
            </a:extLst>
          </p:cNvPr>
          <p:cNvSpPr txBox="1"/>
          <p:nvPr/>
        </p:nvSpPr>
        <p:spPr>
          <a:xfrm>
            <a:off x="1371600" y="268069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সমবায় ব্যবসায়ের সমস্যা সমূহ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1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776D9E-D974-43C0-9745-BCE79C36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03328"/>
              </p:ext>
            </p:extLst>
          </p:nvPr>
        </p:nvGraphicFramePr>
        <p:xfrm>
          <a:off x="533400" y="2133600"/>
          <a:ext cx="8077200" cy="402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67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সমবায়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সমিতির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ধান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নীতি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কোনটি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‘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স্বাবলম্বনই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সর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েষ্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ঠ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’-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ংগ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ঠ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রেজওয়ান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একজন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ক্ষুদ্র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ব্যবসায়ী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্ষুদ্র</a:t>
                      </a:r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ব্যবসায়ীদের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জ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উ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ু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ংগ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ঠ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ন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সমবায়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সমিতির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শেয়ার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স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খ্যা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ভিন্ন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হলেও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ভোটদান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কীরকম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A93059-D3A6-4DDD-A3D1-681CBD3FA39B}"/>
              </a:ext>
            </a:extLst>
          </p:cNvPr>
          <p:cNvSpPr/>
          <p:nvPr/>
        </p:nvSpPr>
        <p:spPr>
          <a:xfrm>
            <a:off x="5562599" y="2890363"/>
            <a:ext cx="3048001" cy="7672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একতাই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623AF-3E9D-4447-AC35-A5A401C95961}"/>
              </a:ext>
            </a:extLst>
          </p:cNvPr>
          <p:cNvSpPr/>
          <p:nvPr/>
        </p:nvSpPr>
        <p:spPr>
          <a:xfrm>
            <a:off x="5562600" y="3693357"/>
            <a:ext cx="3048000" cy="802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সংগঠনের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09B96-3998-4E32-A177-7B50CFE97686}"/>
              </a:ext>
            </a:extLst>
          </p:cNvPr>
          <p:cNvSpPr/>
          <p:nvPr/>
        </p:nvSpPr>
        <p:spPr>
          <a:xfrm>
            <a:off x="5562600" y="4489026"/>
            <a:ext cx="3048000" cy="8449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সমিতি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AF7C2-7571-4958-91E1-C7679A5CB429}"/>
              </a:ext>
            </a:extLst>
          </p:cNvPr>
          <p:cNvSpPr/>
          <p:nvPr/>
        </p:nvSpPr>
        <p:spPr>
          <a:xfrm>
            <a:off x="5562600" y="5303780"/>
            <a:ext cx="3048000" cy="802444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সমান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1">
            <a:extLst>
              <a:ext uri="{FF2B5EF4-FFF2-40B4-BE49-F238E27FC236}">
                <a16:creationId xmlns:a16="http://schemas.microsoft.com/office/drawing/2014/main" id="{88EC823B-2127-4D17-8030-288AA6907CFD}"/>
              </a:ext>
            </a:extLst>
          </p:cNvPr>
          <p:cNvSpPr/>
          <p:nvPr/>
        </p:nvSpPr>
        <p:spPr>
          <a:xfrm>
            <a:off x="533400" y="76200"/>
            <a:ext cx="3505200" cy="1676400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1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05618" y="4705010"/>
            <a:ext cx="8382000" cy="1752600"/>
          </a:xfrm>
          <a:prstGeom prst="bevel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 বিদ্যমান সমবায় সংগঠনের সমস্যাসমূহ দূরীকরণের একটি কার্যকর দিক-নির্দেশনা দাও।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497898-E4E5-46E4-845D-D2CD88992701}"/>
              </a:ext>
            </a:extLst>
          </p:cNvPr>
          <p:cNvGrpSpPr/>
          <p:nvPr/>
        </p:nvGrpSpPr>
        <p:grpSpPr>
          <a:xfrm>
            <a:off x="1905000" y="65649"/>
            <a:ext cx="4921623" cy="1336990"/>
            <a:chOff x="2111188" y="187010"/>
            <a:chExt cx="4921623" cy="13369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/>
          </p:blipFill>
          <p:spPr>
            <a:xfrm>
              <a:off x="2111188" y="913816"/>
              <a:ext cx="4921623" cy="61018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667000" y="187010"/>
              <a:ext cx="4208930" cy="11200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prstTxWarp prst="textDoubleWave1">
                <a:avLst>
                  <a:gd name="adj1" fmla="val 12500"/>
                  <a:gd name="adj2" fmla="val 4192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6000" b="1" u="sng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BD" sz="6000" b="1" u="sng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</a:t>
              </a:r>
              <a:r>
                <a:rPr lang="bn-BD" sz="6000" b="1" u="sng" dirty="0">
                  <a:ln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904D152-412B-467D-96AB-943F4D216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8" y="1402639"/>
            <a:ext cx="8382000" cy="31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84909" y="381000"/>
            <a:ext cx="1333500" cy="13488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25592" y="3810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0592" y="3810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2F5C95-8CC0-4BC7-9641-49EB77F5339B}"/>
              </a:ext>
            </a:extLst>
          </p:cNvPr>
          <p:cNvGrpSpPr/>
          <p:nvPr/>
        </p:nvGrpSpPr>
        <p:grpSpPr>
          <a:xfrm>
            <a:off x="1156109" y="228600"/>
            <a:ext cx="1257300" cy="1862048"/>
            <a:chOff x="1054491" y="228600"/>
            <a:chExt cx="1257300" cy="1862048"/>
          </a:xfrm>
        </p:grpSpPr>
        <p:sp>
          <p:nvSpPr>
            <p:cNvPr id="9" name="Rounded Rectangle 8"/>
            <p:cNvSpPr/>
            <p:nvPr/>
          </p:nvSpPr>
          <p:spPr>
            <a:xfrm>
              <a:off x="1054491" y="403796"/>
              <a:ext cx="1257300" cy="1348804"/>
            </a:xfrm>
            <a:prstGeom prst="roundRect">
              <a:avLst>
                <a:gd name="adj" fmla="val 50000"/>
              </a:avLst>
            </a:prstGeom>
            <a:solidFill>
              <a:srgbClr val="CC00CC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39700" h="139700" prst="divo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7965" y="228600"/>
              <a:ext cx="9156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500" dirty="0">
                  <a:latin typeface="NikoshBAN" pitchFamily="2" charset="0"/>
                  <a:cs typeface="NikoshBAN" pitchFamily="2" charset="0"/>
                </a:rPr>
                <a:t>স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730592" y="5392271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53340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0" y="54102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8700" y="54102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115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92E392-4254-4FAD-ABF3-70040A235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813420"/>
            <a:ext cx="8001000" cy="34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498927" y="3758350"/>
            <a:ext cx="8187873" cy="1219200"/>
          </a:xfrm>
          <a:prstGeom prst="beve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ভিন্ন আদর্শ ও উদ্দেশ্য নিয়ে গড়ে কোন সংগঠন ?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521202" y="5154501"/>
            <a:ext cx="8267700" cy="685800"/>
          </a:xfrm>
          <a:prstGeom prst="flowChartTerminator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সমবায় সমিতি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BB743-4CFD-4B7A-966A-046DC234D60A}"/>
              </a:ext>
            </a:extLst>
          </p:cNvPr>
          <p:cNvSpPr txBox="1"/>
          <p:nvPr/>
        </p:nvSpPr>
        <p:spPr>
          <a:xfrm>
            <a:off x="3291097" y="141357"/>
            <a:ext cx="271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0DE5A-6A19-4662-AFCE-9ED937C0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" y="879338"/>
            <a:ext cx="8187872" cy="27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BE9EE-8260-417A-8B7F-8E435BEF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20643"/>
            <a:ext cx="8058150" cy="25797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44F919-7577-4D0C-9D07-3EDF61DF55F6}"/>
              </a:ext>
            </a:extLst>
          </p:cNvPr>
          <p:cNvSpPr/>
          <p:nvPr/>
        </p:nvSpPr>
        <p:spPr>
          <a:xfrm>
            <a:off x="533400" y="3429000"/>
            <a:ext cx="8153400" cy="12192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সমশ্রেণি ও সমপেশাভুক্ত নিম্নবিত্ত, মধ্যবিত্ত ও বিত্তহীন সমাজের মানুষেরা কিসের উপর ভিত্তি করে সমবায় গড়ে তোলে ?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4A8879-ADC6-486F-BB14-D651203E25BB}"/>
              </a:ext>
            </a:extLst>
          </p:cNvPr>
          <p:cNvSpPr/>
          <p:nvPr/>
        </p:nvSpPr>
        <p:spPr>
          <a:xfrm>
            <a:off x="552450" y="5018156"/>
            <a:ext cx="8058150" cy="12192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মূলনীতি/নীতিমালা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167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51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789A3-FD96-4881-B801-D10540624CD2}"/>
              </a:ext>
            </a:extLst>
          </p:cNvPr>
          <p:cNvSpPr/>
          <p:nvPr/>
        </p:nvSpPr>
        <p:spPr>
          <a:xfrm>
            <a:off x="605211" y="2895600"/>
            <a:ext cx="79335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সমবায় সমিতির মূলনীতি</a:t>
            </a:r>
            <a:endParaRPr lang="en-US" sz="8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371600"/>
            <a:ext cx="8610600" cy="37338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658302"/>
            <a:ext cx="7162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শেষে.........</a:t>
            </a:r>
          </a:p>
          <a:p>
            <a:endParaRPr lang="bn-IN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সমবায় সমিতির মূলনীতি ব্যাখ্যা করতে পারবে।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বাংলাদেশে সমবায় ব্যবসায়ের সমস্যা চিহ্নিত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করতে পারবে।</a:t>
            </a: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4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768B06-2117-44BB-B5AF-E42BFD78B435}"/>
              </a:ext>
            </a:extLst>
          </p:cNvPr>
          <p:cNvSpPr txBox="1"/>
          <p:nvPr/>
        </p:nvSpPr>
        <p:spPr>
          <a:xfrm>
            <a:off x="152400" y="152400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19CE4-2A90-4A44-A6F9-32E25CEEF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4" y="1023272"/>
            <a:ext cx="8327992" cy="48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047F5-D4D3-4C60-B295-C4AEA7FC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3" y="1050946"/>
            <a:ext cx="8321654" cy="4756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717405-791C-41CF-B62B-E4EB4F7A447D}"/>
              </a:ext>
            </a:extLst>
          </p:cNvPr>
          <p:cNvSpPr txBox="1"/>
          <p:nvPr/>
        </p:nvSpPr>
        <p:spPr>
          <a:xfrm>
            <a:off x="152400" y="152400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D38522-5D33-4ABB-BA74-3575E647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8" y="1047890"/>
            <a:ext cx="8297106" cy="50384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862A5-B7BB-4C00-A2F2-B52A823CD998}"/>
              </a:ext>
            </a:extLst>
          </p:cNvPr>
          <p:cNvSpPr txBox="1"/>
          <p:nvPr/>
        </p:nvSpPr>
        <p:spPr>
          <a:xfrm>
            <a:off x="152400" y="152400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7298</TotalTime>
  <Words>447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Franklin Gothic Book</vt:lpstr>
      <vt:lpstr>Franklin Gothic Medium</vt:lpstr>
      <vt:lpstr>NikoshBAN</vt:lpstr>
      <vt:lpstr>SutonnyMJ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1877</cp:revision>
  <dcterms:created xsi:type="dcterms:W3CDTF">2006-08-16T00:00:00Z</dcterms:created>
  <dcterms:modified xsi:type="dcterms:W3CDTF">2020-01-15T03:11:34Z</dcterms:modified>
</cp:coreProperties>
</file>