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167C3-7007-40D7-878F-BAFFC2568E74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281CA-8FA5-43CD-92B2-679FDDBDF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2487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37E5B3-C7BF-4BB3-9A2C-ACFDFAF3B047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F31373-F1D5-415A-93C6-6CCE2A4B33A9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ছবি দেখিয়ে চরণ আবৃত্তি এবং পাঠ বিশ্লেষণ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A127D3-0332-48F7-8366-D4ECC615249D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5E6546-4169-4A87-A932-D82BC51CC939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F26BC4-BD0B-4573-B8B5-42ADCD84831C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C695EF-FB2D-466A-BB7D-EF106BE7CDF6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9F281F-936B-492A-B30B-CAE9205BD795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2303A5-1B71-4D60-8A17-860EC6E5D722}" type="slidenum">
              <a:rPr lang="en-US" altLang="en-US" smtClean="0">
                <a:latin typeface="Calibri" pitchFamily="34" charset="0"/>
              </a:rPr>
              <a:pPr/>
              <a:t>3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018838-186D-42A5-BBD9-D56910C703E6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2F232A-8BB8-4D62-BB83-ED8524496B00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1422400"/>
            <a:endParaRPr lang="bn-BD" alt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E1FFA3-E6BB-4E4F-9E56-6837A3CEAB25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170729-7A8C-4944-A94D-A144F1EA44E1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E70DD0-2B45-42DD-A0AB-01F64AE432EC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105213-8F33-4A83-B351-02F1EF0888C4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-razzict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1" y="204041"/>
            <a:ext cx="8873197" cy="64014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A296-08B4-43C4-B035-FFF709046616}" type="datetime8">
              <a:rPr lang="bn-BD" smtClean="0"/>
              <a:pPr/>
              <a:t>16 জানু.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FC20-9830-446D-8B58-C14A2B99A09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27759" y="1010347"/>
            <a:ext cx="72433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8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8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8800" b="1" dirty="0">
              <a:ln w="28575">
                <a:solidFill>
                  <a:schemeClr val="accent5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6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-Point Star 14"/>
          <p:cNvSpPr/>
          <p:nvPr/>
        </p:nvSpPr>
        <p:spPr>
          <a:xfrm>
            <a:off x="3124200" y="381000"/>
            <a:ext cx="2438400" cy="1038225"/>
          </a:xfrm>
          <a:prstGeom prst="star12">
            <a:avLst>
              <a:gd name="adj" fmla="val 3302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5200" y="485775"/>
            <a:ext cx="14446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6172200" y="4419600"/>
            <a:ext cx="281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>
                <a:latin typeface="NikoshBAN" pitchFamily="2" charset="0"/>
                <a:cs typeface="NikoshBAN" pitchFamily="2" charset="0"/>
              </a:rPr>
              <a:t>যা শোভন বা সুন্দর নয়।</a:t>
            </a:r>
          </a:p>
        </p:txBody>
      </p:sp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228600" y="22860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>
                <a:latin typeface="NikoshBAN" pitchFamily="2" charset="0"/>
                <a:cs typeface="NikoshBAN" pitchFamily="2" charset="0"/>
              </a:rPr>
              <a:t>প্রতিবিম্ব  =</a:t>
            </a:r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6019800" y="1905000"/>
            <a:ext cx="3124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>
                <a:latin typeface="NikoshBAN" pitchFamily="2" charset="0"/>
                <a:cs typeface="NikoshBAN" pitchFamily="2" charset="0"/>
              </a:rPr>
              <a:t>প্রতিচ্ছায়া, প্রতিচ্ছবি, প্রতিফলিত অবিকল রূপ।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28600" y="4430713"/>
            <a:ext cx="1828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>
                <a:latin typeface="NikoshBAN" pitchFamily="2" charset="0"/>
                <a:cs typeface="NikoshBAN" pitchFamily="2" charset="0"/>
              </a:rPr>
              <a:t>অশোভন =</a:t>
            </a:r>
          </a:p>
        </p:txBody>
      </p:sp>
      <p:pic>
        <p:nvPicPr>
          <p:cNvPr id="23" name="Picture 22" descr="School-tips-kids-fight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962400"/>
            <a:ext cx="32766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48ef0b4ac7d970d6e129355f954e862-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524000"/>
            <a:ext cx="32766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8" grpId="0" autoUpdateAnimBg="0"/>
      <p:bldP spid="10249" grpId="0" autoUpdateAnimBg="0"/>
      <p:bldP spid="1024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609600" y="2971800"/>
            <a:ext cx="8001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400">
                <a:latin typeface="NikoshBAN" pitchFamily="2" charset="0"/>
                <a:cs typeface="NikoshBAN" pitchFamily="2" charset="0"/>
              </a:rPr>
              <a:t>অভিপ্রায়, পারদর্শিতা, প্রতিবিম্ব, অশোভন </a:t>
            </a:r>
          </a:p>
          <a:p>
            <a:pPr algn="ctr"/>
            <a:r>
              <a:rPr lang="en-US" altLang="en-US" sz="4400">
                <a:latin typeface="NikoshBAN" pitchFamily="2" charset="0"/>
                <a:cs typeface="NikoshBAN" pitchFamily="2" charset="0"/>
              </a:rPr>
              <a:t>শব্দগুলো দিয়ে ২টি করে বাক্য গঠন কর।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67000" y="457200"/>
            <a:ext cx="3657600" cy="1828800"/>
            <a:chOff x="2667000" y="457200"/>
            <a:chExt cx="3657600" cy="1828800"/>
          </a:xfrm>
        </p:grpSpPr>
        <p:sp>
          <p:nvSpPr>
            <p:cNvPr id="3" name="Oval Callout 2"/>
            <p:cNvSpPr/>
            <p:nvPr/>
          </p:nvSpPr>
          <p:spPr>
            <a:xfrm>
              <a:off x="2667000" y="457200"/>
              <a:ext cx="3657600" cy="1828800"/>
            </a:xfrm>
            <a:prstGeom prst="wedgeEllipseCallout">
              <a:avLst>
                <a:gd name="adj1" fmla="val -16729"/>
                <a:gd name="adj2" fmla="val 45336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00400" y="838200"/>
              <a:ext cx="252665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IGITAL CONTENT RELATED\Bangla Model Content\CLASS SEVEN\লাইব্রেরী গল্প\pbs-book-shop-online-dhaka.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-19050"/>
            <a:ext cx="8331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6122988"/>
            <a:ext cx="46482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লাইব্রেরি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0" y="6164263"/>
            <a:ext cx="6019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4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ছবিতে তোমরা কী দেখতে পাচ্ছ?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048000" y="1066800"/>
            <a:ext cx="3657600" cy="1828800"/>
          </a:xfrm>
          <a:prstGeom prst="wedgeEllipseCallout">
            <a:avLst>
              <a:gd name="adj1" fmla="val -10385"/>
              <a:gd name="adj2" fmla="val 4832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95592" y="1515070"/>
            <a:ext cx="29290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4350" y="3429000"/>
            <a:ext cx="761298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লাইব্রেরি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গ্রন্থাগার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library-reading-room-3-566x29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0" y="1143000"/>
            <a:ext cx="3733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 লাইব্রেরি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1930400"/>
            <a:ext cx="3897313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সাধারণ লাইব্রেরি কাকে বলে?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2692400"/>
            <a:ext cx="4840288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সাধারণ লাইব্রেরি কারা ব্যবহার করে?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5" descr="http://cdn.kalerkantho.com/news_images/print/2015/02/21/for_details/6_190244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7411" name="Picture 3" descr="D:\DIGITAL CONTENT RELATED\Bangla Model Content\CLASS SEVEN\লাইব্রেরী গল্প\ForidAkhte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304800"/>
            <a:ext cx="85280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5934075"/>
            <a:ext cx="464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latin typeface="NikoshBAN" pitchFamily="2" charset="0"/>
                <a:cs typeface="NikoshBAN" pitchFamily="2" charset="0"/>
              </a:rPr>
              <a:t>ব্যক্তিগত লাইব্রেরি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ujibsenanews.com/uploads/images/1438680993_aus__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228600"/>
            <a:ext cx="87979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012825" y="5486400"/>
            <a:ext cx="68278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NikoshBAN" pitchFamily="2" charset="0"/>
                <a:cs typeface="NikoshBAN" pitchFamily="2" charset="0"/>
              </a:rPr>
              <a:t>ব্যক্তিগত লাইব্রেরি ব্যক্তিমনের খেয়ালমতো গড়ে ওঠে-</a:t>
            </a:r>
          </a:p>
          <a:p>
            <a:pPr algn="ctr"/>
            <a:r>
              <a:rPr lang="en-US" sz="3200">
                <a:latin typeface="NikoshBAN" pitchFamily="2" charset="0"/>
                <a:cs typeface="NikoshBAN" pitchFamily="2" charset="0"/>
              </a:rPr>
              <a:t>তা হয়ে থাকে ব্যক্তির মনের প্রতিবিম্ব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09600" y="762000"/>
            <a:ext cx="3065463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ব্যক্তিগত লাইব্রেরি কী?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1524000"/>
            <a:ext cx="4946650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ব্যক্তিগত লাইব্রেরি কিভাবে গড়ে ওঠে?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09600" y="2286000"/>
            <a:ext cx="4202113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ব্যক্তিগত লাইব্রেরির সুবিধা কী?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IGITAL CONTENT RELATED\Bangla Model Content\CLASS SEVEN\লাইব্রেরী গল্প\DSC04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0772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098550" y="5638800"/>
            <a:ext cx="71834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NikoshBAN" pitchFamily="2" charset="0"/>
                <a:cs typeface="NikoshBAN" pitchFamily="2" charset="0"/>
              </a:rPr>
              <a:t>দশজনের রুচির দিকে নজর রেখেই পারিবারিক লাইব্রেরি </a:t>
            </a:r>
          </a:p>
          <a:p>
            <a:pPr algn="ctr"/>
            <a:r>
              <a:rPr lang="en-US" sz="3200">
                <a:latin typeface="NikoshBAN" pitchFamily="2" charset="0"/>
                <a:cs typeface="NikoshBAN" pitchFamily="2" charset="0"/>
              </a:rPr>
              <a:t>সাজাতে হয়।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68350" y="762000"/>
            <a:ext cx="3354388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পারিবারিক লাইব্রেরি কী?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8350" y="1524000"/>
            <a:ext cx="6226175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পারিবারিক লাইব্রেরি কারা ব্যবহার করতে পারে?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2667000" y="457200"/>
            <a:ext cx="3657600" cy="1828800"/>
          </a:xfrm>
          <a:prstGeom prst="wedgeEllipseCallout">
            <a:avLst>
              <a:gd name="adj1" fmla="val -10012"/>
              <a:gd name="adj2" fmla="val 4757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7770" y="914400"/>
            <a:ext cx="27222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" y="4038600"/>
            <a:ext cx="7696200" cy="2123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 তোমাদেরকে যদি পারিবারিক লাইব্রেরির সুবিধা দেওয়া হয়, তাহলে তোমরা তা কিভাবে ব্যবহার করবে?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2439650"/>
            <a:ext cx="7696200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 ব্যক্তিগত লাইব্রেরি ব্যবহারের সুবিধাসমূহ দলে আলোচনা করে লিখ।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4-Point Star 5"/>
          <p:cNvSpPr/>
          <p:nvPr/>
        </p:nvSpPr>
        <p:spPr>
          <a:xfrm>
            <a:off x="2133600" y="228600"/>
            <a:ext cx="4419600" cy="1600200"/>
          </a:xfrm>
          <a:prstGeom prst="star24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52800" y="609600"/>
            <a:ext cx="18293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079" y="2286000"/>
            <a:ext cx="750397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মোতাহের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খ্রিষ্টাব্দে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559314"/>
            <a:ext cx="620714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শ্রেণিবদ্ধ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সংগ্রহকে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4486" y="5235714"/>
            <a:ext cx="737573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পারিবারিক লাইব্রেরি আমাদের কী উপকার করে?</a:t>
            </a:r>
            <a:endParaRPr lang="en-US" sz="4000" b="1" kern="11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052" y="4473714"/>
            <a:ext cx="54008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লাইব্রেরি কত প্রকার ও কি কি?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28600" y="990601"/>
            <a:ext cx="3886200" cy="53860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মোঃ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রাজ্জাক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গোলাপগঞ্জ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  <a:hlinkClick r:id="rId3"/>
              </a:rPr>
              <a:t>E-mail-razzict@gmail.com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990600"/>
            <a:ext cx="3886200" cy="553997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81400" y="228600"/>
            <a:ext cx="20152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4" name="Picture 20" descr="D:\Digital Content\ALPONA\arm_a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000125"/>
            <a:ext cx="762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410200" y="2895600"/>
            <a:ext cx="3121025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D:\Bangla Model Content\CLASS SIX\MOTHER LAND\selling-your-home-cedar-shingle-hom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24129" t="12016" r="19292" b="14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52400" y="3124200"/>
            <a:ext cx="8839200" cy="30464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ব্যক্তিগত, পারিবারিক ও সাধারণ লাইব্রেরি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ছাড়া আর কি কি ধরণের লাইব্রেরি আছে?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এসব লাইব্রেরি তুমি কিভাবে ব্যবহার করবে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 উপরে একটি অনুচ্ছেদ লিখে আনবে। </a:t>
            </a:r>
            <a:endParaRPr lang="en-US" altLang="en-US" sz="1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14600" y="1371600"/>
            <a:ext cx="3962400" cy="1109663"/>
            <a:chOff x="2590800" y="2699882"/>
            <a:chExt cx="3962400" cy="1108871"/>
          </a:xfrm>
        </p:grpSpPr>
        <p:sp>
          <p:nvSpPr>
            <p:cNvPr id="22533" name="TextBox 5"/>
            <p:cNvSpPr txBox="1">
              <a:spLocks noChangeArrowheads="1"/>
            </p:cNvSpPr>
            <p:nvPr/>
          </p:nvSpPr>
          <p:spPr bwMode="auto">
            <a:xfrm>
              <a:off x="2590800" y="2699882"/>
              <a:ext cx="3962400" cy="1107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bn-BD" altLang="en-US" sz="6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alt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819400" y="3807166"/>
              <a:ext cx="3505200" cy="158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35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392740"/>
            <a:ext cx="8077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576388" y="911225"/>
            <a:ext cx="5922962" cy="708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4000">
                <a:latin typeface="NikoshBAN" pitchFamily="2" charset="0"/>
                <a:cs typeface="NikoshBAN" pitchFamily="2" charset="0"/>
              </a:rPr>
              <a:t>এবার আমরা একটি ভিডিও দেখি …</a:t>
            </a:r>
          </a:p>
        </p:txBody>
      </p:sp>
      <p:sp>
        <p:nvSpPr>
          <p:cNvPr id="7" name="Oval 6"/>
          <p:cNvSpPr/>
          <p:nvPr/>
        </p:nvSpPr>
        <p:spPr>
          <a:xfrm>
            <a:off x="1727200" y="2578100"/>
            <a:ext cx="5622925" cy="2743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</p:txBody>
      </p:sp>
      <p:graphicFrame>
        <p:nvGraphicFramePr>
          <p:cNvPr id="5128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81463" y="3508375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525" progId="Package">
              <p:embed/>
            </p:oleObj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D:\DIGITAL CONTENT RELATED\Bangla Model Content\CLASS SEVEN\লাইব্রেরী গল্প\Untitled-1.jpg"/>
          <p:cNvPicPr>
            <a:picLocks noChangeAspect="1" noChangeArrowheads="1"/>
          </p:cNvPicPr>
          <p:nvPr/>
        </p:nvPicPr>
        <p:blipFill>
          <a:blip r:embed="rId3"/>
          <a:srcRect t="1282" b="55226"/>
          <a:stretch>
            <a:fillRect/>
          </a:stretch>
        </p:blipFill>
        <p:spPr bwMode="auto">
          <a:xfrm>
            <a:off x="22225" y="1417638"/>
            <a:ext cx="9128125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5638800" y="13716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latin typeface="NikoshBAN" pitchFamily="2" charset="0"/>
                <a:cs typeface="NikoshBAN" pitchFamily="2" charset="0"/>
              </a:rPr>
              <a:t>মোতাহের হোসেন চৌধুরী</a:t>
            </a: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2192338" y="-158750"/>
            <a:ext cx="478631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3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লাইব্রেরি</a:t>
            </a:r>
            <a:endParaRPr lang="en-US" altLang="en-US" sz="13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1676400"/>
            <a:ext cx="6705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000" b="1">
                <a:latin typeface="NikoshBAN" pitchFamily="2" charset="0"/>
                <a:cs typeface="NikoshBAN" pitchFamily="2" charset="0"/>
              </a:rPr>
              <a:t>(প্রথম অংশ- </a:t>
            </a:r>
          </a:p>
          <a:p>
            <a:pPr algn="ctr"/>
            <a:r>
              <a:rPr lang="en-US" altLang="en-US" sz="4000" b="1">
                <a:latin typeface="NikoshBAN" pitchFamily="2" charset="0"/>
                <a:cs typeface="NikoshBAN" pitchFamily="2" charset="0"/>
              </a:rPr>
              <a:t>পুস্তকের শ্রেণিবদ্ধ --- লাভ করেছেন)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614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0" y="573028"/>
            <a:ext cx="21291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1752600" y="1411288"/>
            <a:ext cx="40751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altLang="en-US" sz="360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smtClean="0">
                <a:latin typeface="NikoshBAN" pitchFamily="2" charset="0"/>
                <a:cs typeface="NikoshBAN" pitchFamily="2" charset="0"/>
              </a:rPr>
              <a:t>.....</a:t>
            </a:r>
            <a:endParaRPr lang="en-US" alt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533400" y="2362200"/>
            <a:ext cx="88392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লাইব্রেরির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লাইব্রেরির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US" altLang="en-US" sz="3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52400" y="482600"/>
            <a:ext cx="3810000" cy="584200"/>
          </a:xfrm>
          <a:prstGeom prst="ribbon">
            <a:avLst>
              <a:gd name="adj1" fmla="val 21339"/>
              <a:gd name="adj2" fmla="val 57881"/>
            </a:avLst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8" name="TextBox 29"/>
          <p:cNvSpPr txBox="1">
            <a:spLocks noChangeArrowheads="1"/>
          </p:cNvSpPr>
          <p:nvPr/>
        </p:nvSpPr>
        <p:spPr bwMode="auto">
          <a:xfrm>
            <a:off x="914400" y="558800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latin typeface="NikoshBAN" pitchFamily="2" charset="0"/>
                <a:cs typeface="NikoshBAN" pitchFamily="2" charset="0"/>
              </a:rPr>
              <a:t> লেখক পরিচিতি</a:t>
            </a:r>
          </a:p>
        </p:txBody>
      </p:sp>
      <p:sp>
        <p:nvSpPr>
          <p:cNvPr id="9227" name="TextBox 41"/>
          <p:cNvSpPr txBox="1">
            <a:spLocks noChangeArrowheads="1"/>
          </p:cNvSpPr>
          <p:nvPr/>
        </p:nvSpPr>
        <p:spPr bwMode="auto">
          <a:xfrm>
            <a:off x="684212" y="5334000"/>
            <a:ext cx="2820988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perspectiveRelaxed"/>
            <a:lightRig rig="threePt" dir="t"/>
          </a:scene3d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মোতাহের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চৌধুরী</a:t>
            </a:r>
            <a:endParaRPr lang="en-US" alt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975225" y="139700"/>
            <a:ext cx="3678238" cy="153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13" name="TextBox 24"/>
          <p:cNvSpPr txBox="1">
            <a:spLocks noChangeArrowheads="1"/>
          </p:cNvSpPr>
          <p:nvPr/>
        </p:nvSpPr>
        <p:spPr bwMode="auto">
          <a:xfrm>
            <a:off x="6324600" y="762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</a:t>
            </a:r>
          </a:p>
        </p:txBody>
      </p:sp>
      <p:sp>
        <p:nvSpPr>
          <p:cNvPr id="8214" name="TextBox 27"/>
          <p:cNvSpPr txBox="1">
            <a:spLocks noChangeArrowheads="1"/>
          </p:cNvSpPr>
          <p:nvPr/>
        </p:nvSpPr>
        <p:spPr bwMode="auto">
          <a:xfrm>
            <a:off x="5105400" y="466725"/>
            <a:ext cx="3533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latin typeface="NikoshBAN" pitchFamily="2" charset="0"/>
                <a:cs typeface="NikoshBAN" pitchFamily="2" charset="0"/>
              </a:rPr>
              <a:t>১৯০৩ খ্রিষ্টাব্দে নোয়াখালী জেলায় জন্ম গ্রহণ করেন।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587750" y="1144588"/>
            <a:ext cx="1387475" cy="24066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auto">
          <a:xfrm>
            <a:off x="4959350" y="3308350"/>
            <a:ext cx="3678238" cy="156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4876800" y="3438525"/>
            <a:ext cx="386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তাঁর উল্লেখযোগ্য  গ্রন্থ :</a:t>
            </a:r>
          </a:p>
        </p:txBody>
      </p:sp>
      <p:cxnSp>
        <p:nvCxnSpPr>
          <p:cNvPr id="22" name="Straight Arrow Connector 21"/>
          <p:cNvCxnSpPr>
            <a:endCxn id="20" idx="1"/>
          </p:cNvCxnSpPr>
          <p:nvPr/>
        </p:nvCxnSpPr>
        <p:spPr bwMode="auto">
          <a:xfrm>
            <a:off x="3589338" y="3451225"/>
            <a:ext cx="1370012" cy="6413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4954588" y="1835150"/>
            <a:ext cx="3684587" cy="134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3" name="TextBox 31"/>
          <p:cNvSpPr txBox="1">
            <a:spLocks noChangeArrowheads="1"/>
          </p:cNvSpPr>
          <p:nvPr/>
        </p:nvSpPr>
        <p:spPr bwMode="auto">
          <a:xfrm>
            <a:off x="6019800" y="1793875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 জীবন :</a:t>
            </a:r>
          </a:p>
        </p:txBody>
      </p:sp>
      <p:sp>
        <p:nvSpPr>
          <p:cNvPr id="8204" name="TextBox 32"/>
          <p:cNvSpPr txBox="1">
            <a:spLocks noChangeArrowheads="1"/>
          </p:cNvSpPr>
          <p:nvPr/>
        </p:nvSpPr>
        <p:spPr bwMode="auto">
          <a:xfrm>
            <a:off x="4954588" y="2217738"/>
            <a:ext cx="3579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en-US" sz="2400">
                <a:latin typeface="NikoshBAN" pitchFamily="2" charset="0"/>
                <a:cs typeface="NikoshBAN" pitchFamily="2" charset="0"/>
              </a:rPr>
              <a:t>চট্টগ্রাম কলেজে অধ্যাপনা পেশায় তিনি নিয়োজিত ছিলেন।</a:t>
            </a:r>
          </a:p>
        </p:txBody>
      </p:sp>
      <p:cxnSp>
        <p:nvCxnSpPr>
          <p:cNvPr id="26" name="Straight Arrow Connector 25"/>
          <p:cNvCxnSpPr>
            <a:endCxn id="18" idx="1"/>
          </p:cNvCxnSpPr>
          <p:nvPr/>
        </p:nvCxnSpPr>
        <p:spPr bwMode="auto">
          <a:xfrm flipV="1">
            <a:off x="3554413" y="2506663"/>
            <a:ext cx="1400175" cy="10445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4954588" y="5076825"/>
            <a:ext cx="3683000" cy="158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Box 24"/>
          <p:cNvSpPr txBox="1">
            <a:spLocks noChangeArrowheads="1"/>
          </p:cNvSpPr>
          <p:nvPr/>
        </p:nvSpPr>
        <p:spPr bwMode="auto">
          <a:xfrm>
            <a:off x="6096000" y="5114925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 :</a:t>
            </a:r>
          </a:p>
        </p:txBody>
      </p:sp>
      <p:sp>
        <p:nvSpPr>
          <p:cNvPr id="31" name="TextBox 27"/>
          <p:cNvSpPr txBox="1">
            <a:spLocks noChangeArrowheads="1"/>
          </p:cNvSpPr>
          <p:nvPr/>
        </p:nvSpPr>
        <p:spPr bwMode="auto">
          <a:xfrm>
            <a:off x="4903788" y="5753100"/>
            <a:ext cx="3810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300">
                <a:latin typeface="NikoshBAN" pitchFamily="2" charset="0"/>
                <a:cs typeface="NikoshBAN" pitchFamily="2" charset="0"/>
              </a:rPr>
              <a:t>১৯৫৬ খ্রিষ্টাব্দে তিনি </a:t>
            </a:r>
          </a:p>
          <a:p>
            <a:pPr algn="ctr"/>
            <a:r>
              <a:rPr lang="en-US" altLang="en-US" sz="2300">
                <a:latin typeface="NikoshBAN" pitchFamily="2" charset="0"/>
                <a:cs typeface="NikoshBAN" pitchFamily="2" charset="0"/>
              </a:rPr>
              <a:t>পরলোকগমন করেন।</a:t>
            </a:r>
          </a:p>
        </p:txBody>
      </p:sp>
      <p:cxnSp>
        <p:nvCxnSpPr>
          <p:cNvPr id="35" name="Straight Arrow Connector 34"/>
          <p:cNvCxnSpPr>
            <a:endCxn id="29" idx="1"/>
          </p:cNvCxnSpPr>
          <p:nvPr/>
        </p:nvCxnSpPr>
        <p:spPr bwMode="auto">
          <a:xfrm>
            <a:off x="3589338" y="3373438"/>
            <a:ext cx="1365250" cy="24939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975225" y="3894138"/>
            <a:ext cx="3786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latin typeface="NikoshBAN" pitchFamily="2" charset="0"/>
                <a:cs typeface="NikoshBAN" pitchFamily="2" charset="0"/>
              </a:rPr>
              <a:t>প্রবন্ধগ্রন্থ : সংস্কৃতি-কথা</a:t>
            </a:r>
          </a:p>
          <a:p>
            <a:pPr algn="ctr"/>
            <a:r>
              <a:rPr lang="en-US" altLang="en-US" sz="2400">
                <a:latin typeface="NikoshBAN" pitchFamily="2" charset="0"/>
                <a:cs typeface="NikoshBAN" pitchFamily="2" charset="0"/>
              </a:rPr>
              <a:t>অনুবাদগ্রন্থ : ‘সুখ’ ও ‘সভ্যতা’</a:t>
            </a:r>
            <a:endParaRPr lang="en-US" altLang="en-US" sz="2400"/>
          </a:p>
        </p:txBody>
      </p:sp>
      <p:pic>
        <p:nvPicPr>
          <p:cNvPr id="5" name="Picture 22" descr="D:\DIGITAL CONTENT RELATED\Bangla Model Content\CLASS SEVEN\লাইব্রেরী গল্প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3" y="1376363"/>
            <a:ext cx="3101975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3" grpId="1" animBg="1"/>
      <p:bldP spid="8208" grpId="0"/>
      <p:bldP spid="4" grpId="0" animBg="1" autoUpdateAnimBg="0"/>
      <p:bldP spid="8213" grpId="0" autoUpdateAnimBg="0"/>
      <p:bldP spid="8214" grpId="0" autoUpdateAnimBg="0"/>
      <p:bldP spid="20" grpId="0" animBg="1" autoUpdateAnimBg="0"/>
      <p:bldP spid="2" grpId="0" autoUpdateAnimBg="0"/>
      <p:bldP spid="18" grpId="0" animBg="1" autoUpdateAnimBg="0"/>
      <p:bldP spid="8203" grpId="0" autoUpdateAnimBg="0"/>
      <p:bldP spid="8204" grpId="0" autoUpdateAnimBg="0"/>
      <p:bldP spid="29" grpId="0" animBg="1" autoUpdateAnimBg="0"/>
      <p:bldP spid="30" grpId="0" autoUpdateAnimBg="0"/>
      <p:bldP spid="31" grpId="0" autoUpdateAnimBg="0"/>
      <p:bldP spid="1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-35964"/>
            <a:ext cx="6576493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9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8" name="Picture 4" descr="D:\DIGITAL CONTENT RELATED\MODEL CONTENT FINAL\DSC06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573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:\DIGITAL CONTENT RELATED\MODEL CONTENT FINAL\DSC06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457200"/>
            <a:ext cx="75946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32485" y="382250"/>
            <a:ext cx="52578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-Point Star 14"/>
          <p:cNvSpPr/>
          <p:nvPr/>
        </p:nvSpPr>
        <p:spPr>
          <a:xfrm>
            <a:off x="3124200" y="381000"/>
            <a:ext cx="2438400" cy="1038225"/>
          </a:xfrm>
          <a:prstGeom prst="star12">
            <a:avLst>
              <a:gd name="adj" fmla="val 3302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5200" y="485775"/>
            <a:ext cx="14446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6021388" y="4306888"/>
            <a:ext cx="2817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>
                <a:latin typeface="NikoshBAN" pitchFamily="2" charset="0"/>
                <a:cs typeface="NikoshBAN" pitchFamily="2" charset="0"/>
              </a:rPr>
              <a:t>নৈপুণ্য, পটুতা।</a:t>
            </a:r>
          </a:p>
        </p:txBody>
      </p:sp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228600" y="22860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>
                <a:latin typeface="NikoshBAN" pitchFamily="2" charset="0"/>
                <a:cs typeface="NikoshBAN" pitchFamily="2" charset="0"/>
              </a:rPr>
              <a:t>উদ্ভাবন  =</a:t>
            </a:r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5791200" y="1828800"/>
            <a:ext cx="2743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>
                <a:latin typeface="NikoshBAN" pitchFamily="2" charset="0"/>
                <a:cs typeface="NikoshBAN" pitchFamily="2" charset="0"/>
              </a:rPr>
              <a:t>আবিষ্কার, গবেষণা করে নতুন কিছু বের করা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28600" y="4430713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>
                <a:latin typeface="NikoshBAN" pitchFamily="2" charset="0"/>
                <a:cs typeface="NikoshBAN" pitchFamily="2" charset="0"/>
              </a:rPr>
              <a:t>পারদর্শিতা =</a:t>
            </a:r>
          </a:p>
        </p:txBody>
      </p:sp>
      <p:pic>
        <p:nvPicPr>
          <p:cNvPr id="11275" name="Picture 25" descr="http://t1.gstatic.com/images?q=tbn:ANd9GcQIYIapf4Cwr00DEXDL2-czWuvqjUx-5frsgrWBzwEFCLJkBIMTU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191000"/>
            <a:ext cx="3048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আবিষ্কা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600200"/>
            <a:ext cx="2995613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8" grpId="0" autoUpdateAnimBg="0"/>
      <p:bldP spid="10249" grpId="0" autoUpdateAnimBg="0"/>
      <p:bldP spid="1024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</TotalTime>
  <Words>403</Words>
  <Application>Microsoft Office PowerPoint</Application>
  <PresentationFormat>On-screen Show (4:3)</PresentationFormat>
  <Paragraphs>120</Paragraphs>
  <Slides>21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Apex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14</cp:revision>
  <dcterms:created xsi:type="dcterms:W3CDTF">2006-08-16T00:00:00Z</dcterms:created>
  <dcterms:modified xsi:type="dcterms:W3CDTF">2020-01-16T20:42:53Z</dcterms:modified>
</cp:coreProperties>
</file>