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3" r:id="rId4"/>
    <p:sldId id="259" r:id="rId5"/>
    <p:sldId id="261" r:id="rId6"/>
    <p:sldId id="263" r:id="rId7"/>
    <p:sldId id="264" r:id="rId8"/>
    <p:sldId id="266" r:id="rId9"/>
    <p:sldId id="267" r:id="rId10"/>
    <p:sldId id="268" r:id="rId11"/>
    <p:sldId id="265" r:id="rId12"/>
    <p:sldId id="269" r:id="rId13"/>
    <p:sldId id="270" r:id="rId14"/>
    <p:sldId id="271" r:id="rId15"/>
    <p:sldId id="27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3C788-FA6C-42DC-A4BA-760A45A76CF7}" type="datetimeFigureOut">
              <a:rPr lang="en-US" smtClean="0"/>
              <a:t>09-Jan-2020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BE7C-AEE3-4B09-B44C-E2492B567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93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3C788-FA6C-42DC-A4BA-760A45A76CF7}" type="datetimeFigureOut">
              <a:rPr lang="en-US" smtClean="0"/>
              <a:t>09-Jan-2020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BE7C-AEE3-4B09-B44C-E2492B567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589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3C788-FA6C-42DC-A4BA-760A45A76CF7}" type="datetimeFigureOut">
              <a:rPr lang="en-US" smtClean="0"/>
              <a:t>09-Jan-2020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BE7C-AEE3-4B09-B44C-E2492B567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412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3C788-FA6C-42DC-A4BA-760A45A76CF7}" type="datetimeFigureOut">
              <a:rPr lang="en-US" smtClean="0"/>
              <a:t>09-Jan-2020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BE7C-AEE3-4B09-B44C-E2492B567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662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3C788-FA6C-42DC-A4BA-760A45A76CF7}" type="datetimeFigureOut">
              <a:rPr lang="en-US" smtClean="0"/>
              <a:t>09-Jan-2020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BE7C-AEE3-4B09-B44C-E2492B567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265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3C788-FA6C-42DC-A4BA-760A45A76CF7}" type="datetimeFigureOut">
              <a:rPr lang="en-US" smtClean="0"/>
              <a:t>09-Jan-2020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BE7C-AEE3-4B09-B44C-E2492B567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957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3C788-FA6C-42DC-A4BA-760A45A76CF7}" type="datetimeFigureOut">
              <a:rPr lang="en-US" smtClean="0"/>
              <a:t>09-Jan-2020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BE7C-AEE3-4B09-B44C-E2492B567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662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3C788-FA6C-42DC-A4BA-760A45A76CF7}" type="datetimeFigureOut">
              <a:rPr lang="en-US" smtClean="0"/>
              <a:t>09-Jan-2020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BE7C-AEE3-4B09-B44C-E2492B567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35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3C788-FA6C-42DC-A4BA-760A45A76CF7}" type="datetimeFigureOut">
              <a:rPr lang="en-US" smtClean="0"/>
              <a:t>09-Jan-2020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BE7C-AEE3-4B09-B44C-E2492B567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489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3C788-FA6C-42DC-A4BA-760A45A76CF7}" type="datetimeFigureOut">
              <a:rPr lang="en-US" smtClean="0"/>
              <a:t>09-Jan-2020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BE7C-AEE3-4B09-B44C-E2492B567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487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3C788-FA6C-42DC-A4BA-760A45A76CF7}" type="datetimeFigureOut">
              <a:rPr lang="en-US" smtClean="0"/>
              <a:t>09-Jan-2020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3BE7C-AEE3-4B09-B44C-E2492B567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018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3C788-FA6C-42DC-A4BA-760A45A76CF7}" type="datetimeFigureOut">
              <a:rPr lang="en-US" smtClean="0"/>
              <a:t>09-Jan-2020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3BE7C-AEE3-4B09-B44C-E2492B5671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368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:\Users\Computer City\Pictures\119824_39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883" y="1528011"/>
            <a:ext cx="11634537" cy="5125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le 4"/>
          <p:cNvSpPr/>
          <p:nvPr/>
        </p:nvSpPr>
        <p:spPr>
          <a:xfrm>
            <a:off x="482467" y="253218"/>
            <a:ext cx="11404733" cy="120982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ar-SA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السلام عليكم و </a:t>
            </a:r>
            <a:r>
              <a:rPr lang="ar-SA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رحمة </a:t>
            </a:r>
            <a:r>
              <a:rPr lang="ar-SA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chemeClr val="tx1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الله </a:t>
            </a:r>
            <a:endParaRPr lang="en-US" b="1" dirty="0">
              <a:ln w="6600">
                <a:solidFill>
                  <a:schemeClr val="accent2"/>
                </a:solidFill>
                <a:prstDash val="solid"/>
              </a:ln>
              <a:solidFill>
                <a:schemeClr val="tx1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68990" y="1583140"/>
            <a:ext cx="9966190" cy="31547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19900" b="1" dirty="0" smtClean="0">
                <a:solidFill>
                  <a:srgbClr val="FFC000"/>
                </a:solidFill>
              </a:rPr>
              <a:t>اهلا وسهلا </a:t>
            </a:r>
            <a:endParaRPr lang="en-US" sz="19900" b="1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61397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300" y="2345960"/>
            <a:ext cx="5531370" cy="451204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9756" y="2345959"/>
            <a:ext cx="5206585" cy="4512041"/>
          </a:xfrm>
          <a:prstGeom prst="rect">
            <a:avLst/>
          </a:prstGeom>
        </p:spPr>
      </p:pic>
      <p:sp>
        <p:nvSpPr>
          <p:cNvPr id="5" name="Flowchart: Alternate Process 4"/>
          <p:cNvSpPr/>
          <p:nvPr/>
        </p:nvSpPr>
        <p:spPr>
          <a:xfrm>
            <a:off x="7560860" y="492552"/>
            <a:ext cx="3678267" cy="142406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ফুঁৎকারের সাহায্যে 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lowchart: Alternate Process 5"/>
          <p:cNvSpPr/>
          <p:nvPr/>
        </p:nvSpPr>
        <p:spPr>
          <a:xfrm>
            <a:off x="887104" y="450376"/>
            <a:ext cx="3931763" cy="144310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অদৃশ্য আওয়াজ দ্বারা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5197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0" y="0"/>
            <a:ext cx="12481810" cy="6858000"/>
          </a:xfrm>
          <a:prstGeom prst="flowChartProcess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lowchart: Connector 2"/>
          <p:cNvSpPr/>
          <p:nvPr/>
        </p:nvSpPr>
        <p:spPr>
          <a:xfrm>
            <a:off x="5606323" y="2786298"/>
            <a:ext cx="1618938" cy="1319135"/>
          </a:xfrm>
          <a:prstGeom prst="flowChartConnector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ওহি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Flowchart: Alternate Process 7"/>
          <p:cNvSpPr/>
          <p:nvPr/>
        </p:nvSpPr>
        <p:spPr>
          <a:xfrm>
            <a:off x="299803" y="631037"/>
            <a:ext cx="3312827" cy="130227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ঘন্টার ধ্বনির ন্যায়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Flowchart: Alternate Process 8"/>
          <p:cNvSpPr/>
          <p:nvPr/>
        </p:nvSpPr>
        <p:spPr>
          <a:xfrm>
            <a:off x="8694296" y="479685"/>
            <a:ext cx="3057994" cy="124418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মানুষের আকৃতিতে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Flowchart: Alternate Process 9"/>
          <p:cNvSpPr/>
          <p:nvPr/>
        </p:nvSpPr>
        <p:spPr>
          <a:xfrm>
            <a:off x="8769246" y="3043003"/>
            <a:ext cx="3057994" cy="142406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ফুঁৎকারের সাহায্যে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Flowchart: Alternate Process 10"/>
          <p:cNvSpPr/>
          <p:nvPr/>
        </p:nvSpPr>
        <p:spPr>
          <a:xfrm>
            <a:off x="8566879" y="5591332"/>
            <a:ext cx="3312827" cy="115424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স্বপ্ন যোগে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Flowchart: Alternate Process 11"/>
          <p:cNvSpPr/>
          <p:nvPr/>
        </p:nvSpPr>
        <p:spPr>
          <a:xfrm>
            <a:off x="299803" y="5321508"/>
            <a:ext cx="3462728" cy="1424066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অদৃশ্য আওয়াজ দ্বারা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Flowchart: Alternate Process 12"/>
          <p:cNvSpPr/>
          <p:nvPr/>
        </p:nvSpPr>
        <p:spPr>
          <a:xfrm>
            <a:off x="320913" y="2748822"/>
            <a:ext cx="3342807" cy="139408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জিব্রাইল আঃ এর নিজ সুরতে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7195279" y="1723869"/>
            <a:ext cx="2713219" cy="14990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167798" y="3658536"/>
            <a:ext cx="1618938" cy="2398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805534" y="3957403"/>
            <a:ext cx="1761345" cy="163392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3762531" y="4105433"/>
            <a:ext cx="2348459" cy="16358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3" idx="1"/>
          </p:cNvCxnSpPr>
          <p:nvPr/>
        </p:nvCxnSpPr>
        <p:spPr>
          <a:xfrm flipH="1" flipV="1">
            <a:off x="3377787" y="1631026"/>
            <a:ext cx="2465624" cy="13484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3" idx="2"/>
            <a:endCxn id="13" idx="3"/>
          </p:cNvCxnSpPr>
          <p:nvPr/>
        </p:nvCxnSpPr>
        <p:spPr>
          <a:xfrm flipH="1" flipV="1">
            <a:off x="3663720" y="3445865"/>
            <a:ext cx="1942603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746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12542" y="119920"/>
            <a:ext cx="12079458" cy="2327857"/>
          </a:xfrm>
          <a:prstGeom prst="ellipse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8800" u="sng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u="sng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u="sng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Flowchart: Alternate Process 2"/>
          <p:cNvSpPr/>
          <p:nvPr/>
        </p:nvSpPr>
        <p:spPr>
          <a:xfrm>
            <a:off x="0" y="2758191"/>
            <a:ext cx="12192000" cy="4099810"/>
          </a:xfrm>
          <a:prstGeom prst="flowChartAlternateProcess">
            <a:avLst/>
          </a:prstGeom>
          <a:blipFill>
            <a:blip r:embed="rId3"/>
            <a:tile tx="0" ty="0" sx="100000" sy="100000" flip="none" algn="tl"/>
          </a:blip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ওহির  প্রকারগুলোর বিবরণ তোমার পাঠ্য পুস্তক থেকে মনোযোগ সহকারে পড় এবং অনুধাবন করার চেষ্টা কর।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0860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Callout 1"/>
          <p:cNvSpPr/>
          <p:nvPr/>
        </p:nvSpPr>
        <p:spPr>
          <a:xfrm>
            <a:off x="450166" y="0"/>
            <a:ext cx="11437034" cy="1963712"/>
          </a:xfrm>
          <a:prstGeom prst="cloudCallout">
            <a:avLst/>
          </a:prstGeom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57150">
              <a:bevelT w="69850" h="69850" prst="divot"/>
            </a:sp3d>
          </a:bodyPr>
          <a:lstStyle/>
          <a:p>
            <a:pPr algn="ctr"/>
            <a:r>
              <a:rPr lang="bn-IN" sz="8000" dirty="0" smtClean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দলীয় কাজ</a:t>
            </a:r>
            <a:endParaRPr lang="en-US" sz="2000" dirty="0">
              <a:effectLst>
                <a:glow rad="228600">
                  <a:schemeClr val="accent5">
                    <a:satMod val="175000"/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Flowchart: Alternate Process 2"/>
          <p:cNvSpPr/>
          <p:nvPr/>
        </p:nvSpPr>
        <p:spPr>
          <a:xfrm>
            <a:off x="179882" y="2683240"/>
            <a:ext cx="11827239" cy="3972394"/>
          </a:xfrm>
          <a:prstGeom prst="flowChartAlternateProcess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rgbClr val="FFFF0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তোমাদের পাঠ্য বই -এ লিপিবদ্ধকৃত সূরা সূ-আরার আয়াতখানার ব্যাখ্যা পরস্পর পর্যালোচনা কর।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600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4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8734" y="7496"/>
            <a:ext cx="8334531" cy="2953062"/>
          </a:xfrm>
          <a:prstGeom prst="rect">
            <a:avLst/>
          </a:prstGeom>
          <a:ln w="57150">
            <a:solidFill>
              <a:srgbClr val="FFFF00"/>
            </a:solidFill>
          </a:ln>
        </p:spPr>
      </p:pic>
      <p:sp>
        <p:nvSpPr>
          <p:cNvPr id="3" name="Oval 2"/>
          <p:cNvSpPr/>
          <p:nvPr/>
        </p:nvSpPr>
        <p:spPr>
          <a:xfrm>
            <a:off x="334781" y="7496"/>
            <a:ext cx="1424065" cy="2953062"/>
          </a:xfrm>
          <a:prstGeom prst="ellipse">
            <a:avLst/>
          </a:prstGeom>
          <a:ln w="57150">
            <a:solidFill>
              <a:srgbClr val="FFFF00"/>
            </a:solidFill>
          </a:ln>
          <a:scene3d>
            <a:camera prst="perspectiveContrastingRightFacing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বাড়ীর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10433153" y="0"/>
            <a:ext cx="1484027" cy="2953062"/>
          </a:xfrm>
          <a:prstGeom prst="ellipse">
            <a:avLst/>
          </a:prstGeom>
          <a:ln w="57150">
            <a:solidFill>
              <a:srgbClr val="FFFF00"/>
            </a:solidFill>
          </a:ln>
          <a:scene3d>
            <a:camera prst="perspectiveContrastingLeftFacing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lowchart: Alternate Process 4"/>
          <p:cNvSpPr/>
          <p:nvPr/>
        </p:nvSpPr>
        <p:spPr>
          <a:xfrm>
            <a:off x="0" y="3192905"/>
            <a:ext cx="12192000" cy="3665095"/>
          </a:xfrm>
          <a:prstGeom prst="flowChartAlternateProcess">
            <a:avLst/>
          </a:prstGeom>
          <a:blipFill>
            <a:blip r:embed="rId3"/>
            <a:tile tx="0" ty="0" sx="100000" sy="100000" flip="none" algn="tl"/>
          </a:blipFill>
          <a:ln w="57150">
            <a:solidFill>
              <a:srgbClr val="FFFF00"/>
            </a:solidFill>
            <a:prstDash val="sysDash"/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bn-IN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 ওহী কি? 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(খ) ওহীর প্রকারগুলো কি কি? 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(গ) “ওহী হলো আল্লাহ তায়ালার বাণী” কথাটির প্রায়গীক দলীল দেখাও। 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(ঘ) “ওহীর জ্ঞান ছাড়া সঠিক পথের দিশা পাওয়া সম্ভব নয়”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কথাটি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তুমি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সমর্থন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মতের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স্বপক্ষে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উপস্থাপন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বিশ্লেষণ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bn-IN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701687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3218" y="302966"/>
            <a:ext cx="11704320" cy="6210376"/>
          </a:xfrm>
          <a:prstGeom prst="rect">
            <a:avLst/>
          </a:prstGeom>
          <a:ln w="2286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6" name="TextBox 5"/>
          <p:cNvSpPr txBox="1"/>
          <p:nvPr/>
        </p:nvSpPr>
        <p:spPr>
          <a:xfrm>
            <a:off x="365759" y="182879"/>
            <a:ext cx="11437035" cy="1209821"/>
          </a:xfrm>
          <a:prstGeom prst="rect">
            <a:avLst/>
          </a:prstGeom>
          <a:noFill/>
        </p:spPr>
        <p:txBody>
          <a:bodyPr wrap="none" rtlCol="0">
            <a:prstTxWarp prst="textCanUp">
              <a:avLst/>
            </a:prstTxWarp>
            <a:spAutoFit/>
            <a:scene3d>
              <a:camera prst="perspectiveRelaxedModerately"/>
              <a:lightRig rig="threePt" dir="t"/>
            </a:scene3d>
          </a:bodyPr>
          <a:lstStyle/>
          <a:p>
            <a:r>
              <a:rPr lang="en-US" sz="66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ক্লাসের</a:t>
            </a:r>
            <a:r>
              <a:rPr lang="en-US" sz="6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6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spc="50" dirty="0" err="1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6600" b="1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b="1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8300" y="4797084"/>
            <a:ext cx="11211951" cy="1551018"/>
          </a:xfrm>
          <a:prstGeom prst="rect">
            <a:avLst/>
          </a:prstGeom>
          <a:noFill/>
        </p:spPr>
        <p:txBody>
          <a:bodyPr wrap="none" rtlCol="0">
            <a:prstTxWarp prst="textPlain">
              <a:avLst/>
            </a:prstTxWarp>
            <a:spAutoFit/>
            <a:scene3d>
              <a:camera prst="perspectiveRelaxed"/>
              <a:lightRig rig="threePt" dir="t"/>
            </a:scene3d>
            <a:sp3d extrusionH="57150">
              <a:bevelT w="57150" h="38100" prst="artDeco"/>
            </a:sp3d>
          </a:bodyPr>
          <a:lstStyle/>
          <a:p>
            <a:r>
              <a:rPr lang="ar-SA" b="1" dirty="0" smtClean="0">
                <a:ln w="38100">
                  <a:solidFill>
                    <a:schemeClr val="tx1"/>
                  </a:solidFill>
                  <a:prstDash val="sysDash"/>
                </a:ln>
                <a:solidFill>
                  <a:srgbClr val="FFFFFF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السلام عليكم و رحمة الله </a:t>
            </a:r>
            <a:endParaRPr lang="en-US" b="1" dirty="0">
              <a:ln w="38100">
                <a:solidFill>
                  <a:schemeClr val="tx1"/>
                </a:solidFill>
                <a:prstDash val="sysDash"/>
              </a:ln>
              <a:solidFill>
                <a:srgbClr val="FFFFFF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796510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0686" y="0"/>
            <a:ext cx="8297839" cy="1325563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pPr algn="ctr"/>
            <a:r>
              <a:rPr lang="bn-BD" sz="115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 </a:t>
            </a:r>
            <a:r>
              <a:rPr lang="en-US" sz="115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54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Title 3"/>
          <p:cNvSpPr txBox="1">
            <a:spLocks/>
          </p:cNvSpPr>
          <p:nvPr/>
        </p:nvSpPr>
        <p:spPr>
          <a:xfrm>
            <a:off x="832513" y="1528548"/>
            <a:ext cx="10508777" cy="5329451"/>
          </a:xfrm>
          <a:prstGeom prst="rect">
            <a:avLst/>
          </a:prstGeom>
          <a:solidFill>
            <a:schemeClr val="bg2">
              <a:lumMod val="90000"/>
            </a:schemeClr>
          </a:solidFill>
          <a:ln w="34925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b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1"/>
            <a:r>
              <a:rPr lang="en-US" sz="5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আ,ও,ম</a:t>
            </a:r>
            <a:r>
              <a:rPr 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ফারুক</a:t>
            </a:r>
            <a:r>
              <a:rPr 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হোসাইন</a:t>
            </a:r>
            <a:r>
              <a:rPr lang="en-US" sz="5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b="1" dirty="0">
                <a:solidFill>
                  <a:srgbClr val="0706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bn-BD" sz="5400" b="1" dirty="0">
                <a:solidFill>
                  <a:srgbClr val="0706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en-US" sz="54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সুপার</a:t>
            </a:r>
            <a:r>
              <a:rPr lang="en-US" sz="5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b="1" dirty="0">
                <a:solidFill>
                  <a:srgbClr val="0706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/>
            </a:r>
            <a:br>
              <a:rPr lang="bn-BD" sz="5400" b="1" dirty="0">
                <a:solidFill>
                  <a:srgbClr val="07061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</a:br>
            <a:r>
              <a:rPr lang="en-US" sz="54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বড়</a:t>
            </a:r>
            <a:r>
              <a:rPr lang="en-US" sz="5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দারোগা</a:t>
            </a:r>
            <a:r>
              <a:rPr lang="en-US" sz="5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হাট</a:t>
            </a:r>
            <a:r>
              <a:rPr lang="en-US" sz="5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স,উ,ই</a:t>
            </a:r>
            <a:r>
              <a:rPr lang="en-US" sz="5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sz="5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মাদ্‌রাসা</a:t>
            </a:r>
            <a:r>
              <a:rPr lang="en-US" sz="5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 rtl="1"/>
            <a:r>
              <a:rPr lang="en-US" sz="5400" b="1" dirty="0" err="1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সীতাকুন্ড,চট্টগ্রাম</a:t>
            </a:r>
            <a:r>
              <a:rPr lang="en-US" sz="5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  <a:r>
              <a:rPr lang="bn-BD" sz="5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rtl="1"/>
            <a:r>
              <a:rPr lang="en-US" sz="3200" b="1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aomfaruk1177@gmail.com</a:t>
            </a:r>
            <a:endParaRPr lang="en-US" sz="3200" b="1" dirty="0">
              <a:solidFill>
                <a:srgbClr val="FF0000"/>
              </a:solidFill>
              <a:effectLst/>
              <a:latin typeface="NikoshBAN" pitchFamily="2" charset="0"/>
              <a:cs typeface="NikoshBAN" pitchFamily="2" charset="0"/>
            </a:endParaRPr>
          </a:p>
          <a:p>
            <a:pPr algn="ctr" rtl="1"/>
            <a:r>
              <a:rPr lang="bn-IN" sz="3600" dirty="0">
                <a:solidFill>
                  <a:schemeClr val="accent2"/>
                </a:solidFill>
                <a:effectLst/>
                <a:latin typeface="NikoshBAN" pitchFamily="2" charset="0"/>
                <a:cs typeface="NikoshBAN" pitchFamily="2" charset="0"/>
              </a:rPr>
              <a:t>মোবাইল নং- ০১</a:t>
            </a:r>
            <a:r>
              <a:rPr lang="en-US" sz="3600" dirty="0">
                <a:solidFill>
                  <a:schemeClr val="accent2"/>
                </a:solidFill>
                <a:effectLst/>
                <a:latin typeface="NikoshBAN" pitchFamily="2" charset="0"/>
                <a:cs typeface="NikoshBAN" pitchFamily="2" charset="0"/>
              </a:rPr>
              <a:t>৮১৮৪৩৩৪</a:t>
            </a:r>
            <a:r>
              <a:rPr lang="bn-IN" sz="3600" dirty="0">
                <a:solidFill>
                  <a:schemeClr val="accent2"/>
                </a:solidFill>
                <a:effectLst/>
                <a:latin typeface="NikoshBAN" pitchFamily="2" charset="0"/>
                <a:cs typeface="NikoshBAN" pitchFamily="2" charset="0"/>
              </a:rPr>
              <a:t>৮৬ </a:t>
            </a:r>
            <a:r>
              <a:rPr lang="en-US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595" y="1965278"/>
            <a:ext cx="2169993" cy="218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885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5"/>
          <p:cNvSpPr>
            <a:spLocks noGrp="1"/>
          </p:cNvSpPr>
          <p:nvPr>
            <p:ph sz="quarter" idx="4"/>
          </p:nvPr>
        </p:nvSpPr>
        <p:spPr>
          <a:xfrm>
            <a:off x="1746913" y="1473957"/>
            <a:ext cx="8379726" cy="5384043"/>
          </a:xfrm>
          <a:blipFill>
            <a:blip r:embed="rId2"/>
            <a:tile tx="0" ty="0" sx="100000" sy="100000" flip="none" algn="tl"/>
          </a:blipFill>
        </p:spPr>
        <p:txBody>
          <a:bodyPr>
            <a:noAutofit/>
          </a:bodyPr>
          <a:lstStyle/>
          <a:p>
            <a:pPr marL="457200" lvl="1" indent="0" algn="ctr">
              <a:lnSpc>
                <a:spcPct val="100000"/>
              </a:lnSpc>
              <a:buNone/>
            </a:pPr>
            <a:r>
              <a:rPr lang="bn-IN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বিষয়- কুরআন ও </a:t>
            </a:r>
            <a:r>
              <a:rPr lang="bn-IN" sz="4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তাজভীদ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bn-IN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শ্রেণি- অষ্টম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bn-IN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অধ্যায়- প্রথম 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bn-IN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পাঠ- </a:t>
            </a:r>
            <a:r>
              <a:rPr lang="bn-IN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১ম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bn-IN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বিষয়- ওহি  </a:t>
            </a:r>
            <a:r>
              <a:rPr lang="en-U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bn-IN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সময়- </a:t>
            </a:r>
            <a:r>
              <a:rPr lang="bn-IN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৪৫ মিনিট </a:t>
            </a:r>
            <a:endParaRPr lang="bn-IN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070746" y="0"/>
            <a:ext cx="5718412" cy="1325563"/>
          </a:xfrm>
          <a:blipFill>
            <a:blip r:embed="rId3"/>
            <a:tile tx="0" ty="0" sx="100000" sy="100000" flip="none" algn="tl"/>
          </a:blipFill>
        </p:spPr>
        <p:txBody>
          <a:bodyPr>
            <a:noAutofit/>
          </a:bodyPr>
          <a:lstStyle/>
          <a:p>
            <a:pPr algn="ctr"/>
            <a:r>
              <a:rPr lang="bn-BD" sz="9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 </a:t>
            </a:r>
            <a:r>
              <a:rPr lang="en-US" sz="96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48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0742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70" y="1943021"/>
            <a:ext cx="5460702" cy="470691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788" y="2088108"/>
            <a:ext cx="5627428" cy="428886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402006" y="504967"/>
            <a:ext cx="595042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solidFill>
                  <a:srgbClr val="FFFF00"/>
                </a:solidFill>
              </a:rPr>
              <a:t>নীচের ছবি দু’টি দেখ </a:t>
            </a:r>
            <a:endParaRPr lang="en-US" sz="4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268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2893325" y="0"/>
            <a:ext cx="5718412" cy="2129051"/>
          </a:xfrm>
          <a:prstGeom prst="horizontalScroll">
            <a:avLst/>
          </a:prstGeom>
          <a:solidFill>
            <a:schemeClr val="accent6">
              <a:lumMod val="75000"/>
            </a:schemeClr>
          </a:solidFill>
          <a:ln w="57150">
            <a:solidFill>
              <a:srgbClr val="C0000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b="1" dirty="0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 ঘোষনা</a:t>
            </a:r>
            <a:endParaRPr lang="en-US" b="1" dirty="0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dist="38100" dir="2640000" algn="bl" rotWithShape="0">
                  <a:schemeClr val="tx2">
                    <a:lumMod val="75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12-Point Star 2"/>
          <p:cNvSpPr/>
          <p:nvPr/>
        </p:nvSpPr>
        <p:spPr>
          <a:xfrm>
            <a:off x="218364" y="2429301"/>
            <a:ext cx="11832609" cy="4285398"/>
          </a:xfrm>
          <a:prstGeom prst="star12">
            <a:avLst>
              <a:gd name="adj" fmla="val 43797"/>
            </a:avLst>
          </a:prstGeom>
          <a:solidFill>
            <a:schemeClr val="accent4">
              <a:lumMod val="50000"/>
            </a:schemeClr>
          </a:solidFill>
          <a:ln w="76200">
            <a:solidFill>
              <a:srgbClr val="FFFF00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 পাঠ- </a:t>
            </a:r>
            <a:endParaRPr lang="bn-IN" sz="115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IN" sz="13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“ওহি”</a:t>
            </a:r>
            <a:endParaRPr lang="en-US" sz="13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465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rizontal Scroll 1"/>
          <p:cNvSpPr/>
          <p:nvPr/>
        </p:nvSpPr>
        <p:spPr>
          <a:xfrm>
            <a:off x="2538484" y="0"/>
            <a:ext cx="5964071" cy="2173573"/>
          </a:xfrm>
          <a:prstGeom prst="horizontalScroll">
            <a:avLst/>
          </a:prstGeom>
          <a:blipFill>
            <a:blip r:embed="rId2"/>
            <a:tile tx="0" ty="0" sx="100000" sy="100000" flip="none" algn="tl"/>
          </a:blip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b="1" u="sng" dirty="0" smtClean="0">
                <a:solidFill>
                  <a:schemeClr val="bg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শিখণফল</a:t>
            </a:r>
            <a:endParaRPr lang="en-US" b="1" u="sng" dirty="0">
              <a:solidFill>
                <a:schemeClr val="bg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Flowchart: Terminator 2"/>
          <p:cNvSpPr/>
          <p:nvPr/>
        </p:nvSpPr>
        <p:spPr>
          <a:xfrm>
            <a:off x="119920" y="2353456"/>
            <a:ext cx="11962151" cy="4504544"/>
          </a:xfrm>
          <a:prstGeom prst="flowChartTerminator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i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শেষে শিক্ষার্থীরা- </a:t>
            </a:r>
          </a:p>
          <a:p>
            <a:r>
              <a:rPr lang="bn-IN" sz="4800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০১। ওহির সংগা দিতে পারবে। </a:t>
            </a:r>
          </a:p>
          <a:p>
            <a:r>
              <a:rPr lang="bn-IN" sz="4800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০২। ওহি কিভাবে নাযিল হয়েছিল তার বিবরন দিতে পারবে।</a:t>
            </a:r>
          </a:p>
          <a:p>
            <a:r>
              <a:rPr lang="bn-IN" sz="4800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০৩। ওহির প্রকারভেদ বর্ণনা করতে আরবে।</a:t>
            </a:r>
            <a:endParaRPr lang="en-US" i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842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2906972" y="89940"/>
            <a:ext cx="6005015" cy="1499017"/>
          </a:xfrm>
          <a:prstGeom prst="flowChartTerminator">
            <a:avLst/>
          </a:prstGeom>
          <a:blipFill>
            <a:blip r:embed="rId2"/>
            <a:tile tx="0" ty="0" sx="100000" sy="100000" flip="none" algn="tl"/>
          </a:blip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800" b="1" u="sng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উপস্থাপণ</a:t>
            </a:r>
            <a:endParaRPr lang="en-US" b="1" u="sng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0" y="1963711"/>
            <a:ext cx="12192000" cy="4894289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 w="762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আল্লাহ তায়ালা </a:t>
            </a:r>
            <a:r>
              <a:rPr lang="bn-IN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বলেন</a:t>
            </a:r>
            <a:r>
              <a:rPr lang="bn-BD" sz="5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-</a:t>
            </a:r>
            <a:r>
              <a:rPr lang="ar-SA" sz="4400" dirty="0" smtClean="0">
                <a:latin typeface="NikoshBAN" panose="02000000000000000000" pitchFamily="2" charset="0"/>
                <a:cs typeface="+mj-cs"/>
              </a:rPr>
              <a:t>وانه </a:t>
            </a:r>
            <a:r>
              <a:rPr lang="ar-SA" sz="4400" dirty="0" smtClean="0">
                <a:latin typeface="NikoshBAN" panose="02000000000000000000" pitchFamily="2" charset="0"/>
                <a:cs typeface="+mj-cs"/>
              </a:rPr>
              <a:t>لتنزيل رب العلمين- نزل به اللروح الامين- علي قلبك لتكون من المنذلرين- بلسان عربي مبين-</a:t>
            </a:r>
            <a:endParaRPr lang="bn-IN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6000" dirty="0" smtClean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 হচ্ছে -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“নিশ্চয় </a:t>
            </a:r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ইহা বিশ্বপ্রতিপালকের পক্ষ থেকে সুস্পষ্ট আরবী ভাষায় অবতীর্ণ, যা নিয়ে অবতরণ করেছেন বিশ্বস্থ আত্না হযরত জিব্রাইল আঃ আপনার অন্তরে, যাতে আপনি ভীতি প্রদর্শণ কারীদের অন্তর্ভুক্ত হতে পারেন।” (সূরা শূআরা) 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5797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24" y="2320119"/>
            <a:ext cx="6223379" cy="477529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108" y="2410248"/>
            <a:ext cx="5327176" cy="4570582"/>
          </a:xfrm>
          <a:prstGeom prst="rect">
            <a:avLst/>
          </a:prstGeom>
        </p:spPr>
      </p:pic>
      <p:sp>
        <p:nvSpPr>
          <p:cNvPr id="5" name="Flowchart: Alternate Process 4"/>
          <p:cNvSpPr/>
          <p:nvPr/>
        </p:nvSpPr>
        <p:spPr>
          <a:xfrm>
            <a:off x="907023" y="1092911"/>
            <a:ext cx="3312827" cy="1302272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ঘন্টার ধ্বনির ন্যায়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lowchart: Alternate Process 5"/>
          <p:cNvSpPr/>
          <p:nvPr/>
        </p:nvSpPr>
        <p:spPr>
          <a:xfrm>
            <a:off x="7574508" y="1078173"/>
            <a:ext cx="3356364" cy="1201003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স্বপ্ন যোগে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883391" y="109182"/>
            <a:ext cx="7792872" cy="9144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b="1" dirty="0" smtClean="0">
                <a:solidFill>
                  <a:srgbClr val="7030A0"/>
                </a:solidFill>
              </a:rPr>
              <a:t>ওহী যে ভাবে নাযিল হয় </a:t>
            </a:r>
            <a:endParaRPr lang="en-US" sz="5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702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lowchart: Terminator 4"/>
          <p:cNvSpPr/>
          <p:nvPr/>
        </p:nvSpPr>
        <p:spPr>
          <a:xfrm>
            <a:off x="2251881" y="0"/>
            <a:ext cx="7055891" cy="928048"/>
          </a:xfrm>
          <a:prstGeom prst="flowChartTerminator">
            <a:avLst/>
          </a:prstGeom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এগুলো </a:t>
            </a:r>
            <a:r>
              <a:rPr lang="en-US" sz="6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রূপক</a:t>
            </a:r>
            <a:r>
              <a:rPr lang="en-US" sz="6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6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Flowchart: Alternate Process 5"/>
          <p:cNvSpPr/>
          <p:nvPr/>
        </p:nvSpPr>
        <p:spPr>
          <a:xfrm>
            <a:off x="327546" y="1000089"/>
            <a:ext cx="4735773" cy="139408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জিব্রাইল আঃ এর নিজ সুরতে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Flowchart: Alternate Process 6"/>
          <p:cNvSpPr/>
          <p:nvPr/>
        </p:nvSpPr>
        <p:spPr>
          <a:xfrm>
            <a:off x="7124131" y="1095623"/>
            <a:ext cx="3697592" cy="1244184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মানুষের আকৃতিতে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4" t="20687" r="-3684" b="10765"/>
          <a:stretch/>
        </p:blipFill>
        <p:spPr>
          <a:xfrm>
            <a:off x="6114197" y="2674961"/>
            <a:ext cx="5745706" cy="406703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899" y="2661314"/>
            <a:ext cx="4860877" cy="4067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692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473</TotalTime>
  <Words>277</Words>
  <Application>Microsoft Office PowerPoint</Application>
  <PresentationFormat>Widescreen</PresentationFormat>
  <Paragraphs>54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NikoshBAN</vt:lpstr>
      <vt:lpstr>Times New Roman</vt:lpstr>
      <vt:lpstr>Vrinda</vt:lpstr>
      <vt:lpstr>Office Theme</vt:lpstr>
      <vt:lpstr>PowerPoint Presentation</vt:lpstr>
      <vt:lpstr>শিক্ষক পরিচিতি</vt:lpstr>
      <vt:lpstr>পাঠ পরিচিতি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D H Liton</cp:lastModifiedBy>
  <cp:revision>47</cp:revision>
  <dcterms:created xsi:type="dcterms:W3CDTF">2017-01-03T01:47:00Z</dcterms:created>
  <dcterms:modified xsi:type="dcterms:W3CDTF">2020-01-09T15:17:51Z</dcterms:modified>
</cp:coreProperties>
</file>