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CCA00-77DE-462C-A994-714243A51F94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600FB-B122-4D21-98E7-A756CB51E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63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CCA00-77DE-462C-A994-714243A51F94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600FB-B122-4D21-98E7-A756CB51E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039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CCA00-77DE-462C-A994-714243A51F94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600FB-B122-4D21-98E7-A756CB51E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407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CCA00-77DE-462C-A994-714243A51F94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600FB-B122-4D21-98E7-A756CB51E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550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CCA00-77DE-462C-A994-714243A51F94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600FB-B122-4D21-98E7-A756CB51E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43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CCA00-77DE-462C-A994-714243A51F94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600FB-B122-4D21-98E7-A756CB51E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444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CCA00-77DE-462C-A994-714243A51F94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600FB-B122-4D21-98E7-A756CB51E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47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CCA00-77DE-462C-A994-714243A51F94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600FB-B122-4D21-98E7-A756CB51E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24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CCA00-77DE-462C-A994-714243A51F94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600FB-B122-4D21-98E7-A756CB51E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396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CCA00-77DE-462C-A994-714243A51F94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600FB-B122-4D21-98E7-A756CB51E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57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CCA00-77DE-462C-A994-714243A51F94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600FB-B122-4D21-98E7-A756CB51E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81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CCA00-77DE-462C-A994-714243A51F94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600FB-B122-4D21-98E7-A756CB51E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269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02873" y="1148628"/>
            <a:ext cx="7694280" cy="4517881"/>
            <a:chOff x="2202873" y="1148628"/>
            <a:chExt cx="7694280" cy="451788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2873" y="1148628"/>
              <a:ext cx="7694280" cy="4517881"/>
            </a:xfrm>
            <a:prstGeom prst="rect">
              <a:avLst/>
            </a:prstGeom>
          </p:spPr>
        </p:pic>
        <p:sp>
          <p:nvSpPr>
            <p:cNvPr id="6" name="Rounded Rectangle 5"/>
            <p:cNvSpPr/>
            <p:nvPr/>
          </p:nvSpPr>
          <p:spPr>
            <a:xfrm>
              <a:off x="7841672" y="4987636"/>
              <a:ext cx="2027771" cy="512619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4987422" y="2207239"/>
            <a:ext cx="249381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0" cap="none" spc="0" dirty="0" err="1" smtClean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7200" b="0" cap="none" spc="0" dirty="0">
              <a:ln w="0"/>
              <a:solidFill>
                <a:srgbClr val="00B0F0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35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jpeg"/>
          <p:cNvPicPr>
            <a:picLocks noChangeAspect="1"/>
          </p:cNvPicPr>
          <p:nvPr/>
        </p:nvPicPr>
        <p:blipFill>
          <a:blip r:embed="rId2"/>
          <a:srcRect l="8333" t="9434" r="11667" b="13208"/>
          <a:stretch>
            <a:fillRect/>
          </a:stretch>
        </p:blipFill>
        <p:spPr>
          <a:xfrm>
            <a:off x="1801091" y="471054"/>
            <a:ext cx="990600" cy="84613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486891" y="1842654"/>
            <a:ext cx="7467600" cy="990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নির্বাচন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হচ্ছে  জনপ্রতিনিধি বাছাইয়ের পদ্ধতি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410691" y="3290454"/>
            <a:ext cx="7467600" cy="18288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যারা ভোট দেয়  তাদের নির্বাচক বা </a:t>
            </a:r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ভোটার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বলে । ভোটারের বা নির্বাচকের সমষ্টিকে 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নির্বাচকমন্ডলী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বলে ।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29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4291" y="2366731"/>
            <a:ext cx="3886200" cy="38862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4320" y="1828800"/>
            <a:ext cx="4023360" cy="402336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677391" y="398507"/>
            <a:ext cx="7301346" cy="127600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	</a:t>
            </a:r>
            <a:r>
              <a:rPr lang="en-US" sz="32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নির্বাচনঃ</a:t>
            </a: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জনগন তাদের মতামত দিয়ে উপযুক্ত প্রতিনিধি বাছাই করার প্রক্রিয়াকে </a:t>
            </a:r>
            <a:r>
              <a:rPr kumimoji="0" lang="bn-BD" sz="36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নির্বাচন</a:t>
            </a: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বলে। 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7" name="Picture 6" descr="3.jpeg"/>
          <p:cNvPicPr>
            <a:picLocks noChangeAspect="1"/>
          </p:cNvPicPr>
          <p:nvPr/>
        </p:nvPicPr>
        <p:blipFill>
          <a:blip r:embed="rId3"/>
          <a:srcRect l="8333" t="9434" r="11667" b="13208"/>
          <a:stretch>
            <a:fillRect/>
          </a:stretch>
        </p:blipFill>
        <p:spPr>
          <a:xfrm>
            <a:off x="152400" y="152400"/>
            <a:ext cx="990600" cy="84613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452755" y="2878670"/>
            <a:ext cx="4343400" cy="286232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Font typeface="Wingdings 3"/>
              <a:buChar char="â"/>
            </a:pPr>
            <a:r>
              <a:rPr lang="bn-BD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3"/>
              </a:rPr>
              <a:t>নাগরিকরা একাধিক প্রার্থীর মধ্য থেকে তাদের প্রতিনিধি গোপন ভোটের মাধ্যমে বেছে নেওয়াকে নির্বাচন বলে।</a:t>
            </a:r>
          </a:p>
        </p:txBody>
      </p:sp>
    </p:spTree>
    <p:extLst>
      <p:ext uri="{BB962C8B-B14F-4D97-AF65-F5344CB8AC3E}">
        <p14:creationId xmlns:p14="http://schemas.microsoft.com/office/powerpoint/2010/main" val="60559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4759036" y="1027715"/>
            <a:ext cx="3124200" cy="685800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নির্বাচন</a:t>
            </a:r>
            <a:endParaRPr lang="en-US" sz="6000" b="1" dirty="0">
              <a:solidFill>
                <a:srgbClr val="00B05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625436" y="2389909"/>
            <a:ext cx="3200400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u="sng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প্রত্যক্ষ নির্বাচনঃ</a:t>
            </a:r>
            <a:endParaRPr lang="en-US" sz="3600" b="1" u="sng" dirty="0" smtClean="0"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045036" y="2466109"/>
            <a:ext cx="31242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পরোক্ষ নির্বাচনঃ</a:t>
            </a:r>
            <a:endParaRPr lang="en-US" sz="3600" b="1" u="sng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Elbow Connector 6"/>
          <p:cNvCxnSpPr/>
          <p:nvPr/>
        </p:nvCxnSpPr>
        <p:spPr>
          <a:xfrm rot="5400000">
            <a:off x="5063836" y="1865915"/>
            <a:ext cx="685800" cy="533400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" name="Elbow Connector 7"/>
          <p:cNvCxnSpPr/>
          <p:nvPr/>
        </p:nvCxnSpPr>
        <p:spPr>
          <a:xfrm rot="16200000" flipH="1">
            <a:off x="6968836" y="1865915"/>
            <a:ext cx="685800" cy="533400"/>
          </a:xfrm>
          <a:prstGeom prst="bentConnector3">
            <a:avLst>
              <a:gd name="adj1" fmla="val 50000"/>
            </a:avLst>
          </a:prstGeom>
          <a:ln w="76200"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8" descr="3.jpeg"/>
          <p:cNvPicPr>
            <a:picLocks noChangeAspect="1"/>
          </p:cNvPicPr>
          <p:nvPr/>
        </p:nvPicPr>
        <p:blipFill>
          <a:blip r:embed="rId2"/>
          <a:srcRect l="8333" t="9434" r="11667" b="13208"/>
          <a:stretch>
            <a:fillRect/>
          </a:stretch>
        </p:blipFill>
        <p:spPr>
          <a:xfrm>
            <a:off x="353290" y="180109"/>
            <a:ext cx="990600" cy="8461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15836" y="3075710"/>
            <a:ext cx="4232564" cy="3108543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28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ভোটাধিকারপ্রাপ্ত নাগরিকগণ সরাসরি ভোট প্রদানের মাধ্যমে যে জনপ্রতিনিধি বাছাই করে তাকে প্রত্যক্ষ নির্বাচন বলে।</a:t>
            </a:r>
            <a:endParaRPr lang="bn-IN" sz="28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যেমনঃ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সংস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দের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সদস্য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ইউনিয়ন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পরিষদ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উপজেলা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পরিষদ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পৌরসভা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সিটি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64036" y="3075710"/>
            <a:ext cx="4142509" cy="317009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28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নির্বাচিত জনপ্রতিনিধিগণ ভোটের মাধ্যমে যে প্রতিনিধি বাছাই করে তাকে পরোক্ষ নির্বাচন বলে</a:t>
            </a:r>
            <a:r>
              <a:rPr lang="bn-BD" sz="2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2800" b="1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800" b="1" dirty="0">
                <a:latin typeface="NikoshBAN" pitchFamily="2" charset="0"/>
                <a:cs typeface="NikoshBAN" pitchFamily="2" charset="0"/>
              </a:rPr>
              <a:t>যেমনঃ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রাষ্ট্রপতি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সংসদের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সংরক্ষিত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মহিলা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আসনের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সদস্য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নির্বাচন।</a:t>
            </a:r>
            <a:endParaRPr lang="en-US" sz="2800" b="1" dirty="0"/>
          </a:p>
          <a:p>
            <a:pPr algn="just"/>
            <a:endParaRPr lang="en-US" sz="32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3440776" y="180109"/>
            <a:ext cx="5737860" cy="685800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48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নির্বাচ</a:t>
            </a:r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নের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শ্রেণিবিভাগ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95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2 3"/>
          <p:cNvSpPr/>
          <p:nvPr/>
        </p:nvSpPr>
        <p:spPr>
          <a:xfrm>
            <a:off x="1988128" y="408709"/>
            <a:ext cx="4343400" cy="1371600"/>
          </a:xfrm>
          <a:prstGeom prst="irregularSeal2">
            <a:avLst/>
          </a:prstGeom>
          <a:solidFill>
            <a:srgbClr val="FFFF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2886365" y="2563091"/>
            <a:ext cx="6096000" cy="1188720"/>
          </a:xfrm>
          <a:prstGeom prst="flowChartTermina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নির্বাচন বলতে কী বুঝ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2227119" y="3894513"/>
            <a:ext cx="7772400" cy="1280160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ছকের মাধ্যমে নির্বাচনের প্রকারভেদ দেখাও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95775" y="1094509"/>
            <a:ext cx="178608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 – ৫ মিঃ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23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64327" y="1935312"/>
            <a:ext cx="2286000" cy="533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ভোট দাতা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73083" y="1867480"/>
            <a:ext cx="32004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নির্বাচিত প্রতিনিধি  </a:t>
            </a:r>
            <a:endParaRPr lang="en-US" sz="4000" b="1" dirty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6527" y="1257880"/>
            <a:ext cx="261161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সরাসরি</a:t>
            </a:r>
            <a:r>
              <a:rPr lang="bn-BD" sz="32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ভোট প্রদান</a:t>
            </a:r>
            <a:endParaRPr lang="en-US" sz="3200" b="1" u="sng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30927" y="953080"/>
            <a:ext cx="243848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bn-BD" sz="3600" b="1" u="sng" dirty="0" smtClean="0">
                <a:latin typeface="NikoshBAN" pitchFamily="2" charset="0"/>
                <a:cs typeface="NikoshBAN" pitchFamily="2" charset="0"/>
              </a:rPr>
              <a:t>প্রত্যক্ষ নির্বাচনঃ</a:t>
            </a:r>
            <a:endParaRPr lang="en-US" sz="36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30927" y="3397364"/>
            <a:ext cx="281940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পরোক্ষ নির্বাচনঃ</a:t>
            </a:r>
            <a:endParaRPr lang="en-US" sz="3600" b="1" u="sng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02327" y="4305880"/>
            <a:ext cx="1981200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ভোট দাতা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50327" y="4305880"/>
            <a:ext cx="3276600" cy="6096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মধ্যবর্তী সংস্থা/প্রতিনিধি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315493" y="4534480"/>
            <a:ext cx="1007124" cy="1588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686603" y="4534480"/>
            <a:ext cx="1004742" cy="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921533" y="4153480"/>
            <a:ext cx="2057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চূড়ান্ত প্রতিনিধি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589120" y="4610680"/>
            <a:ext cx="794" cy="98980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7897884" y="4686880"/>
            <a:ext cx="2382" cy="9144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446120" y="5673156"/>
            <a:ext cx="22860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প্রথম নির্বাচন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79274" y="5601279"/>
            <a:ext cx="271109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দ্বিতীয় বার নির্বাচন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594905" y="2183173"/>
            <a:ext cx="2133600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3.jpeg"/>
          <p:cNvPicPr>
            <a:picLocks noChangeAspect="1"/>
          </p:cNvPicPr>
          <p:nvPr/>
        </p:nvPicPr>
        <p:blipFill>
          <a:blip r:embed="rId2"/>
          <a:srcRect l="8333" t="9434" r="11667" b="13208"/>
          <a:stretch>
            <a:fillRect/>
          </a:stretch>
        </p:blipFill>
        <p:spPr>
          <a:xfrm>
            <a:off x="443345" y="255298"/>
            <a:ext cx="990600" cy="84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88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6" grpId="1" animBg="1"/>
      <p:bldP spid="7" grpId="0" animBg="1"/>
      <p:bldP spid="8" grpId="0" animBg="1"/>
      <p:bldP spid="9" grpId="0" animBg="1"/>
      <p:bldP spid="10" grpId="0" animBg="1"/>
      <p:bldP spid="13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1820487" y="3574473"/>
            <a:ext cx="3291840" cy="640080"/>
          </a:xfrm>
          <a:prstGeom prst="flowChartTerminator">
            <a:avLst/>
          </a:prstGeom>
          <a:solidFill>
            <a:srgbClr val="FFFF00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ইউনিয়ন পরিষদ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1835727" y="4336473"/>
            <a:ext cx="3291840" cy="640080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উপজেলা পরিষদ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1865155" y="5200073"/>
            <a:ext cx="3291840" cy="640080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পৌরসভা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1880395" y="6012873"/>
            <a:ext cx="3291840" cy="640080"/>
          </a:xfrm>
          <a:prstGeom prst="flowChartTerminator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সিটি কর্পোরেশন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6776027" y="3498273"/>
            <a:ext cx="3291840" cy="640080"/>
          </a:xfrm>
          <a:prstGeom prst="flowChartTerminator">
            <a:avLst/>
          </a:prstGeom>
          <a:solidFill>
            <a:srgbClr val="FFFF00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রাষ্ট্রপতি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6763327" y="4260273"/>
            <a:ext cx="3291840" cy="1188720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সংরক্ষিত মহিলা সংসদ সদস্য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lowchart: Terminator 9"/>
          <p:cNvSpPr/>
          <p:nvPr/>
        </p:nvSpPr>
        <p:spPr>
          <a:xfrm>
            <a:off x="6776027" y="5568373"/>
            <a:ext cx="3291840" cy="1097280"/>
          </a:xfrm>
          <a:prstGeom prst="flowChartTerminator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 ম্যানেজিং কমিটির সভাপতি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864427" y="2291773"/>
            <a:ext cx="6094692" cy="860098"/>
            <a:chOff x="1562100" y="2374900"/>
            <a:chExt cx="6094692" cy="860098"/>
          </a:xfrm>
        </p:grpSpPr>
        <p:sp>
          <p:nvSpPr>
            <p:cNvPr id="12" name="Dodecagon 11"/>
            <p:cNvSpPr/>
            <p:nvPr/>
          </p:nvSpPr>
          <p:spPr>
            <a:xfrm>
              <a:off x="1562100" y="2374900"/>
              <a:ext cx="1524000" cy="838200"/>
            </a:xfrm>
            <a:prstGeom prst="dodecagon">
              <a:avLst/>
            </a:prstGeom>
            <a:solidFill>
              <a:schemeClr val="bg2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36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প্রত্যক্ষ</a:t>
              </a:r>
              <a:endPara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Dodecagon 12"/>
            <p:cNvSpPr/>
            <p:nvPr/>
          </p:nvSpPr>
          <p:spPr>
            <a:xfrm>
              <a:off x="6018492" y="2396798"/>
              <a:ext cx="1638300" cy="838200"/>
            </a:xfrm>
            <a:prstGeom prst="dodecagon">
              <a:avLst/>
            </a:prstGeom>
            <a:solidFill>
              <a:schemeClr val="bg1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36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পরোক্ষ</a:t>
              </a:r>
              <a:endPara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18019" y="374073"/>
            <a:ext cx="2452516" cy="1066800"/>
            <a:chOff x="3326528" y="457200"/>
            <a:chExt cx="2452516" cy="1066800"/>
          </a:xfrm>
        </p:grpSpPr>
        <p:sp>
          <p:nvSpPr>
            <p:cNvPr id="15" name="Oval Callout 14"/>
            <p:cNvSpPr/>
            <p:nvPr/>
          </p:nvSpPr>
          <p:spPr>
            <a:xfrm>
              <a:off x="3326528" y="457200"/>
              <a:ext cx="2438400" cy="1066800"/>
            </a:xfrm>
            <a:prstGeom prst="wedgeEllipseCallout">
              <a:avLst>
                <a:gd name="adj1" fmla="val -67187"/>
                <a:gd name="adj2" fmla="val 120833"/>
              </a:avLst>
            </a:prstGeom>
            <a:solidFill>
              <a:schemeClr val="bg2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নির্বাচন</a:t>
              </a:r>
              <a:endPara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Oval Callout 15"/>
            <p:cNvSpPr/>
            <p:nvPr/>
          </p:nvSpPr>
          <p:spPr>
            <a:xfrm>
              <a:off x="3340644" y="457200"/>
              <a:ext cx="2438400" cy="1066800"/>
            </a:xfrm>
            <a:prstGeom prst="wedgeEllipseCallout">
              <a:avLst>
                <a:gd name="adj1" fmla="val 69143"/>
                <a:gd name="adj2" fmla="val 121356"/>
              </a:avLst>
            </a:prstGeom>
            <a:solidFill>
              <a:schemeClr val="accent2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8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নির্বাচন</a:t>
              </a:r>
              <a:endParaRPr lang="en-US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7" name="Picture 16" descr="3.jpeg"/>
          <p:cNvPicPr>
            <a:picLocks noChangeAspect="1"/>
          </p:cNvPicPr>
          <p:nvPr/>
        </p:nvPicPr>
        <p:blipFill>
          <a:blip r:embed="rId2"/>
          <a:srcRect l="8333" t="9434" r="11667" b="13208"/>
          <a:stretch>
            <a:fillRect/>
          </a:stretch>
        </p:blipFill>
        <p:spPr>
          <a:xfrm>
            <a:off x="443345" y="374073"/>
            <a:ext cx="990600" cy="84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1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3.jpeg"/>
          <p:cNvPicPr>
            <a:picLocks noChangeAspect="1"/>
          </p:cNvPicPr>
          <p:nvPr/>
        </p:nvPicPr>
        <p:blipFill>
          <a:blip r:embed="rId2"/>
          <a:srcRect l="8333" t="9434" r="11667" b="13208"/>
          <a:stretch>
            <a:fillRect/>
          </a:stretch>
        </p:blipFill>
        <p:spPr>
          <a:xfrm>
            <a:off x="457200" y="304800"/>
            <a:ext cx="990600" cy="846138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308764" y="821640"/>
            <a:ext cx="3269672" cy="80998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lowchart: Terminator 9"/>
          <p:cNvSpPr/>
          <p:nvPr/>
        </p:nvSpPr>
        <p:spPr>
          <a:xfrm>
            <a:off x="2376055" y="2454113"/>
            <a:ext cx="7772400" cy="1371600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ইউনিয়ন পরিষদ নির্বাচন পদ্ধতি কোন ধরনের 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বুঝিয়ে বল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lowchart: Terminator 10"/>
          <p:cNvSpPr/>
          <p:nvPr/>
        </p:nvSpPr>
        <p:spPr>
          <a:xfrm>
            <a:off x="2376055" y="4287982"/>
            <a:ext cx="7772400" cy="1371600"/>
          </a:xfrm>
          <a:prstGeom prst="flowChartTerminator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সংসদের সংরক্ষিত মহিলা সদস্যগন কোন পদ্ধতিতে নির্বাচিত হয়ে থাকেন ? ব্যাখ্যা কর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40446" y="1631626"/>
            <a:ext cx="180039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 – ৫ মিঃ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57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4933950" y="471054"/>
            <a:ext cx="3733800" cy="1143000"/>
          </a:xfrm>
          <a:prstGeom prst="wedgeEllipseCallout">
            <a:avLst>
              <a:gd name="adj1" fmla="val -57794"/>
              <a:gd name="adj2" fmla="val 119167"/>
            </a:avLst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প্রত্যক্ষ নির্বাচন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6232" y="2752725"/>
            <a:ext cx="3200400" cy="3638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Striped Right Arrow 5"/>
          <p:cNvSpPr/>
          <p:nvPr/>
        </p:nvSpPr>
        <p:spPr>
          <a:xfrm>
            <a:off x="5597236" y="4343400"/>
            <a:ext cx="1143000" cy="457200"/>
          </a:xfrm>
          <a:prstGeom prst="striped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8-Point Star 6"/>
          <p:cNvSpPr/>
          <p:nvPr/>
        </p:nvSpPr>
        <p:spPr>
          <a:xfrm>
            <a:off x="7841672" y="2933700"/>
            <a:ext cx="2971800" cy="3276600"/>
          </a:xfrm>
          <a:prstGeom prst="star8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নির্বাচিত প্রতিনিধি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3.jpeg"/>
          <p:cNvPicPr>
            <a:picLocks noChangeAspect="1"/>
          </p:cNvPicPr>
          <p:nvPr/>
        </p:nvPicPr>
        <p:blipFill>
          <a:blip r:embed="rId3"/>
          <a:srcRect l="8333" t="9434" r="11667" b="13208"/>
          <a:stretch>
            <a:fillRect/>
          </a:stretch>
        </p:blipFill>
        <p:spPr>
          <a:xfrm>
            <a:off x="457200" y="304800"/>
            <a:ext cx="990600" cy="846138"/>
          </a:xfrm>
          <a:prstGeom prst="rect">
            <a:avLst/>
          </a:prstGeom>
        </p:spPr>
      </p:pic>
      <p:pic>
        <p:nvPicPr>
          <p:cNvPr id="9" name="Content Placeholder 5" descr="340x_4.j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6313" y="2629655"/>
            <a:ext cx="3522518" cy="37616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5248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2743200" y="339940"/>
            <a:ext cx="2590800" cy="1219202"/>
          </a:xfrm>
          <a:prstGeom prst="wedgeEllipseCallout">
            <a:avLst>
              <a:gd name="adj1" fmla="val 82476"/>
              <a:gd name="adj2" fmla="val 72100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পরোক্ষ নির্বাচন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t="20317"/>
          <a:stretch>
            <a:fillRect/>
          </a:stretch>
        </p:blipFill>
        <p:spPr bwMode="auto">
          <a:xfrm>
            <a:off x="1984270" y="3595853"/>
            <a:ext cx="3733800" cy="2907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9116291" y="4109919"/>
            <a:ext cx="2399440" cy="21336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চুড়ান্ত প্রতিনিধি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 l="27128" t="16672" r="33128" b="13109"/>
          <a:stretch>
            <a:fillRect/>
          </a:stretch>
        </p:blipFill>
        <p:spPr bwMode="auto">
          <a:xfrm>
            <a:off x="8647840" y="228657"/>
            <a:ext cx="2770908" cy="2590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triped Right Arrow 7"/>
          <p:cNvSpPr/>
          <p:nvPr/>
        </p:nvSpPr>
        <p:spPr>
          <a:xfrm>
            <a:off x="6544343" y="4948119"/>
            <a:ext cx="1676400" cy="457200"/>
          </a:xfrm>
          <a:prstGeom prst="stripedRightArrow">
            <a:avLst/>
          </a:prstGeom>
          <a:solidFill>
            <a:schemeClr val="accent6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Bent-Up Arrow 8"/>
          <p:cNvSpPr/>
          <p:nvPr/>
        </p:nvSpPr>
        <p:spPr>
          <a:xfrm rot="10800000">
            <a:off x="3560618" y="1943069"/>
            <a:ext cx="4858622" cy="1600201"/>
          </a:xfrm>
          <a:prstGeom prst="bentUpArrow">
            <a:avLst>
              <a:gd name="adj1" fmla="val 15543"/>
              <a:gd name="adj2" fmla="val 18524"/>
              <a:gd name="adj3" fmla="val 32529"/>
            </a:avLst>
          </a:prstGeom>
          <a:solidFill>
            <a:srgbClr val="00B0F0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3.jpeg"/>
          <p:cNvPicPr>
            <a:picLocks noChangeAspect="1"/>
          </p:cNvPicPr>
          <p:nvPr/>
        </p:nvPicPr>
        <p:blipFill>
          <a:blip r:embed="rId4"/>
          <a:srcRect l="8333" t="9434" r="11667" b="13208"/>
          <a:stretch>
            <a:fillRect/>
          </a:stretch>
        </p:blipFill>
        <p:spPr>
          <a:xfrm>
            <a:off x="457200" y="304800"/>
            <a:ext cx="990600" cy="846138"/>
          </a:xfrm>
          <a:prstGeom prst="rect">
            <a:avLst/>
          </a:prstGeom>
        </p:spPr>
      </p:pic>
      <p:pic>
        <p:nvPicPr>
          <p:cNvPr id="11" name="Picture 10" descr="G:\31-5-2015\New picture\2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92896" y="3595853"/>
            <a:ext cx="3446230" cy="28844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6315743" y="727869"/>
            <a:ext cx="21336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 smtClean="0"/>
              <a:t>জনগনের দ্বারা নির্বাচিত প্রতিনিধি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62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9" grpId="1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2-Point Star 3"/>
          <p:cNvSpPr/>
          <p:nvPr/>
        </p:nvSpPr>
        <p:spPr>
          <a:xfrm>
            <a:off x="381000" y="457200"/>
            <a:ext cx="4038600" cy="990600"/>
          </a:xfrm>
          <a:prstGeom prst="star32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3179618" y="1956263"/>
            <a:ext cx="7680960" cy="1188720"/>
          </a:xfrm>
          <a:prstGeom prst="frame">
            <a:avLst/>
          </a:pr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 - ১ </a:t>
            </a:r>
            <a:r>
              <a:rPr lang="bn-IN" sz="3600" dirty="0" smtClean="0">
                <a:solidFill>
                  <a:schemeClr val="bg1"/>
                </a:solidFill>
                <a:latin typeface="AdarshaLipiCon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তোমার দেখা একটি নির্বাচনের বর্ণনা দাও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62398" y="3833554"/>
            <a:ext cx="8915400" cy="1371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 - ২ </a:t>
            </a:r>
            <a:r>
              <a:rPr lang="bn-IN" sz="3600" b="1" dirty="0" smtClean="0">
                <a:solidFill>
                  <a:schemeClr val="tx1"/>
                </a:solidFill>
                <a:latin typeface="AdarshaLipiCon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AdarshaLipiCon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darshaLipiCon"/>
                <a:cs typeface="NikoshBAN" pitchFamily="2" charset="0"/>
              </a:rPr>
              <a:t>বাংলাদেশে</a:t>
            </a:r>
            <a:r>
              <a:rPr lang="en-US" sz="3600" b="1" dirty="0" smtClean="0">
                <a:solidFill>
                  <a:schemeClr val="tx1"/>
                </a:solidFill>
                <a:latin typeface="AdarshaLipiCon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রাষ্ট্রপতি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নির্বাচনের পদ্ধতি উল্লেখ কর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60383" y="501776"/>
            <a:ext cx="180039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 – </a:t>
            </a:r>
            <a:r>
              <a:rPr lang="bn-IN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6</a:t>
            </a:r>
            <a:r>
              <a:rPr lang="bn-IN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মিঃ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95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6" grpId="1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446" y="612380"/>
            <a:ext cx="9407236" cy="5386279"/>
          </a:xfrm>
          <a:prstGeom prst="rect">
            <a:avLst/>
          </a:prstGeom>
        </p:spPr>
      </p:pic>
      <p:pic>
        <p:nvPicPr>
          <p:cNvPr id="5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240" y="988329"/>
            <a:ext cx="6905625" cy="3810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51426" y="4798331"/>
            <a:ext cx="9069257" cy="1200329"/>
          </a:xfrm>
          <a:prstGeom prst="rect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২০২০ </a:t>
            </a:r>
            <a:r>
              <a:rPr lang="en-US" sz="3600" dirty="0" err="1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</a:t>
            </a:r>
            <a:r>
              <a:rPr lang="en-US" sz="36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36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36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36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36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মুজি</a:t>
            </a:r>
            <a:r>
              <a:rPr lang="bn-IN" sz="36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</a:t>
            </a:r>
            <a:r>
              <a:rPr lang="en-US" sz="36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dirty="0" err="1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রহমানের</a:t>
            </a:r>
            <a:r>
              <a:rPr lang="en-US" sz="36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জন্মশত</a:t>
            </a:r>
            <a:r>
              <a:rPr lang="en-US" sz="36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বার্ষিকী</a:t>
            </a:r>
            <a:r>
              <a:rPr lang="en-US" sz="36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উদযাপন</a:t>
            </a:r>
            <a:r>
              <a:rPr lang="en-US" sz="36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উপলক্ষে</a:t>
            </a:r>
            <a:r>
              <a:rPr lang="en-US" sz="36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36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মুজিব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বর্ষের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3600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483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8461760" y="193964"/>
            <a:ext cx="3345873" cy="846138"/>
          </a:xfrm>
          <a:prstGeom prst="flowChartProcess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Bevel 4"/>
          <p:cNvSpPr/>
          <p:nvPr/>
        </p:nvSpPr>
        <p:spPr>
          <a:xfrm>
            <a:off x="2542703" y="2528746"/>
            <a:ext cx="7772400" cy="1097280"/>
          </a:xfrm>
          <a:prstGeom prst="bevel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6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নির্বাচন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? 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Bevel 5"/>
          <p:cNvSpPr/>
          <p:nvPr/>
        </p:nvSpPr>
        <p:spPr>
          <a:xfrm>
            <a:off x="2542703" y="3977933"/>
            <a:ext cx="7772400" cy="1097280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প্রত্যক্ষ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নির্বাচন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 কী বুঝ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3.jpeg"/>
          <p:cNvPicPr>
            <a:picLocks noChangeAspect="1"/>
          </p:cNvPicPr>
          <p:nvPr/>
        </p:nvPicPr>
        <p:blipFill>
          <a:blip r:embed="rId2"/>
          <a:srcRect l="8333" t="9434" r="11667" b="13208"/>
          <a:stretch>
            <a:fillRect/>
          </a:stretch>
        </p:blipFill>
        <p:spPr>
          <a:xfrm>
            <a:off x="457200" y="304800"/>
            <a:ext cx="990600" cy="84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83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2854037" y="761999"/>
            <a:ext cx="7010400" cy="1524000"/>
          </a:xfrm>
          <a:prstGeom prst="bevel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u="sng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2800" u="sng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2168237" y="3117272"/>
            <a:ext cx="8382000" cy="1600438"/>
          </a:xfrm>
          <a:prstGeom prst="round2DiagRect">
            <a:avLst/>
          </a:prstGeom>
          <a:solidFill>
            <a:schemeClr val="tx1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bn-BD" sz="4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গণতান্ত্রিক শাসন ব্যবস্থায়  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ভোটার বা 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নির্বাচক মন্ডলী গুরুত্বপূর্ণ </a:t>
            </a:r>
            <a:r>
              <a:rPr lang="bn-BD" sz="4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?  </a:t>
            </a:r>
            <a:r>
              <a:rPr lang="bn-BD" sz="4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তোমার মতামত দাও</a:t>
            </a:r>
            <a:r>
              <a:rPr lang="bn-BD" sz="4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42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745" y="360219"/>
            <a:ext cx="7772400" cy="6019800"/>
          </a:xfrm>
          <a:prstGeom prst="rect">
            <a:avLst/>
          </a:prstGeom>
        </p:spPr>
      </p:pic>
      <p:sp>
        <p:nvSpPr>
          <p:cNvPr id="6" name="Flowchart: Multidocument 5"/>
          <p:cNvSpPr/>
          <p:nvPr/>
        </p:nvSpPr>
        <p:spPr>
          <a:xfrm>
            <a:off x="4634345" y="588819"/>
            <a:ext cx="3962400" cy="914400"/>
          </a:xfrm>
          <a:prstGeom prst="flowChartMultidocumen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89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275" y="542925"/>
            <a:ext cx="7700962" cy="57757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856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790269" y="2414014"/>
            <a:ext cx="3291875" cy="3122023"/>
          </a:xfrm>
          <a:prstGeom prst="roundRect">
            <a:avLst/>
          </a:prstGeom>
          <a:solidFill>
            <a:schemeClr val="accent6">
              <a:lumMod val="40000"/>
              <a:lumOff val="60000"/>
              <a:alpha val="58039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dirty="0" smtClean="0"/>
          </a:p>
          <a:p>
            <a:pPr algn="ctr"/>
            <a:endParaRPr lang="bn-IN" dirty="0"/>
          </a:p>
          <a:p>
            <a:pPr algn="ctr"/>
            <a:endParaRPr lang="bn-IN" dirty="0" smtClean="0"/>
          </a:p>
          <a:p>
            <a:pPr algn="ctr"/>
            <a:endParaRPr lang="bn-IN" dirty="0"/>
          </a:p>
          <a:p>
            <a:pPr algn="ctr"/>
            <a:r>
              <a:rPr lang="bn-IN" sz="2000" dirty="0" smtClean="0">
                <a:solidFill>
                  <a:srgbClr val="003399"/>
                </a:solidFill>
              </a:rPr>
              <a:t>মোঃ আবদুল বাসেত</a:t>
            </a:r>
          </a:p>
          <a:p>
            <a:pPr algn="ctr"/>
            <a:r>
              <a:rPr lang="bn-IN" dirty="0" smtClean="0">
                <a:solidFill>
                  <a:schemeClr val="tx2">
                    <a:lumMod val="10000"/>
                  </a:schemeClr>
                </a:solidFill>
              </a:rPr>
              <a:t>সহ. শিক্ষক (আই.সি.টি)</a:t>
            </a:r>
          </a:p>
          <a:p>
            <a:pPr algn="ctr"/>
            <a:r>
              <a:rPr lang="bn-IN" dirty="0" smtClean="0">
                <a:solidFill>
                  <a:schemeClr val="accent5">
                    <a:lumMod val="50000"/>
                  </a:schemeClr>
                </a:solidFill>
              </a:rPr>
              <a:t>সাতমোড়া উচ্চ বিদ্যালয়</a:t>
            </a:r>
          </a:p>
          <a:p>
            <a:pPr algn="ctr"/>
            <a:r>
              <a:rPr lang="bn-IN" dirty="0" smtClean="0">
                <a:solidFill>
                  <a:schemeClr val="accent5">
                    <a:lumMod val="50000"/>
                  </a:schemeClr>
                </a:solidFill>
              </a:rPr>
              <a:t>নবীনগর, ব্রাহ্মণবাড়ীয়া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Cell: 01710998333</a:t>
            </a:r>
          </a:p>
          <a:p>
            <a:r>
              <a:rPr lang="bn-IN" sz="1400" dirty="0" smtClean="0">
                <a:solidFill>
                  <a:srgbClr val="002060"/>
                </a:solidFill>
              </a:rPr>
              <a:t>     </a:t>
            </a:r>
            <a:r>
              <a:rPr lang="en-US" sz="1400" dirty="0" smtClean="0">
                <a:solidFill>
                  <a:srgbClr val="002060"/>
                </a:solidFill>
              </a:rPr>
              <a:t>Email: shsab1972@gmail.com</a:t>
            </a:r>
            <a:endParaRPr lang="bn-IN" sz="1400" dirty="0">
              <a:solidFill>
                <a:srgbClr val="00206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428055" y="684110"/>
            <a:ext cx="2443829" cy="783193"/>
          </a:xfrm>
          <a:prstGeom prst="round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50" dirty="0" err="1" smtClean="0">
                <a:ln w="0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পরিচিতি</a:t>
            </a:r>
            <a:endParaRPr lang="en-US" sz="4000" b="1" cap="none" spc="50" dirty="0">
              <a:ln w="0">
                <a:solidFill>
                  <a:srgbClr val="002060"/>
                </a:solidFill>
              </a:ln>
              <a:solidFill>
                <a:srgbClr val="FFC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607" y="2545248"/>
            <a:ext cx="1327197" cy="9953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7104709" y="2666974"/>
            <a:ext cx="3215591" cy="3046988"/>
          </a:xfrm>
          <a:prstGeom prst="rect">
            <a:avLst/>
          </a:prstGeom>
          <a:solidFill>
            <a:schemeClr val="tx1">
              <a:alpha val="45098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 ও নাগরিকতা</a:t>
            </a:r>
            <a:endParaRPr lang="bn-IN" sz="2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bn-IN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নবম/দশম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endParaRPr lang="en-US" sz="28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মিনিট।</a:t>
            </a:r>
          </a:p>
          <a:p>
            <a:pPr algn="ctr"/>
            <a:r>
              <a:rPr lang="bn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১৬জানুয়ারী ২০২০ </a:t>
            </a:r>
            <a:r>
              <a:rPr lang="bn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খ্রিঃ।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672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7" grpId="0" animBg="1"/>
      <p:bldP spid="9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নির্বাচন কমিশন সভ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1" y="1028701"/>
            <a:ext cx="7775971" cy="4443412"/>
          </a:xfrm>
          <a:prstGeom prst="rect">
            <a:avLst/>
          </a:prstGeom>
          <a:ln w="57150" cap="sq">
            <a:solidFill>
              <a:schemeClr val="tx1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43546" y="5719763"/>
            <a:ext cx="5029200" cy="646331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ছবিতে কী দেখতে পাচ্ছি</a:t>
            </a:r>
            <a:r>
              <a:rPr lang="bn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07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3-06-15-09-41-36-51bc36d0b5504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71846" y="397412"/>
            <a:ext cx="4114800" cy="23513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4366669" y="5740804"/>
            <a:ext cx="41148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ছবিতে কী দেখতে পাচ্ছি?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1" descr="C:\Users\cyber\Downloads\aaaaa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6646" y="3308770"/>
            <a:ext cx="3810000" cy="213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1" descr="C:\Users\cyber\Pictures\untitle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82726" y="430069"/>
            <a:ext cx="3927054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726" y="3211234"/>
            <a:ext cx="3962400" cy="22311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3193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47092" y="337625"/>
            <a:ext cx="4343400" cy="1066800"/>
          </a:xfrm>
          <a:prstGeom prst="rect">
            <a:avLst/>
          </a:prstGeom>
          <a:solidFill>
            <a:srgbClr val="FFFF00"/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sng" strike="noStrike" kern="1200" normalizeH="0" baseline="0" noProof="0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পাঠ</a:t>
            </a:r>
            <a:r>
              <a:rPr kumimoji="0" lang="en-US" sz="6600" b="1" i="0" u="sng" strike="noStrike" kern="1200" normalizeH="0" noProof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6600" b="1" i="0" u="sng" strike="noStrike" kern="1200" normalizeH="0" baseline="0" noProof="0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শিরোনাম</a:t>
            </a:r>
            <a:r>
              <a:rPr lang="en-US" sz="6600" b="1" u="sng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NikoshBAN" pitchFamily="2" charset="0"/>
                <a:ea typeface="+mj-ea"/>
                <a:cs typeface="NikoshBAN" pitchFamily="2" charset="0"/>
              </a:rPr>
              <a:t>-</a:t>
            </a:r>
            <a:r>
              <a:rPr kumimoji="0" lang="en-US" sz="8000" b="1" i="0" u="sng" strike="noStrike" kern="1200" normalizeH="0" baseline="0" noProof="0" dirty="0" smtClean="0">
                <a:ln w="12700">
                  <a:solidFill>
                    <a:srgbClr val="020119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en-US" sz="8000" b="1" i="0" u="sng" strike="noStrike" kern="1200" normalizeH="0" baseline="0" noProof="0" dirty="0" smtClean="0">
                <a:ln w="12700">
                  <a:solidFill>
                    <a:srgbClr val="020119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8000" b="1" i="0" u="sng" strike="noStrike" kern="1200" normalizeH="0" baseline="0" noProof="0" dirty="0">
              <a:ln w="12700">
                <a:solidFill>
                  <a:srgbClr val="020119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  <a:reflection blurRad="6350" stA="50000" endA="300" endPos="50000" dist="60007" dir="5400000" sy="-100000" algn="bl" rotWithShape="0"/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9652" y="2623625"/>
            <a:ext cx="6553200" cy="264687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bn-IN" sz="1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র্বাচন</a:t>
            </a:r>
            <a:endParaRPr lang="en-US" sz="16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16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182879" y="98474"/>
            <a:ext cx="6358598" cy="1631851"/>
          </a:xfrm>
          <a:prstGeom prst="wedgeEllipseCallout">
            <a:avLst>
              <a:gd name="adj1" fmla="val 35405"/>
              <a:gd name="adj2" fmla="val 83305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--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Bevel 4"/>
          <p:cNvSpPr/>
          <p:nvPr/>
        </p:nvSpPr>
        <p:spPr>
          <a:xfrm>
            <a:off x="2717409" y="2308274"/>
            <a:ext cx="6172200" cy="762000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নির্বাচন কী তা বলতে 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Bevel 5"/>
          <p:cNvSpPr/>
          <p:nvPr/>
        </p:nvSpPr>
        <p:spPr>
          <a:xfrm>
            <a:off x="2717409" y="3070274"/>
            <a:ext cx="6172200" cy="762000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 ভোটার বা নির্বাচক কে তা লিখতে পারবে ।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Bevel 6"/>
          <p:cNvSpPr/>
          <p:nvPr/>
        </p:nvSpPr>
        <p:spPr>
          <a:xfrm>
            <a:off x="2717409" y="3832274"/>
            <a:ext cx="6172200" cy="762000"/>
          </a:xfrm>
          <a:prstGeom prst="bevel">
            <a:avLst/>
          </a:prstGeom>
          <a:solidFill>
            <a:schemeClr val="tx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নির্বাচ</a:t>
            </a:r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নের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শ্রেণিবিভাগ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Bevel 7"/>
          <p:cNvSpPr/>
          <p:nvPr/>
        </p:nvSpPr>
        <p:spPr>
          <a:xfrm>
            <a:off x="2717409" y="4594274"/>
            <a:ext cx="6172200" cy="7620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ব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র্ণনা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4708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3" descr="IMAGE_000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652" y="678764"/>
            <a:ext cx="5766581" cy="43358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3901342" y="5185191"/>
            <a:ext cx="5029200" cy="646331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ছবিতে কী দেখতে পাচ্ছি</a:t>
            </a:r>
            <a:r>
              <a:rPr lang="bn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01342" y="5185191"/>
            <a:ext cx="50292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লোকগুলো কেন দাঁড়িয়ে আছে?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images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2652" y="678764"/>
            <a:ext cx="5781165" cy="43358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3908634" y="5185191"/>
            <a:ext cx="50292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 মহিলাটি কি করছেন?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01342" y="5137110"/>
            <a:ext cx="50292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ভোট দেয়ার জন্য ব্যালট নিচ্ছেন।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Content Placeholder 18" descr="prime minista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652" y="415569"/>
            <a:ext cx="6151747" cy="46769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Rectangle 10"/>
          <p:cNvSpPr/>
          <p:nvPr/>
        </p:nvSpPr>
        <p:spPr>
          <a:xfrm>
            <a:off x="3392983" y="5136151"/>
            <a:ext cx="611341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ছবিটাতে আমরা কাকে দেখতে পাচ্ছি?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54652" y="5093508"/>
            <a:ext cx="6113416" cy="6463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জনপ্রিয় প্রধানমন্ত্রী জননেত্রী শেখ হাসিনা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92983" y="5116271"/>
            <a:ext cx="6113416" cy="6463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উনি কি করছেন?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92983" y="5136151"/>
            <a:ext cx="6113416" cy="6463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উনি নির্বাচনে ভোট দিচ্ছেন।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58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</TotalTime>
  <Words>420</Words>
  <Application>Microsoft Office PowerPoint</Application>
  <PresentationFormat>Widescreen</PresentationFormat>
  <Paragraphs>96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AdarshaLipiCon</vt:lpstr>
      <vt:lpstr>Arial</vt:lpstr>
      <vt:lpstr>Calibri</vt:lpstr>
      <vt:lpstr>Calibri Light</vt:lpstr>
      <vt:lpstr>NikoshBAN</vt:lpstr>
      <vt:lpstr>Vrinda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Asif Knight Sani</dc:creator>
  <cp:lastModifiedBy>Asif Knight Sani</cp:lastModifiedBy>
  <cp:revision>79</cp:revision>
  <dcterms:created xsi:type="dcterms:W3CDTF">2020-01-16T14:10:41Z</dcterms:created>
  <dcterms:modified xsi:type="dcterms:W3CDTF">2020-01-16T16:37:46Z</dcterms:modified>
</cp:coreProperties>
</file>