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3" r:id="rId6"/>
    <p:sldId id="264" r:id="rId7"/>
    <p:sldId id="271" r:id="rId8"/>
    <p:sldId id="265" r:id="rId9"/>
    <p:sldId id="268" r:id="rId10"/>
    <p:sldId id="269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AD213-8432-431D-A581-9DF1584E968D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1C71E2-9578-4895-976C-35CD543852E3}">
      <dgm:prSet phldrT="[Text]"/>
      <dgm:spPr>
        <a:solidFill>
          <a:srgbClr val="002060">
            <a:alpha val="50000"/>
          </a:srgbClr>
        </a:solidFill>
      </dgm:spPr>
      <dgm:t>
        <a:bodyPr/>
        <a:lstStyle/>
        <a:p>
          <a:r>
            <a:rPr lang="ar-SA" i="1" dirty="0">
              <a:solidFill>
                <a:srgbClr val="C00000"/>
              </a:solidFill>
              <a:latin typeface="ae_AlMohanad" panose="02060603050605020204" pitchFamily="18" charset="-78"/>
              <a:cs typeface="+mn-cs"/>
            </a:rPr>
            <a:t>أقسام الفعل من حيث الزّمان</a:t>
          </a:r>
          <a:endParaRPr lang="en-US" dirty="0">
            <a:solidFill>
              <a:srgbClr val="C00000"/>
            </a:solidFill>
          </a:endParaRPr>
        </a:p>
      </dgm:t>
    </dgm:pt>
    <dgm:pt modelId="{9841ED70-9E1A-464D-97DC-06CEDD92CCF7}" type="parTrans" cxnId="{0D3DFA0E-B813-4343-8AF4-FF4694878543}">
      <dgm:prSet/>
      <dgm:spPr/>
      <dgm:t>
        <a:bodyPr/>
        <a:lstStyle/>
        <a:p>
          <a:endParaRPr lang="en-US"/>
        </a:p>
      </dgm:t>
    </dgm:pt>
    <dgm:pt modelId="{4C9DC651-FABF-4FC8-B0CB-54509AA4E938}" type="sibTrans" cxnId="{0D3DFA0E-B813-4343-8AF4-FF4694878543}">
      <dgm:prSet/>
      <dgm:spPr/>
      <dgm:t>
        <a:bodyPr/>
        <a:lstStyle/>
        <a:p>
          <a:endParaRPr lang="en-US"/>
        </a:p>
      </dgm:t>
    </dgm:pt>
    <dgm:pt modelId="{76C531D4-65CC-4CAE-8328-A061E73F2D70}">
      <dgm:prSet phldrT="[Text]"/>
      <dgm:spPr>
        <a:solidFill>
          <a:schemeClr val="accent6">
            <a:lumMod val="75000"/>
            <a:alpha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ar-SA" dirty="0">
              <a:solidFill>
                <a:schemeClr val="tx1"/>
              </a:solidFill>
              <a:latin typeface="Brush Script MT" panose="03060802040406070304" pitchFamily="66" charset="0"/>
            </a:rPr>
            <a:t>الماضى,</a:t>
          </a:r>
          <a:endParaRPr lang="en-US" dirty="0">
            <a:solidFill>
              <a:schemeClr val="tx1"/>
            </a:solidFill>
          </a:endParaRPr>
        </a:p>
      </dgm:t>
    </dgm:pt>
    <dgm:pt modelId="{130C9D58-E231-4F05-8790-40B69FE20830}" type="parTrans" cxnId="{5F99F457-8F9B-4447-AF6A-A9293AD50D85}">
      <dgm:prSet/>
      <dgm:spPr/>
      <dgm:t>
        <a:bodyPr/>
        <a:lstStyle/>
        <a:p>
          <a:endParaRPr lang="en-US"/>
        </a:p>
      </dgm:t>
    </dgm:pt>
    <dgm:pt modelId="{C2E94D19-7FE9-49F8-A162-1B7253E35CEA}" type="sibTrans" cxnId="{5F99F457-8F9B-4447-AF6A-A9293AD50D85}">
      <dgm:prSet/>
      <dgm:spPr/>
      <dgm:t>
        <a:bodyPr/>
        <a:lstStyle/>
        <a:p>
          <a:endParaRPr lang="en-US"/>
        </a:p>
      </dgm:t>
    </dgm:pt>
    <dgm:pt modelId="{D0140965-F4F4-4B9E-8530-95E7D0FCEC96}">
      <dgm:prSet phldrT="[Text]"/>
      <dgm:spPr>
        <a:solidFill>
          <a:schemeClr val="accent6">
            <a:lumMod val="75000"/>
            <a:alpha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ar-SA" dirty="0">
              <a:solidFill>
                <a:schemeClr val="tx1"/>
              </a:solidFill>
              <a:latin typeface="Brush Script MT" panose="03060802040406070304" pitchFamily="66" charset="0"/>
            </a:rPr>
            <a:t>الأمر</a:t>
          </a:r>
          <a:endParaRPr lang="en-US" dirty="0">
            <a:solidFill>
              <a:schemeClr val="tx1"/>
            </a:solidFill>
          </a:endParaRPr>
        </a:p>
      </dgm:t>
    </dgm:pt>
    <dgm:pt modelId="{EAE4D699-F09C-47FD-86A0-9F4ED43E442B}" type="parTrans" cxnId="{7260ADE0-3B63-49A8-85FE-615451C12C33}">
      <dgm:prSet/>
      <dgm:spPr/>
      <dgm:t>
        <a:bodyPr/>
        <a:lstStyle/>
        <a:p>
          <a:endParaRPr lang="en-US"/>
        </a:p>
      </dgm:t>
    </dgm:pt>
    <dgm:pt modelId="{39FE3E62-D287-405F-860C-BEC13198BFA3}" type="sibTrans" cxnId="{7260ADE0-3B63-49A8-85FE-615451C12C33}">
      <dgm:prSet/>
      <dgm:spPr/>
      <dgm:t>
        <a:bodyPr/>
        <a:lstStyle/>
        <a:p>
          <a:endParaRPr lang="en-US"/>
        </a:p>
      </dgm:t>
    </dgm:pt>
    <dgm:pt modelId="{9254E2CA-DF62-43FD-B55E-78E52B565F3C}">
      <dgm:prSet phldrT="[Text]"/>
      <dgm:spPr>
        <a:solidFill>
          <a:schemeClr val="accent6">
            <a:lumMod val="75000"/>
            <a:alpha val="5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ar-SA" dirty="0">
              <a:solidFill>
                <a:schemeClr val="tx1"/>
              </a:solidFill>
              <a:latin typeface="Brush Script MT" panose="03060802040406070304" pitchFamily="66" charset="0"/>
            </a:rPr>
            <a:t>المضارع</a:t>
          </a:r>
          <a:endParaRPr lang="en-US" dirty="0">
            <a:solidFill>
              <a:schemeClr val="tx1"/>
            </a:solidFill>
          </a:endParaRPr>
        </a:p>
      </dgm:t>
    </dgm:pt>
    <dgm:pt modelId="{700851D8-DE87-45E9-95AE-9B665372F9BB}" type="parTrans" cxnId="{C5E38E94-2230-4FF5-982A-66B3E70E9292}">
      <dgm:prSet/>
      <dgm:spPr/>
      <dgm:t>
        <a:bodyPr/>
        <a:lstStyle/>
        <a:p>
          <a:endParaRPr lang="en-US"/>
        </a:p>
      </dgm:t>
    </dgm:pt>
    <dgm:pt modelId="{4769469C-BD2D-464B-A7F2-F95771C2F61D}" type="sibTrans" cxnId="{C5E38E94-2230-4FF5-982A-66B3E70E9292}">
      <dgm:prSet/>
      <dgm:spPr/>
      <dgm:t>
        <a:bodyPr/>
        <a:lstStyle/>
        <a:p>
          <a:endParaRPr lang="en-US"/>
        </a:p>
      </dgm:t>
    </dgm:pt>
    <dgm:pt modelId="{9EB836ED-7549-4185-A4E1-02AFB4D45195}" type="pres">
      <dgm:prSet presAssocID="{B3CAD213-8432-431D-A581-9DF1584E968D}" presName="composite" presStyleCnt="0">
        <dgm:presLayoutVars>
          <dgm:chMax val="1"/>
          <dgm:dir/>
          <dgm:resizeHandles val="exact"/>
        </dgm:presLayoutVars>
      </dgm:prSet>
      <dgm:spPr/>
    </dgm:pt>
    <dgm:pt modelId="{8A7FDED5-FCC3-456E-90FF-B1B865460454}" type="pres">
      <dgm:prSet presAssocID="{B3CAD213-8432-431D-A581-9DF1584E968D}" presName="radial" presStyleCnt="0">
        <dgm:presLayoutVars>
          <dgm:animLvl val="ctr"/>
        </dgm:presLayoutVars>
      </dgm:prSet>
      <dgm:spPr/>
    </dgm:pt>
    <dgm:pt modelId="{D0CF70D1-DC58-4C43-A55E-4A968D2F013C}" type="pres">
      <dgm:prSet presAssocID="{451C71E2-9578-4895-976C-35CD543852E3}" presName="centerShape" presStyleLbl="vennNode1" presStyleIdx="0" presStyleCnt="4"/>
      <dgm:spPr/>
    </dgm:pt>
    <dgm:pt modelId="{8F90F724-DBFA-4AD2-B5D7-B8A0521815D6}" type="pres">
      <dgm:prSet presAssocID="{76C531D4-65CC-4CAE-8328-A061E73F2D70}" presName="node" presStyleLbl="vennNode1" presStyleIdx="1" presStyleCnt="4" custScaleX="147895" custScaleY="123832" custRadScaleRad="104326" custRadScaleInc="-1363">
        <dgm:presLayoutVars>
          <dgm:bulletEnabled val="1"/>
        </dgm:presLayoutVars>
      </dgm:prSet>
      <dgm:spPr/>
    </dgm:pt>
    <dgm:pt modelId="{C8C4C82D-E99C-4AF7-9AFE-F63BF4562832}" type="pres">
      <dgm:prSet presAssocID="{D0140965-F4F4-4B9E-8530-95E7D0FCEC96}" presName="node" presStyleLbl="vennNode1" presStyleIdx="2" presStyleCnt="4" custScaleX="140004" custScaleY="144326" custRadScaleRad="113842" custRadScaleInc="-1268">
        <dgm:presLayoutVars>
          <dgm:bulletEnabled val="1"/>
        </dgm:presLayoutVars>
      </dgm:prSet>
      <dgm:spPr/>
    </dgm:pt>
    <dgm:pt modelId="{C76A0F29-C3F5-47E4-8687-F15993BE12BD}" type="pres">
      <dgm:prSet presAssocID="{9254E2CA-DF62-43FD-B55E-78E52B565F3C}" presName="node" presStyleLbl="vennNode1" presStyleIdx="3" presStyleCnt="4" custScaleX="155499" custScaleY="143570" custRadScaleRad="116299" custRadScaleInc="668">
        <dgm:presLayoutVars>
          <dgm:bulletEnabled val="1"/>
        </dgm:presLayoutVars>
      </dgm:prSet>
      <dgm:spPr/>
    </dgm:pt>
  </dgm:ptLst>
  <dgm:cxnLst>
    <dgm:cxn modelId="{24480B0B-17B6-42E9-AE22-F3ED92DCFFEC}" type="presOf" srcId="{9254E2CA-DF62-43FD-B55E-78E52B565F3C}" destId="{C76A0F29-C3F5-47E4-8687-F15993BE12BD}" srcOrd="0" destOrd="0" presId="urn:microsoft.com/office/officeart/2005/8/layout/radial3"/>
    <dgm:cxn modelId="{0D3DFA0E-B813-4343-8AF4-FF4694878543}" srcId="{B3CAD213-8432-431D-A581-9DF1584E968D}" destId="{451C71E2-9578-4895-976C-35CD543852E3}" srcOrd="0" destOrd="0" parTransId="{9841ED70-9E1A-464D-97DC-06CEDD92CCF7}" sibTransId="{4C9DC651-FABF-4FC8-B0CB-54509AA4E938}"/>
    <dgm:cxn modelId="{FB8BFE21-EAA2-4B45-8234-0F3DC3BDE379}" type="presOf" srcId="{76C531D4-65CC-4CAE-8328-A061E73F2D70}" destId="{8F90F724-DBFA-4AD2-B5D7-B8A0521815D6}" srcOrd="0" destOrd="0" presId="urn:microsoft.com/office/officeart/2005/8/layout/radial3"/>
    <dgm:cxn modelId="{5F99F457-8F9B-4447-AF6A-A9293AD50D85}" srcId="{451C71E2-9578-4895-976C-35CD543852E3}" destId="{76C531D4-65CC-4CAE-8328-A061E73F2D70}" srcOrd="0" destOrd="0" parTransId="{130C9D58-E231-4F05-8790-40B69FE20830}" sibTransId="{C2E94D19-7FE9-49F8-A162-1B7253E35CEA}"/>
    <dgm:cxn modelId="{C5E38E94-2230-4FF5-982A-66B3E70E9292}" srcId="{451C71E2-9578-4895-976C-35CD543852E3}" destId="{9254E2CA-DF62-43FD-B55E-78E52B565F3C}" srcOrd="2" destOrd="0" parTransId="{700851D8-DE87-45E9-95AE-9B665372F9BB}" sibTransId="{4769469C-BD2D-464B-A7F2-F95771C2F61D}"/>
    <dgm:cxn modelId="{F0546298-5BEA-40B6-B8C4-A77DE9E65868}" type="presOf" srcId="{B3CAD213-8432-431D-A581-9DF1584E968D}" destId="{9EB836ED-7549-4185-A4E1-02AFB4D45195}" srcOrd="0" destOrd="0" presId="urn:microsoft.com/office/officeart/2005/8/layout/radial3"/>
    <dgm:cxn modelId="{1A425CB6-297A-41EC-AAA7-A79326F8EF06}" type="presOf" srcId="{D0140965-F4F4-4B9E-8530-95E7D0FCEC96}" destId="{C8C4C82D-E99C-4AF7-9AFE-F63BF4562832}" srcOrd="0" destOrd="0" presId="urn:microsoft.com/office/officeart/2005/8/layout/radial3"/>
    <dgm:cxn modelId="{7260ADE0-3B63-49A8-85FE-615451C12C33}" srcId="{451C71E2-9578-4895-976C-35CD543852E3}" destId="{D0140965-F4F4-4B9E-8530-95E7D0FCEC96}" srcOrd="1" destOrd="0" parTransId="{EAE4D699-F09C-47FD-86A0-9F4ED43E442B}" sibTransId="{39FE3E62-D287-405F-860C-BEC13198BFA3}"/>
    <dgm:cxn modelId="{09E4E3F0-9C8E-4743-85DB-B216143FA686}" type="presOf" srcId="{451C71E2-9578-4895-976C-35CD543852E3}" destId="{D0CF70D1-DC58-4C43-A55E-4A968D2F013C}" srcOrd="0" destOrd="0" presId="urn:microsoft.com/office/officeart/2005/8/layout/radial3"/>
    <dgm:cxn modelId="{4F94264C-26B1-4FEA-A87B-C5B431486323}" type="presParOf" srcId="{9EB836ED-7549-4185-A4E1-02AFB4D45195}" destId="{8A7FDED5-FCC3-456E-90FF-B1B865460454}" srcOrd="0" destOrd="0" presId="urn:microsoft.com/office/officeart/2005/8/layout/radial3"/>
    <dgm:cxn modelId="{B5E089C1-FD2E-4313-A9FF-0606A9FD2009}" type="presParOf" srcId="{8A7FDED5-FCC3-456E-90FF-B1B865460454}" destId="{D0CF70D1-DC58-4C43-A55E-4A968D2F013C}" srcOrd="0" destOrd="0" presId="urn:microsoft.com/office/officeart/2005/8/layout/radial3"/>
    <dgm:cxn modelId="{4603EA2E-E15F-4A38-B08E-77C99A505A73}" type="presParOf" srcId="{8A7FDED5-FCC3-456E-90FF-B1B865460454}" destId="{8F90F724-DBFA-4AD2-B5D7-B8A0521815D6}" srcOrd="1" destOrd="0" presId="urn:microsoft.com/office/officeart/2005/8/layout/radial3"/>
    <dgm:cxn modelId="{74512B01-8D7F-48E6-9702-988D9157D82F}" type="presParOf" srcId="{8A7FDED5-FCC3-456E-90FF-B1B865460454}" destId="{C8C4C82D-E99C-4AF7-9AFE-F63BF4562832}" srcOrd="2" destOrd="0" presId="urn:microsoft.com/office/officeart/2005/8/layout/radial3"/>
    <dgm:cxn modelId="{96403D0E-DB62-4160-BC52-F043FDB5B646}" type="presParOf" srcId="{8A7FDED5-FCC3-456E-90FF-B1B865460454}" destId="{C76A0F29-C3F5-47E4-8687-F15993BE12BD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C58A5B-3C03-41D1-8324-108E56B26DA1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AF5CBB8F-9EF0-4CF4-9DBC-0D7A0C59443A}">
      <dgm:prSet phldrT="[Text]" custT="1"/>
      <dgm:spPr/>
      <dgm:t>
        <a:bodyPr/>
        <a:lstStyle/>
        <a:p>
          <a:r>
            <a:rPr lang="ar-SA" sz="2800" dirty="0">
              <a:solidFill>
                <a:schemeClr val="tx1"/>
              </a:solidFill>
            </a:rPr>
            <a:t>الفعل الماضى: هو ما دلّ على معنى فى نفسه مقترنا باالزّمان الماضى</a:t>
          </a:r>
        </a:p>
        <a:p>
          <a:r>
            <a:rPr lang="ar-SA" sz="2800" dirty="0">
              <a:solidFill>
                <a:schemeClr val="tx1"/>
              </a:solidFill>
            </a:rPr>
            <a:t>مثل: جاء, اجتهد </a:t>
          </a:r>
          <a:endParaRPr lang="en-US" sz="2800" dirty="0">
            <a:solidFill>
              <a:schemeClr val="tx1"/>
            </a:solidFill>
          </a:endParaRPr>
        </a:p>
      </dgm:t>
    </dgm:pt>
    <dgm:pt modelId="{BEA4482C-EE86-464B-9DF6-5E7E5DEC0EF3}" type="parTrans" cxnId="{31942709-006A-496C-AAFB-5678BB3CB064}">
      <dgm:prSet/>
      <dgm:spPr/>
      <dgm:t>
        <a:bodyPr/>
        <a:lstStyle/>
        <a:p>
          <a:endParaRPr lang="en-US"/>
        </a:p>
      </dgm:t>
    </dgm:pt>
    <dgm:pt modelId="{3FD42A0B-3906-496C-878A-9B4ADFD35E8E}" type="sibTrans" cxnId="{31942709-006A-496C-AAFB-5678BB3CB064}">
      <dgm:prSet/>
      <dgm:spPr/>
      <dgm:t>
        <a:bodyPr/>
        <a:lstStyle/>
        <a:p>
          <a:endParaRPr lang="en-US"/>
        </a:p>
      </dgm:t>
    </dgm:pt>
    <dgm:pt modelId="{FB817753-7D86-406D-BAC3-B7DC571D0B6A}">
      <dgm:prSet phldrT="[Text]" custT="1"/>
      <dgm:spPr/>
      <dgm:t>
        <a:bodyPr/>
        <a:lstStyle/>
        <a:p>
          <a:r>
            <a:rPr lang="ar-SA" sz="2400" dirty="0">
              <a:solidFill>
                <a:srgbClr val="0070C0"/>
              </a:solidFill>
            </a:rPr>
            <a:t>المضالرع:هو ما دلّ على معنى فى نفسه مقترنا بزمان يحتمل الحال والمستقبل</a:t>
          </a:r>
        </a:p>
        <a:p>
          <a:r>
            <a:rPr lang="ar-SA" sz="2400" dirty="0">
              <a:solidFill>
                <a:srgbClr val="0070C0"/>
              </a:solidFill>
            </a:rPr>
            <a:t>مثل: يجئ , يجتهد</a:t>
          </a:r>
          <a:endParaRPr lang="en-US" sz="2400" dirty="0">
            <a:solidFill>
              <a:srgbClr val="0070C0"/>
            </a:solidFill>
          </a:endParaRPr>
        </a:p>
      </dgm:t>
    </dgm:pt>
    <dgm:pt modelId="{710F4D1E-9065-4A99-9515-95AAFBC00CB8}" type="parTrans" cxnId="{F0D8787A-ECEE-4117-A593-086CA27F54EB}">
      <dgm:prSet/>
      <dgm:spPr/>
      <dgm:t>
        <a:bodyPr/>
        <a:lstStyle/>
        <a:p>
          <a:endParaRPr lang="en-US"/>
        </a:p>
      </dgm:t>
    </dgm:pt>
    <dgm:pt modelId="{4A793572-FFD8-4F61-852D-A3C3382E289F}" type="sibTrans" cxnId="{F0D8787A-ECEE-4117-A593-086CA27F54EB}">
      <dgm:prSet/>
      <dgm:spPr/>
      <dgm:t>
        <a:bodyPr/>
        <a:lstStyle/>
        <a:p>
          <a:endParaRPr lang="en-US"/>
        </a:p>
      </dgm:t>
    </dgm:pt>
    <dgm:pt modelId="{2CCBE956-1D6C-4079-9BEF-F153A19C44C3}">
      <dgm:prSet phldrT="[Text]" custT="1"/>
      <dgm:spPr/>
      <dgm:t>
        <a:bodyPr/>
        <a:lstStyle/>
        <a:p>
          <a:r>
            <a:rPr lang="ar-SA" sz="2800" dirty="0"/>
            <a:t>الأمر: هو دلّ على طلب و قوع الفعل من المخاطب بغير لام الأمر</a:t>
          </a:r>
        </a:p>
        <a:p>
          <a:r>
            <a:rPr lang="ar-SA" sz="2800" dirty="0"/>
            <a:t>مثل: اذهب, اجتهد.</a:t>
          </a:r>
          <a:endParaRPr lang="en-US" sz="2800" dirty="0"/>
        </a:p>
      </dgm:t>
    </dgm:pt>
    <dgm:pt modelId="{4D55527E-8A7D-4EDC-97D1-9F31237FC11C}" type="parTrans" cxnId="{12736DDF-697D-405D-A87A-CF6191072B72}">
      <dgm:prSet/>
      <dgm:spPr/>
      <dgm:t>
        <a:bodyPr/>
        <a:lstStyle/>
        <a:p>
          <a:endParaRPr lang="en-US"/>
        </a:p>
      </dgm:t>
    </dgm:pt>
    <dgm:pt modelId="{F7A1AA7F-B17A-42E1-8319-2C55CCABE999}" type="sibTrans" cxnId="{12736DDF-697D-405D-A87A-CF6191072B72}">
      <dgm:prSet/>
      <dgm:spPr/>
      <dgm:t>
        <a:bodyPr/>
        <a:lstStyle/>
        <a:p>
          <a:endParaRPr lang="en-US"/>
        </a:p>
      </dgm:t>
    </dgm:pt>
    <dgm:pt modelId="{C76D16C6-45AC-42BE-BC63-DF97758E8EDD}" type="pres">
      <dgm:prSet presAssocID="{D1C58A5B-3C03-41D1-8324-108E56B26DA1}" presName="compositeShape" presStyleCnt="0">
        <dgm:presLayoutVars>
          <dgm:chMax val="7"/>
          <dgm:dir/>
          <dgm:resizeHandles val="exact"/>
        </dgm:presLayoutVars>
      </dgm:prSet>
      <dgm:spPr/>
    </dgm:pt>
    <dgm:pt modelId="{FE4AB774-6485-4F50-A5AC-2244903E2E18}" type="pres">
      <dgm:prSet presAssocID="{D1C58A5B-3C03-41D1-8324-108E56B26DA1}" presName="wedge1" presStyleLbl="node1" presStyleIdx="0" presStyleCnt="3" custScaleX="161048" custScaleY="123316" custLinFactNeighborY="-834"/>
      <dgm:spPr/>
    </dgm:pt>
    <dgm:pt modelId="{32DE183F-3B76-4ED3-A3D1-B47B137E56D0}" type="pres">
      <dgm:prSet presAssocID="{D1C58A5B-3C03-41D1-8324-108E56B26DA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9FAB70F-6852-4150-AD82-2BDAB0205907}" type="pres">
      <dgm:prSet presAssocID="{D1C58A5B-3C03-41D1-8324-108E56B26DA1}" presName="wedge2" presStyleLbl="node1" presStyleIdx="1" presStyleCnt="3" custScaleX="139927" custScaleY="117267"/>
      <dgm:spPr/>
    </dgm:pt>
    <dgm:pt modelId="{BB01F26C-FD28-44B0-8FA8-56BFD5767C83}" type="pres">
      <dgm:prSet presAssocID="{D1C58A5B-3C03-41D1-8324-108E56B26DA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2D40337-A41D-4081-A675-5DA2FAB2EABE}" type="pres">
      <dgm:prSet presAssocID="{D1C58A5B-3C03-41D1-8324-108E56B26DA1}" presName="wedge3" presStyleLbl="node1" presStyleIdx="2" presStyleCnt="3" custScaleX="150460" custScaleY="118742" custLinFactNeighborX="1669" custLinFactNeighborY="-5945"/>
      <dgm:spPr/>
    </dgm:pt>
    <dgm:pt modelId="{00C10516-EB50-44A3-A5AE-953276AEC082}" type="pres">
      <dgm:prSet presAssocID="{D1C58A5B-3C03-41D1-8324-108E56B26DA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0CC4006-22A8-4BAC-976A-2C242535C7F3}" type="presOf" srcId="{FB817753-7D86-406D-BAC3-B7DC571D0B6A}" destId="{BB01F26C-FD28-44B0-8FA8-56BFD5767C83}" srcOrd="1" destOrd="0" presId="urn:microsoft.com/office/officeart/2005/8/layout/chart3"/>
    <dgm:cxn modelId="{31942709-006A-496C-AAFB-5678BB3CB064}" srcId="{D1C58A5B-3C03-41D1-8324-108E56B26DA1}" destId="{AF5CBB8F-9EF0-4CF4-9DBC-0D7A0C59443A}" srcOrd="0" destOrd="0" parTransId="{BEA4482C-EE86-464B-9DF6-5E7E5DEC0EF3}" sibTransId="{3FD42A0B-3906-496C-878A-9B4ADFD35E8E}"/>
    <dgm:cxn modelId="{505A2612-1ADB-4705-AC55-DF41DAA21FD5}" type="presOf" srcId="{AF5CBB8F-9EF0-4CF4-9DBC-0D7A0C59443A}" destId="{32DE183F-3B76-4ED3-A3D1-B47B137E56D0}" srcOrd="1" destOrd="0" presId="urn:microsoft.com/office/officeart/2005/8/layout/chart3"/>
    <dgm:cxn modelId="{E219B014-F41A-4DA4-A212-0F00D4888864}" type="presOf" srcId="{FB817753-7D86-406D-BAC3-B7DC571D0B6A}" destId="{A9FAB70F-6852-4150-AD82-2BDAB0205907}" srcOrd="0" destOrd="0" presId="urn:microsoft.com/office/officeart/2005/8/layout/chart3"/>
    <dgm:cxn modelId="{3D7FDA36-EC2C-4D2A-AFBE-C5A2A929AB93}" type="presOf" srcId="{2CCBE956-1D6C-4079-9BEF-F153A19C44C3}" destId="{00C10516-EB50-44A3-A5AE-953276AEC082}" srcOrd="1" destOrd="0" presId="urn:microsoft.com/office/officeart/2005/8/layout/chart3"/>
    <dgm:cxn modelId="{E67A374A-0BF8-4036-A126-235DC67D5277}" type="presOf" srcId="{2CCBE956-1D6C-4079-9BEF-F153A19C44C3}" destId="{C2D40337-A41D-4081-A675-5DA2FAB2EABE}" srcOrd="0" destOrd="0" presId="urn:microsoft.com/office/officeart/2005/8/layout/chart3"/>
    <dgm:cxn modelId="{020CBA6D-F5D6-4F2B-AF79-2282D2135CAF}" type="presOf" srcId="{AF5CBB8F-9EF0-4CF4-9DBC-0D7A0C59443A}" destId="{FE4AB774-6485-4F50-A5AC-2244903E2E18}" srcOrd="0" destOrd="0" presId="urn:microsoft.com/office/officeart/2005/8/layout/chart3"/>
    <dgm:cxn modelId="{75CEE96F-91AA-4830-B83D-587DE82AC305}" type="presOf" srcId="{D1C58A5B-3C03-41D1-8324-108E56B26DA1}" destId="{C76D16C6-45AC-42BE-BC63-DF97758E8EDD}" srcOrd="0" destOrd="0" presId="urn:microsoft.com/office/officeart/2005/8/layout/chart3"/>
    <dgm:cxn modelId="{F0D8787A-ECEE-4117-A593-086CA27F54EB}" srcId="{D1C58A5B-3C03-41D1-8324-108E56B26DA1}" destId="{FB817753-7D86-406D-BAC3-B7DC571D0B6A}" srcOrd="1" destOrd="0" parTransId="{710F4D1E-9065-4A99-9515-95AAFBC00CB8}" sibTransId="{4A793572-FFD8-4F61-852D-A3C3382E289F}"/>
    <dgm:cxn modelId="{12736DDF-697D-405D-A87A-CF6191072B72}" srcId="{D1C58A5B-3C03-41D1-8324-108E56B26DA1}" destId="{2CCBE956-1D6C-4079-9BEF-F153A19C44C3}" srcOrd="2" destOrd="0" parTransId="{4D55527E-8A7D-4EDC-97D1-9F31237FC11C}" sibTransId="{F7A1AA7F-B17A-42E1-8319-2C55CCABE999}"/>
    <dgm:cxn modelId="{55C28997-1867-4FF9-930C-42CE1F26376D}" type="presParOf" srcId="{C76D16C6-45AC-42BE-BC63-DF97758E8EDD}" destId="{FE4AB774-6485-4F50-A5AC-2244903E2E18}" srcOrd="0" destOrd="0" presId="urn:microsoft.com/office/officeart/2005/8/layout/chart3"/>
    <dgm:cxn modelId="{37D74152-A92E-42AC-A760-4C3F2DA1224A}" type="presParOf" srcId="{C76D16C6-45AC-42BE-BC63-DF97758E8EDD}" destId="{32DE183F-3B76-4ED3-A3D1-B47B137E56D0}" srcOrd="1" destOrd="0" presId="urn:microsoft.com/office/officeart/2005/8/layout/chart3"/>
    <dgm:cxn modelId="{A6438A79-C6BC-4140-85F6-AE770078C624}" type="presParOf" srcId="{C76D16C6-45AC-42BE-BC63-DF97758E8EDD}" destId="{A9FAB70F-6852-4150-AD82-2BDAB0205907}" srcOrd="2" destOrd="0" presId="urn:microsoft.com/office/officeart/2005/8/layout/chart3"/>
    <dgm:cxn modelId="{E464F2E5-2800-4C35-8D78-EEF667A316D7}" type="presParOf" srcId="{C76D16C6-45AC-42BE-BC63-DF97758E8EDD}" destId="{BB01F26C-FD28-44B0-8FA8-56BFD5767C83}" srcOrd="3" destOrd="0" presId="urn:microsoft.com/office/officeart/2005/8/layout/chart3"/>
    <dgm:cxn modelId="{4725A55C-8A40-4E95-B0AF-D3762193F971}" type="presParOf" srcId="{C76D16C6-45AC-42BE-BC63-DF97758E8EDD}" destId="{C2D40337-A41D-4081-A675-5DA2FAB2EABE}" srcOrd="4" destOrd="0" presId="urn:microsoft.com/office/officeart/2005/8/layout/chart3"/>
    <dgm:cxn modelId="{F1FFDF71-BD3A-4040-BEC2-4DE99F8E1169}" type="presParOf" srcId="{C76D16C6-45AC-42BE-BC63-DF97758E8EDD}" destId="{00C10516-EB50-44A3-A5AE-953276AEC08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F70D1-DC58-4C43-A55E-4A968D2F013C}">
      <dsp:nvSpPr>
        <dsp:cNvPr id="0" name=""/>
        <dsp:cNvSpPr/>
      </dsp:nvSpPr>
      <dsp:spPr>
        <a:xfrm>
          <a:off x="2457050" y="1603291"/>
          <a:ext cx="3554802" cy="3554802"/>
        </a:xfrm>
        <a:prstGeom prst="ellipse">
          <a:avLst/>
        </a:prstGeom>
        <a:solidFill>
          <a:srgbClr val="00206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400" i="1" kern="1200" dirty="0">
              <a:solidFill>
                <a:srgbClr val="C00000"/>
              </a:solidFill>
              <a:latin typeface="ae_AlMohanad" panose="02060603050605020204" pitchFamily="18" charset="-78"/>
              <a:cs typeface="+mn-cs"/>
            </a:rPr>
            <a:t>أقسام الفعل من حيث الزّمان</a:t>
          </a:r>
          <a:endParaRPr lang="en-US" sz="5400" kern="1200" dirty="0">
            <a:solidFill>
              <a:srgbClr val="C00000"/>
            </a:solidFill>
          </a:endParaRPr>
        </a:p>
      </dsp:txBody>
      <dsp:txXfrm>
        <a:off x="2977639" y="2123880"/>
        <a:ext cx="2513624" cy="2513624"/>
      </dsp:txXfrm>
    </dsp:sp>
    <dsp:sp modelId="{8F90F724-DBFA-4AD2-B5D7-B8A0521815D6}">
      <dsp:nvSpPr>
        <dsp:cNvPr id="0" name=""/>
        <dsp:cNvSpPr/>
      </dsp:nvSpPr>
      <dsp:spPr>
        <a:xfrm>
          <a:off x="2851240" y="-32533"/>
          <a:ext cx="2628687" cy="2200991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 dirty="0">
              <a:solidFill>
                <a:schemeClr val="tx1"/>
              </a:solidFill>
              <a:latin typeface="Brush Script MT" panose="03060802040406070304" pitchFamily="66" charset="0"/>
            </a:rPr>
            <a:t>الماضى,</a:t>
          </a:r>
          <a:endParaRPr lang="en-US" sz="4900" kern="1200" dirty="0">
            <a:solidFill>
              <a:schemeClr val="tx1"/>
            </a:solidFill>
          </a:endParaRPr>
        </a:p>
      </dsp:txBody>
      <dsp:txXfrm>
        <a:off x="3236202" y="289795"/>
        <a:ext cx="1858763" cy="1556335"/>
      </dsp:txXfrm>
    </dsp:sp>
    <dsp:sp modelId="{C8C4C82D-E99C-4AF7-9AFE-F63BF4562832}">
      <dsp:nvSpPr>
        <dsp:cNvPr id="0" name=""/>
        <dsp:cNvSpPr/>
      </dsp:nvSpPr>
      <dsp:spPr>
        <a:xfrm>
          <a:off x="5304511" y="3254432"/>
          <a:ext cx="2488432" cy="2565252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 dirty="0">
              <a:solidFill>
                <a:schemeClr val="tx1"/>
              </a:solidFill>
              <a:latin typeface="Brush Script MT" panose="03060802040406070304" pitchFamily="66" charset="0"/>
            </a:rPr>
            <a:t>الأمر</a:t>
          </a:r>
          <a:endParaRPr lang="en-US" sz="4900" kern="1200" dirty="0">
            <a:solidFill>
              <a:schemeClr val="tx1"/>
            </a:solidFill>
          </a:endParaRPr>
        </a:p>
      </dsp:txBody>
      <dsp:txXfrm>
        <a:off x="5668933" y="3630104"/>
        <a:ext cx="1759588" cy="1813908"/>
      </dsp:txXfrm>
    </dsp:sp>
    <dsp:sp modelId="{C76A0F29-C3F5-47E4-8687-F15993BE12BD}">
      <dsp:nvSpPr>
        <dsp:cNvPr id="0" name=""/>
        <dsp:cNvSpPr/>
      </dsp:nvSpPr>
      <dsp:spPr>
        <a:xfrm>
          <a:off x="504610" y="3261151"/>
          <a:ext cx="2763841" cy="2551815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 dirty="0">
              <a:solidFill>
                <a:schemeClr val="tx1"/>
              </a:solidFill>
              <a:latin typeface="Brush Script MT" panose="03060802040406070304" pitchFamily="66" charset="0"/>
            </a:rPr>
            <a:t>المضارع</a:t>
          </a:r>
          <a:endParaRPr lang="en-US" sz="4900" kern="1200" dirty="0">
            <a:solidFill>
              <a:schemeClr val="tx1"/>
            </a:solidFill>
          </a:endParaRPr>
        </a:p>
      </dsp:txBody>
      <dsp:txXfrm>
        <a:off x="909365" y="3634856"/>
        <a:ext cx="1954331" cy="1804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AB774-6485-4F50-A5AC-2244903E2E18}">
      <dsp:nvSpPr>
        <dsp:cNvPr id="0" name=""/>
        <dsp:cNvSpPr/>
      </dsp:nvSpPr>
      <dsp:spPr>
        <a:xfrm>
          <a:off x="1928192" y="-157835"/>
          <a:ext cx="7673006" cy="5875294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solidFill>
                <a:schemeClr val="tx1"/>
              </a:solidFill>
            </a:rPr>
            <a:t>الفعل الماضى: هو ما دلّ على معنى فى نفسه مقترنا باالزّمان الماضى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solidFill>
                <a:schemeClr val="tx1"/>
              </a:solidFill>
            </a:rPr>
            <a:t>مثل: جاء, اجتهد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6099933" y="926296"/>
        <a:ext cx="2603341" cy="1958431"/>
      </dsp:txXfrm>
    </dsp:sp>
    <dsp:sp modelId="{A9FAB70F-6852-4150-AD82-2BDAB0205907}">
      <dsp:nvSpPr>
        <dsp:cNvPr id="0" name=""/>
        <dsp:cNvSpPr/>
      </dsp:nvSpPr>
      <dsp:spPr>
        <a:xfrm>
          <a:off x="2185744" y="167798"/>
          <a:ext cx="6666712" cy="5587094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srgbClr val="0070C0"/>
              </a:solidFill>
            </a:rPr>
            <a:t>المضالرع:هو ما دلّ على معنى فى نفسه مقترنا بزمان يحتمل الحال والمستقبل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srgbClr val="0070C0"/>
              </a:solidFill>
            </a:rPr>
            <a:t>مثل: يجئ , يجتهد</a:t>
          </a:r>
          <a:endParaRPr lang="en-US" sz="2400" kern="1200" dirty="0">
            <a:solidFill>
              <a:srgbClr val="0070C0"/>
            </a:solidFill>
          </a:endParaRPr>
        </a:p>
      </dsp:txBody>
      <dsp:txXfrm>
        <a:off x="4011154" y="3692989"/>
        <a:ext cx="3015893" cy="1729338"/>
      </dsp:txXfrm>
    </dsp:sp>
    <dsp:sp modelId="{C2D40337-A41D-4081-A675-5DA2FAB2EABE}">
      <dsp:nvSpPr>
        <dsp:cNvPr id="0" name=""/>
        <dsp:cNvSpPr/>
      </dsp:nvSpPr>
      <dsp:spPr>
        <a:xfrm>
          <a:off x="2014344" y="-150584"/>
          <a:ext cx="7168549" cy="565737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الأمر: هو دلّ على طلب و قوع الفعل من المخاطب بغير لام الأمر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مثل: اذهب, اجتهد.</a:t>
          </a:r>
          <a:endParaRPr lang="en-US" sz="2800" kern="1200" dirty="0"/>
        </a:p>
      </dsp:txBody>
      <dsp:txXfrm>
        <a:off x="2782403" y="960685"/>
        <a:ext cx="2432186" cy="1885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2730E-A795-497B-A4BA-336B07517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96511-F1F7-4C46-8A5A-38A0A90A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5D081-DD0F-40A4-9611-AEA86BB4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4A1C-CB14-4C4A-B52E-23B77F46B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CD02C-66E4-41A5-B37E-2FE765A5D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3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BB4D1-F84E-44EF-9A5B-136D5354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7C24A-6A2E-4F76-AB24-DE22CF922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C4F52-3DFD-44FF-883A-E2FE144D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2E75E-0608-4D03-82FB-3C725BCA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A5A10-0372-4BE0-B2AE-0560D6B9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5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B0992B-FEBC-4A8F-9D46-43C065CD2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1EEEC-40C9-4D35-97B1-2F5FB3B44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C3715-86CA-48DF-B3CD-D2CEE1A8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C2B6E-10B9-43C5-B74A-2A3D97EEC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9E0D9-EBDE-475A-BE0E-F7895137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7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5699-63B6-453B-8C9E-516D069D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DB8DB-7729-465C-92A4-DD80A0950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D6151-A23C-4ABD-B9A3-0D418B1E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241A8-8E17-444C-A76A-932AD6F7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D131C-389A-44E8-A842-16C4E578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1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9AFB-FB26-47A6-85C8-3B77B1FA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85C90-98AF-47D2-8F7D-5E11FD407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56F3D-4E09-4543-9F0A-1BD88EA1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0BE4-AF93-4915-BE36-41D73E9C1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E460-6693-42A4-87C8-6BCA6189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8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320AF-464F-4460-AE76-B374818F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CC123-8455-4BDF-8968-557A61E47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840A5-86A3-4CC0-A02E-E8A6D962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06379-B528-4B43-B08B-4435A3B59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2FD4F-D4F4-4F2E-8C41-14B9536E3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6578-F368-46A9-8B5E-1D66ADA8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1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C1F69-83D7-418D-ADA7-C4258534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38286-4F3D-4525-8259-6C9142A6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93253-B699-42CD-B0DE-A62933A86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43853-12D0-4B4F-8EFD-D58B7D876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381467-7DCA-4DBE-9C91-7A47B2491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3977E3-0977-4FFE-B8D4-95CA5836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EB27DD-7E6A-418A-A512-A7B96B628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ACA24-EDB7-41A8-9E7F-619BE279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B9065-CBFF-49FC-9A30-DA5852E9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190ED-940D-4203-8252-7C3E818B8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A884F-AC1E-4EC8-A2AB-12549EB2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2D6F-3532-4357-9E72-5D80868CC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0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A0A72-F88C-48E1-A73F-F907581C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5AA85-34D6-4244-BCBD-165FA28A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417C2-0CA1-4753-B1A7-6EE00434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3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63021-7796-410D-B09D-9C579409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CB2F9-682C-4A6E-BF2E-BABD77EEB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0DE82-EC99-464B-B6BA-F9FCD84AB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9DB05-3F50-47E4-AE66-690AD248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EC2B8-FD7A-4AC7-BE00-F62DD093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CEDEA-80CB-41BF-948E-36CFF91A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9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5714-BDD2-45C1-B293-61AABB47A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C96F7-0F3E-47F2-8669-8D50779E8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8805B-EB63-4B1A-8E6D-FE8727E1C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9316B-9087-4D16-B01F-D5955FB2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1DF1-E0DD-442A-9737-40AF039AA33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6049E-23E1-43F4-860B-8B948288E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8FFC6-93B3-431B-8CD8-E3DEA4526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0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D81F4C-0F70-44C4-88CC-354B0D33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4E16D-AF64-4166-9604-7ABECDD20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81DCA-79A9-492E-9D6A-074995ADA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81DF1-E0DD-442A-9737-40AF039AA33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6B8FF-F677-4D85-90E3-A4160ED0D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A1F7D-7715-4698-B326-902B161AD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82680-282F-4C7E-BCA4-3FE867ED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1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tlinethecreation.blogspot.com/2012/06/beautiful-red-ros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C7D29-5EE1-4415-8079-7C9D67315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1963" y="277129"/>
            <a:ext cx="7366782" cy="1969477"/>
          </a:xfrm>
        </p:spPr>
        <p:txBody>
          <a:bodyPr>
            <a:noAutofit/>
          </a:bodyPr>
          <a:lstStyle/>
          <a:p>
            <a:r>
              <a:rPr lang="ar-SA" sz="80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 عليكم و رحمة الله و بركاته</a:t>
            </a:r>
            <a:endParaRPr lang="en-US" sz="8000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65877-667B-4C69-AFE8-87AFB91D1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113" y="2601119"/>
            <a:ext cx="9144000" cy="1655762"/>
          </a:xfrm>
        </p:spPr>
        <p:txBody>
          <a:bodyPr>
            <a:normAutofit/>
          </a:bodyPr>
          <a:lstStyle/>
          <a:p>
            <a:r>
              <a:rPr lang="ar-SA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مرحبا بكم في الدرس اليوم</a:t>
            </a:r>
            <a:endParaRPr 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575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4C2A-61E6-42D8-9A48-59AE5E41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التّقييم</a:t>
            </a:r>
            <a:endParaRPr 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0EF32-F45E-45ED-B16F-CDCC650BB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BC8C63-43B8-4439-BFFE-B409A52B133D}"/>
              </a:ext>
            </a:extLst>
          </p:cNvPr>
          <p:cNvSpPr/>
          <p:nvPr/>
        </p:nvSpPr>
        <p:spPr>
          <a:xfrm>
            <a:off x="6096000" y="1825625"/>
            <a:ext cx="5257800" cy="2926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000" dirty="0"/>
              <a:t> 1. ما معنى </a:t>
            </a:r>
            <a:r>
              <a:rPr lang="ar-SA" sz="4000" b="1" dirty="0">
                <a:solidFill>
                  <a:srgbClr val="FFFF00"/>
                </a:solidFill>
              </a:rPr>
              <a:t>فعل </a:t>
            </a:r>
            <a:r>
              <a:rPr lang="ar-SA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لغة ؟</a:t>
            </a:r>
            <a:endParaRPr lang="ar-SA" sz="4000" b="1" dirty="0">
              <a:solidFill>
                <a:srgbClr val="FFFF00"/>
              </a:solidFill>
            </a:endParaRPr>
          </a:p>
          <a:p>
            <a:pPr algn="r"/>
            <a:r>
              <a:rPr lang="ar-SA" sz="4000" b="1" dirty="0">
                <a:solidFill>
                  <a:schemeClr val="bg1"/>
                </a:solidFill>
              </a:rPr>
              <a:t>2. كم قسما للفعل من حيث الزّمان</a:t>
            </a:r>
            <a:r>
              <a:rPr lang="ar-SA" sz="4000" dirty="0">
                <a:solidFill>
                  <a:schemeClr val="bg1"/>
                </a:solidFill>
              </a:rPr>
              <a:t>؟</a:t>
            </a:r>
          </a:p>
          <a:p>
            <a:pPr algn="r"/>
            <a:r>
              <a:rPr lang="ar-SA" sz="4000" dirty="0">
                <a:solidFill>
                  <a:schemeClr val="bg1"/>
                </a:solidFill>
              </a:rPr>
              <a:t>3. ما هى اقسام الفعل من حيث الزّمان؟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584330-EDD3-49E4-9BB0-5D9A56A62BD4}"/>
              </a:ext>
            </a:extLst>
          </p:cNvPr>
          <p:cNvSpPr/>
          <p:nvPr/>
        </p:nvSpPr>
        <p:spPr>
          <a:xfrm>
            <a:off x="838200" y="1825625"/>
            <a:ext cx="5154638" cy="30808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dirty="0"/>
              <a:t> 1.  معنى </a:t>
            </a:r>
            <a:r>
              <a:rPr lang="ar-SA" sz="3200" b="1" dirty="0">
                <a:solidFill>
                  <a:srgbClr val="FFFF00"/>
                </a:solidFill>
              </a:rPr>
              <a:t>العلم </a:t>
            </a:r>
            <a:r>
              <a:rPr lang="ar-SA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لغة - الحدث والعمل</a:t>
            </a:r>
            <a:endParaRPr lang="ar-SA" sz="3200" b="1" dirty="0">
              <a:solidFill>
                <a:srgbClr val="FFFF00"/>
              </a:solidFill>
            </a:endParaRPr>
          </a:p>
          <a:p>
            <a:pPr algn="r"/>
            <a:r>
              <a:rPr lang="ar-SA" sz="3200" b="1" dirty="0">
                <a:solidFill>
                  <a:schemeClr val="bg1"/>
                </a:solidFill>
              </a:rPr>
              <a:t>2.  ينقسم الفعل من حيث الزّمان الى ثلاثة اقسام</a:t>
            </a:r>
            <a:endParaRPr lang="ar-SA" sz="3200" dirty="0">
              <a:solidFill>
                <a:schemeClr val="bg1"/>
              </a:solidFill>
            </a:endParaRPr>
          </a:p>
          <a:p>
            <a:pPr algn="r"/>
            <a:r>
              <a:rPr lang="ar-SA" sz="3200" dirty="0">
                <a:solidFill>
                  <a:schemeClr val="bg1"/>
                </a:solidFill>
              </a:rPr>
              <a:t>3. اقسام الفعل من حيث الزّمان هى الماضى . المضارع و الأمر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4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2867-1A23-43B0-B01C-94E8EBB3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7200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عمل البيت</a:t>
            </a:r>
            <a:endParaRPr lang="en-US" sz="7200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44D71-6581-47D4-979E-CE15DFBF1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19D803-67AF-4633-AB02-CCB97C6C821A}"/>
              </a:ext>
            </a:extLst>
          </p:cNvPr>
          <p:cNvSpPr/>
          <p:nvPr/>
        </p:nvSpPr>
        <p:spPr>
          <a:xfrm>
            <a:off x="838200" y="1845365"/>
            <a:ext cx="9834541" cy="31672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000" u="sng" dirty="0">
                <a:solidFill>
                  <a:srgbClr val="FFFF00"/>
                </a:solidFill>
                <a:latin typeface="ae_AlMohanad" panose="02060603050605020204" pitchFamily="18" charset="-78"/>
                <a:cs typeface="+mj-cs"/>
              </a:rPr>
              <a:t>إقرأ النصّ التّالية ثمّ استخرج صيغ الماضى من النصّ:</a:t>
            </a:r>
          </a:p>
          <a:p>
            <a:pPr algn="r"/>
            <a:r>
              <a:rPr lang="ar-SA" sz="4000" dirty="0">
                <a:solidFill>
                  <a:schemeClr val="accent2"/>
                </a:solidFill>
                <a:latin typeface="ae_AlMohanad" panose="02060603050605020204" pitchFamily="18" charset="-78"/>
                <a:cs typeface="+mj-cs"/>
              </a:rPr>
              <a:t>اشترى أمير المؤمنين عمر بن الخطّاب رضى الله عنه فرسا من أعرابى. و دفع له ثمنه. ثمّ ركب على ظهره وانطلق . وبعد قليل ظهر فى الفرس عيب منعه من الجرى.</a:t>
            </a:r>
          </a:p>
          <a:p>
            <a:pPr algn="r"/>
            <a:endParaRPr lang="en-US" sz="4000" u="sng" dirty="0">
              <a:solidFill>
                <a:srgbClr val="FFFF00"/>
              </a:solidFill>
              <a:latin typeface="ae_AlMohanad" panose="02060603050605020204" pitchFamily="18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10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5CF4C0-74BF-4527-9565-F58F6596BA75}"/>
              </a:ext>
            </a:extLst>
          </p:cNvPr>
          <p:cNvSpPr/>
          <p:nvPr/>
        </p:nvSpPr>
        <p:spPr>
          <a:xfrm>
            <a:off x="2040834" y="516835"/>
            <a:ext cx="7209183" cy="20408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13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شكرا كثيرا</a:t>
            </a:r>
            <a:endParaRPr lang="en-US" sz="13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EC981D8C-4213-4368-9478-8854D1AF01B0}"/>
              </a:ext>
            </a:extLst>
          </p:cNvPr>
          <p:cNvSpPr/>
          <p:nvPr/>
        </p:nvSpPr>
        <p:spPr>
          <a:xfrm>
            <a:off x="6042991" y="2726637"/>
            <a:ext cx="3339548" cy="2948608"/>
          </a:xfrm>
          <a:prstGeom prst="hear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600" dirty="0">
                <a:solidFill>
                  <a:srgbClr val="00CC6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الله</a:t>
            </a:r>
            <a:endParaRPr lang="en-US" sz="16600" dirty="0">
              <a:solidFill>
                <a:srgbClr val="00CC66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402204C2-2252-4887-9380-BCE1E4C61018}"/>
              </a:ext>
            </a:extLst>
          </p:cNvPr>
          <p:cNvSpPr/>
          <p:nvPr/>
        </p:nvSpPr>
        <p:spPr>
          <a:xfrm>
            <a:off x="2703443" y="2782959"/>
            <a:ext cx="3339548" cy="2948608"/>
          </a:xfrm>
          <a:prstGeom prst="hear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1500" dirty="0">
                <a:solidFill>
                  <a:srgbClr val="00CC6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حافظ</a:t>
            </a:r>
            <a:endParaRPr lang="en-US" sz="11500" dirty="0">
              <a:solidFill>
                <a:srgbClr val="00CC66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193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D2C5D-E25C-4226-8588-4A5D6AC9B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التعريف</a:t>
            </a:r>
            <a:endParaRPr 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42BC4C-37C3-4CCF-896B-553B8F6C6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31" y="1296359"/>
            <a:ext cx="2112116" cy="1986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B125DA-D9A6-4BEF-AA66-2BADEFBCE9EA}"/>
              </a:ext>
            </a:extLst>
          </p:cNvPr>
          <p:cNvSpPr/>
          <p:nvPr/>
        </p:nvSpPr>
        <p:spPr>
          <a:xfrm>
            <a:off x="1461078" y="3282424"/>
            <a:ext cx="4282440" cy="2776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المعلّم</a:t>
            </a:r>
          </a:p>
          <a:p>
            <a:pPr algn="ctr"/>
            <a:r>
              <a:rPr lang="ar-SA" sz="24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محمد ذاكر حسن</a:t>
            </a:r>
          </a:p>
          <a:p>
            <a:pPr algn="ctr"/>
            <a:r>
              <a:rPr lang="ar-SA" sz="24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معلّم المساعد</a:t>
            </a:r>
          </a:p>
          <a:p>
            <a:pPr algn="ctr"/>
            <a:r>
              <a:rPr lang="ar-SA" sz="24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كفتي الامين نوري داخل مدرسة</a:t>
            </a:r>
          </a:p>
          <a:p>
            <a:pPr algn="ctr"/>
            <a:r>
              <a:rPr lang="ar-SA" sz="24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نتون بازار. كفتي .رنغامتي</a:t>
            </a:r>
          </a:p>
          <a:p>
            <a:pPr algn="ctr"/>
            <a:r>
              <a:rPr lang="ar-SA" sz="24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رقم الجوال : 01845764968</a:t>
            </a:r>
          </a:p>
          <a:p>
            <a:pPr algn="ctr"/>
            <a:r>
              <a:rPr lang="en-US" sz="1600" dirty="0" err="1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Emaill</a:t>
            </a:r>
            <a:r>
              <a:rPr lang="en-US" sz="16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 Mohammadjhakirhossen515@gmail.com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AE014C-4760-42FF-ADBC-5E86B0905B5E}"/>
              </a:ext>
            </a:extLst>
          </p:cNvPr>
          <p:cNvSpPr/>
          <p:nvPr/>
        </p:nvSpPr>
        <p:spPr>
          <a:xfrm>
            <a:off x="6386733" y="3569676"/>
            <a:ext cx="4164037" cy="2488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الدرس</a:t>
            </a:r>
          </a:p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المادّة : القوعد اللغة العربية</a:t>
            </a:r>
          </a:p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الأول: الفعل وا قسامه</a:t>
            </a:r>
          </a:p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الحصّة : الاول</a:t>
            </a:r>
          </a:p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مدّة الحصة : 40 دقيقة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53033B-E40D-45F6-8DD8-F09B1DC3A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75373" y="1583612"/>
            <a:ext cx="2648087" cy="198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14362-C086-483D-B053-21187277D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انظر الى الأمثلة</a:t>
            </a:r>
            <a:b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ماذا تنظروا فيها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B8BFB-832E-41E4-81B4-B9C787DF7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7A6CEA-F867-48F8-BD39-062DF77B6461}"/>
              </a:ext>
            </a:extLst>
          </p:cNvPr>
          <p:cNvSpPr/>
          <p:nvPr/>
        </p:nvSpPr>
        <p:spPr>
          <a:xfrm>
            <a:off x="4022216" y="4723448"/>
            <a:ext cx="5346159" cy="9138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اليوم : الفعل</a:t>
            </a:r>
            <a:endParaRPr lang="en-US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D23893-8A3B-4C78-B9D5-42B885359192}"/>
              </a:ext>
            </a:extLst>
          </p:cNvPr>
          <p:cNvSpPr/>
          <p:nvPr/>
        </p:nvSpPr>
        <p:spPr>
          <a:xfrm>
            <a:off x="4387270" y="1825625"/>
            <a:ext cx="4616053" cy="27066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5400" u="sng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SA" sz="5400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أنزل</a:t>
            </a:r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الله القران</a:t>
            </a:r>
          </a:p>
          <a:p>
            <a:pPr algn="ctr"/>
            <a:r>
              <a:rPr lang="ar-SA" sz="5400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يأكل</a:t>
            </a:r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الولد الطعام</a:t>
            </a:r>
          </a:p>
          <a:p>
            <a:pPr algn="ctr"/>
            <a:r>
              <a:rPr lang="ar-SA" sz="5400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قل</a:t>
            </a:r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هو الله أحد</a:t>
            </a:r>
          </a:p>
          <a:p>
            <a:pPr algn="ctr"/>
            <a:endParaRPr lang="en-US" sz="5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842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A7545-09A6-43FF-82D2-DDB080FC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7200" dirty="0"/>
              <a:t>أهداف الدّرس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9F5FE-9A4B-4C6E-A4DB-49791B868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332C82-D37D-4F70-B963-47AFAA1C05C2}"/>
              </a:ext>
            </a:extLst>
          </p:cNvPr>
          <p:cNvSpPr/>
          <p:nvPr/>
        </p:nvSpPr>
        <p:spPr>
          <a:xfrm>
            <a:off x="1069959" y="1868553"/>
            <a:ext cx="9567203" cy="36973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4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بعد نهاية التّدريس فى هذا الموضوع:-</a:t>
            </a:r>
          </a:p>
          <a:p>
            <a:pPr algn="r"/>
            <a:r>
              <a:rPr lang="ar-SA" sz="44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1. يستطيع الطالب ان يّقول ما هو الفعل.</a:t>
            </a:r>
          </a:p>
          <a:p>
            <a:pPr algn="r"/>
            <a:r>
              <a:rPr lang="ar-SA" sz="44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يستطيع الطالب ان ان يّبيّن اقسام الفعل.</a:t>
            </a:r>
          </a:p>
          <a:p>
            <a:pPr algn="r"/>
            <a:r>
              <a:rPr lang="ar-SA" sz="44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يستطيع الطالب ان ينقسم الفعل باعتبار الزّمان</a:t>
            </a:r>
          </a:p>
          <a:p>
            <a:pPr algn="r"/>
            <a:r>
              <a:rPr lang="ar-SA" sz="44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4. يستطيع الطالب ان يستخرج الفعل الماضى,مضارع, أمر من الكلمات.</a:t>
            </a:r>
            <a:endParaRPr lang="en-US" sz="4400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765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86A06-2443-4B09-BD80-921BB216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/>
          <a:p>
            <a:pPr algn="ctr"/>
            <a:r>
              <a:rPr lang="ar-SA" sz="5400" dirty="0">
                <a:solidFill>
                  <a:srgbClr val="FF0000"/>
                </a:solidFill>
              </a:rPr>
              <a:t>تعريف الفعل لغة و اصطلاحا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FA836-650D-49C5-8B10-E6C826BA4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36" y="1336432"/>
            <a:ext cx="11990364" cy="4351338"/>
          </a:xfrm>
        </p:spPr>
        <p:txBody>
          <a:bodyPr/>
          <a:lstStyle/>
          <a:p>
            <a:pPr marL="0" indent="0">
              <a:buNone/>
            </a:pPr>
            <a:r>
              <a:rPr lang="ar-SA" dirty="0"/>
              <a:t> 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106D7E-1FBB-40BF-A639-FADA1A395A7F}"/>
              </a:ext>
            </a:extLst>
          </p:cNvPr>
          <p:cNvSpPr/>
          <p:nvPr/>
        </p:nvSpPr>
        <p:spPr>
          <a:xfrm>
            <a:off x="5969390" y="1997612"/>
            <a:ext cx="5992837" cy="305269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600" dirty="0"/>
              <a:t> </a:t>
            </a:r>
            <a:r>
              <a:rPr lang="ar-SA" sz="3600" dirty="0">
                <a:solidFill>
                  <a:srgbClr val="FF0000"/>
                </a:solidFill>
              </a:rPr>
              <a:t>تعريف الفعل لغة: </a:t>
            </a:r>
            <a:r>
              <a:rPr lang="ar-SA" sz="3600" b="1" dirty="0">
                <a:solidFill>
                  <a:srgbClr val="FFFF00"/>
                </a:solidFill>
              </a:rPr>
              <a:t>الفعل </a:t>
            </a:r>
            <a:r>
              <a:rPr lang="ar-SA" sz="3600" dirty="0">
                <a:solidFill>
                  <a:srgbClr val="FF0000"/>
                </a:solidFill>
              </a:rPr>
              <a:t>هو مصدر من باب فتح يفتح معناه: الحدث  و العمل.</a:t>
            </a:r>
          </a:p>
          <a:p>
            <a:pPr algn="r"/>
            <a:r>
              <a:rPr lang="ar-SA" sz="36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الخيرات. كما قال الله تعالى: وأوحينا إليهم فعل </a:t>
            </a:r>
            <a:endParaRPr lang="en-US" sz="3600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B27F28-2640-4B7D-A521-F3AE025CE073}"/>
              </a:ext>
            </a:extLst>
          </p:cNvPr>
          <p:cNvSpPr/>
          <p:nvPr/>
        </p:nvSpPr>
        <p:spPr>
          <a:xfrm>
            <a:off x="201636" y="1997612"/>
            <a:ext cx="5537981" cy="33614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600" dirty="0"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ar-SA" sz="3600" dirty="0">
                <a:solidFill>
                  <a:srgbClr val="FF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تعريف الفعل اصطلاحا:-</a:t>
            </a:r>
          </a:p>
          <a:p>
            <a:pPr algn="r"/>
            <a:r>
              <a:rPr lang="ar-SA" sz="3600" dirty="0">
                <a:solidFill>
                  <a:srgbClr val="FF00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1.فى القواعد اللّغة العر بيّة : ما دلّ على معنى مقترن با الزّمان ماضى, حال أو مستقبل - مثل- أنزل, ينزل.</a:t>
            </a:r>
            <a:endParaRPr lang="en-US" sz="3600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9987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F9083-4753-41F9-9B28-71E7180C3C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7409" y="3783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SA" sz="6600" i="1" dirty="0">
                <a:latin typeface="ae_AlMohanad" panose="02060603050605020204" pitchFamily="18" charset="-78"/>
                <a:cs typeface="+mn-cs"/>
              </a:rPr>
              <a:t>أقسام الفعل من حيث الزّمان</a:t>
            </a:r>
            <a:endParaRPr lang="en-US" sz="6600" i="1" dirty="0">
              <a:latin typeface="ae_AlMohanad" panose="02060603050605020204" pitchFamily="18" charset="-7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70FBB6-A0E8-45BD-8B69-40ECB1124491}"/>
              </a:ext>
            </a:extLst>
          </p:cNvPr>
          <p:cNvSpPr/>
          <p:nvPr/>
        </p:nvSpPr>
        <p:spPr>
          <a:xfrm>
            <a:off x="2161329" y="2531166"/>
            <a:ext cx="7963332" cy="28952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800" dirty="0">
                <a:solidFill>
                  <a:srgbClr val="FFFF00"/>
                </a:solidFill>
                <a:latin typeface="Brush Script MT" panose="03060802040406070304" pitchFamily="66" charset="0"/>
              </a:rPr>
              <a:t>ينقسم الفعل من حيث الزّمان إلى ثلاثة أقسام. و هى الماضى, المضارع و الأمر</a:t>
            </a:r>
            <a:endParaRPr lang="en-US" sz="4800" dirty="0">
              <a:solidFill>
                <a:srgbClr val="FFFF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2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AA54A0B-AFA6-4B0C-8A18-DCF9304CF9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913064"/>
              </p:ext>
            </p:extLst>
          </p:nvPr>
        </p:nvGraphicFramePr>
        <p:xfrm>
          <a:off x="2032000" y="719666"/>
          <a:ext cx="8331200" cy="5787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5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870B108-2931-4D28-AE62-3702A76A84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8939025"/>
              </p:ext>
            </p:extLst>
          </p:nvPr>
        </p:nvGraphicFramePr>
        <p:xfrm>
          <a:off x="0" y="593034"/>
          <a:ext cx="11529392" cy="567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671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CB09-7DA5-4E8B-A6A1-CA8ED9D0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000" dirty="0"/>
              <a:t>عمل الحزب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1FB1A-3264-44E0-96BE-5D8A2ACF8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4E0E33-D418-432A-ACF0-B4CCB43D44C9}"/>
              </a:ext>
            </a:extLst>
          </p:cNvPr>
          <p:cNvSpPr/>
          <p:nvPr/>
        </p:nvSpPr>
        <p:spPr>
          <a:xfrm>
            <a:off x="838200" y="1825625"/>
            <a:ext cx="10515600" cy="30909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800" dirty="0">
                <a:solidFill>
                  <a:schemeClr val="accent2">
                    <a:lumMod val="75000"/>
                  </a:schemeClr>
                </a:solidFill>
              </a:rPr>
              <a:t>عيّن نوع الفعل من حيث الزّمان من الأفعال الأتية.</a:t>
            </a:r>
          </a:p>
          <a:p>
            <a:pPr algn="r"/>
            <a:r>
              <a:rPr lang="ar-SA" sz="4800" dirty="0">
                <a:solidFill>
                  <a:schemeClr val="accent2">
                    <a:lumMod val="75000"/>
                  </a:schemeClr>
                </a:solidFill>
              </a:rPr>
              <a:t>قام- انقسم - يقضى - نزل- قل - تصوم- أدخل - إجلس- دعا- نصرت.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7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426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ae_AlMohanad</vt:lpstr>
      <vt:lpstr>Arabic Typesetting</vt:lpstr>
      <vt:lpstr>Arial</vt:lpstr>
      <vt:lpstr>Brush Script MT</vt:lpstr>
      <vt:lpstr>Calibri</vt:lpstr>
      <vt:lpstr>Calibri Light</vt:lpstr>
      <vt:lpstr>Office Theme</vt:lpstr>
      <vt:lpstr>السلام عليكم و رحمة الله و بركاته</vt:lpstr>
      <vt:lpstr>التعريف</vt:lpstr>
      <vt:lpstr>انظر الى الأمثلة ماذا تنظروا فيها</vt:lpstr>
      <vt:lpstr>أهداف الدّرس</vt:lpstr>
      <vt:lpstr>تعريف الفعل لغة و اصطلاحا</vt:lpstr>
      <vt:lpstr>أقسام الفعل من حيث الزّمان</vt:lpstr>
      <vt:lpstr>PowerPoint Presentation</vt:lpstr>
      <vt:lpstr>PowerPoint Presentation</vt:lpstr>
      <vt:lpstr>عمل الحزب</vt:lpstr>
      <vt:lpstr>التّقييم</vt:lpstr>
      <vt:lpstr>عمل البيت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 رحمة الله و بركاته</dc:title>
  <dc:creator>DOEL</dc:creator>
  <cp:lastModifiedBy>DOEL</cp:lastModifiedBy>
  <cp:revision>72</cp:revision>
  <dcterms:created xsi:type="dcterms:W3CDTF">2020-01-07T15:48:04Z</dcterms:created>
  <dcterms:modified xsi:type="dcterms:W3CDTF">2020-01-16T02:04:11Z</dcterms:modified>
</cp:coreProperties>
</file>