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2" r:id="rId6"/>
    <p:sldId id="264" r:id="rId7"/>
    <p:sldId id="265" r:id="rId8"/>
    <p:sldId id="266" r:id="rId9"/>
    <p:sldId id="277" r:id="rId10"/>
    <p:sldId id="276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441" autoAdjust="0"/>
  </p:normalViewPr>
  <p:slideViewPr>
    <p:cSldViewPr snapToGrid="0">
      <p:cViewPr varScale="1">
        <p:scale>
          <a:sx n="43" d="100"/>
          <a:sy n="43" d="100"/>
        </p:scale>
        <p:origin x="552" y="36"/>
      </p:cViewPr>
      <p:guideLst/>
    </p:cSldViewPr>
  </p:slideViewPr>
  <p:outlineViewPr>
    <p:cViewPr>
      <p:scale>
        <a:sx n="33" d="100"/>
        <a:sy n="33" d="100"/>
      </p:scale>
      <p:origin x="0" y="-111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39E6F6-E064-43DE-A3BE-4367AAA62102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E6A17B6D-AEAD-4438-8B0D-634787C6AB9E}" type="pres">
      <dgm:prSet presAssocID="{0239E6F6-E064-43DE-A3BE-4367AAA62102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B235D14-3D89-4CA3-AEC9-BD5A16BD838D}" type="pres">
      <dgm:prSet presAssocID="{0239E6F6-E064-43DE-A3BE-4367AAA62102}" presName="radial" presStyleCnt="0">
        <dgm:presLayoutVars>
          <dgm:animLvl val="ctr"/>
        </dgm:presLayoutVars>
      </dgm:prSet>
      <dgm:spPr/>
    </dgm:pt>
  </dgm:ptLst>
  <dgm:cxnLst>
    <dgm:cxn modelId="{19A21CBE-95FD-4867-941A-CC6EE81692F2}" type="presOf" srcId="{0239E6F6-E064-43DE-A3BE-4367AAA62102}" destId="{E6A17B6D-AEAD-4438-8B0D-634787C6AB9E}" srcOrd="0" destOrd="0" presId="urn:microsoft.com/office/officeart/2005/8/layout/radial3"/>
    <dgm:cxn modelId="{D8CE6C80-F16D-44AC-8C25-9F3E4B994C4E}" type="presParOf" srcId="{E6A17B6D-AEAD-4438-8B0D-634787C6AB9E}" destId="{AB235D14-3D89-4CA3-AEC9-BD5A16BD838D}" srcOrd="0" destOrd="0" presId="urn:microsoft.com/office/officeart/2005/8/layout/radial3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EC7B7A-076C-4696-9B5E-75C24D4A4204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79C7BAE-0E4B-414D-AA3B-B0324685A19B}">
      <dgm:prSet phldrT="[Text]" custT="1"/>
      <dgm:spPr/>
      <dgm:t>
        <a:bodyPr/>
        <a:lstStyle/>
        <a:p>
          <a:r>
            <a:rPr lang="en-US" sz="3600" dirty="0" err="1" smtClean="0"/>
            <a:t>পদার্থের</a:t>
          </a:r>
          <a:r>
            <a:rPr lang="bn-IN" sz="3600" dirty="0" smtClean="0"/>
            <a:t>  সাধারণ বৈশিষ্ট্য</a:t>
          </a:r>
          <a:endParaRPr lang="en-US" sz="3600" dirty="0"/>
        </a:p>
      </dgm:t>
    </dgm:pt>
    <dgm:pt modelId="{A983C9A2-3510-40B0-BBE9-DCED18060F0E}" type="parTrans" cxnId="{EECED98D-9F88-468A-A964-ACCFA48B66A3}">
      <dgm:prSet/>
      <dgm:spPr/>
      <dgm:t>
        <a:bodyPr/>
        <a:lstStyle/>
        <a:p>
          <a:endParaRPr lang="en-US"/>
        </a:p>
      </dgm:t>
    </dgm:pt>
    <dgm:pt modelId="{E3E3B7ED-D3C4-4032-A89A-3542195285F7}" type="sibTrans" cxnId="{EECED98D-9F88-468A-A964-ACCFA48B66A3}">
      <dgm:prSet/>
      <dgm:spPr/>
      <dgm:t>
        <a:bodyPr/>
        <a:lstStyle/>
        <a:p>
          <a:endParaRPr lang="en-US"/>
        </a:p>
      </dgm:t>
    </dgm:pt>
    <dgm:pt modelId="{9316CE6C-D092-4569-91BA-A3D37E7DA476}">
      <dgm:prSet phldrT="[Text]" custT="1"/>
      <dgm:spPr/>
      <dgm:t>
        <a:bodyPr/>
        <a:lstStyle/>
        <a:p>
          <a:r>
            <a:rPr lang="bn-IN" sz="2000" dirty="0" smtClean="0">
              <a:latin typeface="NikoshBAN" panose="02000000000000000000" pitchFamily="2" charset="0"/>
              <a:cs typeface="NikoshBAN" panose="02000000000000000000" pitchFamily="2" charset="0"/>
            </a:rPr>
            <a:t>পদার্থ জায়গা</a:t>
          </a:r>
          <a:r>
            <a:rPr lang="bn-IN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 </a:t>
          </a:r>
          <a:r>
            <a:rPr lang="bn-IN" sz="2400" dirty="0" smtClean="0">
              <a:latin typeface="NikoshBAN" panose="02000000000000000000" pitchFamily="2" charset="0"/>
              <a:cs typeface="NikoshBAN" panose="02000000000000000000" pitchFamily="2" charset="0"/>
            </a:rPr>
            <a:t>দখল করে</a:t>
          </a:r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F12D26E-0D99-43D7-AF81-635F004217A1}" type="parTrans" cxnId="{73AE0F7C-FAAC-4CFC-B641-C64EA83FF043}">
      <dgm:prSet/>
      <dgm:spPr/>
      <dgm:t>
        <a:bodyPr/>
        <a:lstStyle/>
        <a:p>
          <a:endParaRPr lang="en-US"/>
        </a:p>
      </dgm:t>
    </dgm:pt>
    <dgm:pt modelId="{9A96C52C-36CB-4FD5-BF7D-0AC5F1B90527}" type="sibTrans" cxnId="{73AE0F7C-FAAC-4CFC-B641-C64EA83FF043}">
      <dgm:prSet/>
      <dgm:spPr/>
      <dgm:t>
        <a:bodyPr/>
        <a:lstStyle/>
        <a:p>
          <a:endParaRPr lang="en-US"/>
        </a:p>
      </dgm:t>
    </dgm:pt>
    <dgm:pt modelId="{2ED0A528-A4A9-45B2-B2D2-845714175C34}">
      <dgm:prSet phldrT="[Text]" custT="1"/>
      <dgm:spPr/>
      <dgm:t>
        <a:bodyPr/>
        <a:lstStyle/>
        <a:p>
          <a:r>
            <a:rPr lang="bn-IN" sz="2400" dirty="0" smtClean="0">
              <a:latin typeface="NikoshBAN" panose="02000000000000000000" pitchFamily="2" charset="0"/>
              <a:cs typeface="NikoshBAN" panose="02000000000000000000" pitchFamily="2" charset="0"/>
            </a:rPr>
            <a:t>পদার্থের ওজন আছে</a:t>
          </a:r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BD6A83D-6C6D-4919-BC1F-1B3842D87368}" type="parTrans" cxnId="{82C4837F-29E3-41D6-8AC8-3435AD27CBCB}">
      <dgm:prSet/>
      <dgm:spPr/>
      <dgm:t>
        <a:bodyPr/>
        <a:lstStyle/>
        <a:p>
          <a:endParaRPr lang="en-US"/>
        </a:p>
      </dgm:t>
    </dgm:pt>
    <dgm:pt modelId="{36E74CC1-2ADD-4C6D-A740-F508384CB062}" type="sibTrans" cxnId="{82C4837F-29E3-41D6-8AC8-3435AD27CBCB}">
      <dgm:prSet/>
      <dgm:spPr/>
      <dgm:t>
        <a:bodyPr/>
        <a:lstStyle/>
        <a:p>
          <a:endParaRPr lang="en-US"/>
        </a:p>
      </dgm:t>
    </dgm:pt>
    <dgm:pt modelId="{E73E3CBD-551B-4DEE-AA10-D224AAD54D2E}">
      <dgm:prSet phldrT="[Text]"/>
      <dgm:spPr/>
      <dgm:t>
        <a:bodyPr/>
        <a:lstStyle/>
        <a:p>
          <a:r>
            <a:rPr lang="bn-IN" dirty="0" smtClean="0"/>
            <a:t>পদার্থের আয়তন আছে</a:t>
          </a:r>
          <a:endParaRPr lang="en-US" dirty="0"/>
        </a:p>
      </dgm:t>
    </dgm:pt>
    <dgm:pt modelId="{345FC813-C437-47F5-A6E4-9571147D1DED}" type="parTrans" cxnId="{078D7BCE-AB49-4D0E-8DDF-40F20F794CC1}">
      <dgm:prSet/>
      <dgm:spPr/>
      <dgm:t>
        <a:bodyPr/>
        <a:lstStyle/>
        <a:p>
          <a:endParaRPr lang="en-US"/>
        </a:p>
      </dgm:t>
    </dgm:pt>
    <dgm:pt modelId="{3602244C-E851-4C8F-BA87-4E75A98A8562}" type="sibTrans" cxnId="{078D7BCE-AB49-4D0E-8DDF-40F20F794CC1}">
      <dgm:prSet/>
      <dgm:spPr/>
      <dgm:t>
        <a:bodyPr/>
        <a:lstStyle/>
        <a:p>
          <a:endParaRPr lang="en-US"/>
        </a:p>
      </dgm:t>
    </dgm:pt>
    <dgm:pt modelId="{F9BB27F1-A910-42CA-AB9A-D8C681B99D4E}">
      <dgm:prSet phldrT="[Text]"/>
      <dgm:spPr/>
      <dgm:t>
        <a:bodyPr/>
        <a:lstStyle/>
        <a:p>
          <a:r>
            <a:rPr lang="bn-IN" dirty="0" smtClean="0"/>
            <a:t>পদার্থ বল প্রয়োগে বাধা দেয়</a:t>
          </a:r>
          <a:endParaRPr lang="en-US" dirty="0"/>
        </a:p>
      </dgm:t>
    </dgm:pt>
    <dgm:pt modelId="{B1F0C6D9-FE3C-455E-9138-E2A6DA714BE4}" type="parTrans" cxnId="{3236D758-E4D3-4D1E-BE8A-ADF462553070}">
      <dgm:prSet/>
      <dgm:spPr/>
      <dgm:t>
        <a:bodyPr/>
        <a:lstStyle/>
        <a:p>
          <a:endParaRPr lang="en-US"/>
        </a:p>
      </dgm:t>
    </dgm:pt>
    <dgm:pt modelId="{F5C1AA96-CA09-4116-84B2-E71DA073CBB4}" type="sibTrans" cxnId="{3236D758-E4D3-4D1E-BE8A-ADF462553070}">
      <dgm:prSet/>
      <dgm:spPr/>
      <dgm:t>
        <a:bodyPr/>
        <a:lstStyle/>
        <a:p>
          <a:endParaRPr lang="en-US"/>
        </a:p>
      </dgm:t>
    </dgm:pt>
    <dgm:pt modelId="{C46CC9DB-6112-4606-844F-DC0090CAA152}" type="pres">
      <dgm:prSet presAssocID="{0FEC7B7A-076C-4696-9B5E-75C24D4A4204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CBCDD68-7F8D-4BB7-BB79-A7F27AE8CBD7}" type="pres">
      <dgm:prSet presAssocID="{0FEC7B7A-076C-4696-9B5E-75C24D4A4204}" presName="radial" presStyleCnt="0">
        <dgm:presLayoutVars>
          <dgm:animLvl val="ctr"/>
        </dgm:presLayoutVars>
      </dgm:prSet>
      <dgm:spPr/>
    </dgm:pt>
    <dgm:pt modelId="{EA5E9058-2AEE-4F50-8C79-5B43D08FB8EB}" type="pres">
      <dgm:prSet presAssocID="{579C7BAE-0E4B-414D-AA3B-B0324685A19B}" presName="centerShape" presStyleLbl="vennNode1" presStyleIdx="0" presStyleCnt="5"/>
      <dgm:spPr/>
      <dgm:t>
        <a:bodyPr/>
        <a:lstStyle/>
        <a:p>
          <a:endParaRPr lang="en-US"/>
        </a:p>
      </dgm:t>
    </dgm:pt>
    <dgm:pt modelId="{A59E5D05-3C91-420E-AC1F-73E34EF2DF7A}" type="pres">
      <dgm:prSet presAssocID="{9316CE6C-D092-4569-91BA-A3D37E7DA476}" presName="node" presStyleLbl="vennNode1" presStyleIdx="1" presStyleCnt="5" custScaleX="107217" custScaleY="96437" custRadScaleRad="99351" custRadScaleInc="-8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FB418A-16FE-4B2E-8E6F-A21421BE2484}" type="pres">
      <dgm:prSet presAssocID="{2ED0A528-A4A9-45B2-B2D2-845714175C34}" presName="node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CDAFF0-96F0-4CC4-B605-BF396C2872B3}" type="pres">
      <dgm:prSet presAssocID="{E73E3CBD-551B-4DEE-AA10-D224AAD54D2E}" presName="node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C93870-581E-4028-9393-438DE68367A1}" type="pres">
      <dgm:prSet presAssocID="{F9BB27F1-A910-42CA-AB9A-D8C681B99D4E}" presName="node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236D758-E4D3-4D1E-BE8A-ADF462553070}" srcId="{579C7BAE-0E4B-414D-AA3B-B0324685A19B}" destId="{F9BB27F1-A910-42CA-AB9A-D8C681B99D4E}" srcOrd="3" destOrd="0" parTransId="{B1F0C6D9-FE3C-455E-9138-E2A6DA714BE4}" sibTransId="{F5C1AA96-CA09-4116-84B2-E71DA073CBB4}"/>
    <dgm:cxn modelId="{73AE0F7C-FAAC-4CFC-B641-C64EA83FF043}" srcId="{579C7BAE-0E4B-414D-AA3B-B0324685A19B}" destId="{9316CE6C-D092-4569-91BA-A3D37E7DA476}" srcOrd="0" destOrd="0" parTransId="{9F12D26E-0D99-43D7-AF81-635F004217A1}" sibTransId="{9A96C52C-36CB-4FD5-BF7D-0AC5F1B90527}"/>
    <dgm:cxn modelId="{E145E87F-E7F7-4CAA-82B3-5A5B286E9FB4}" type="presOf" srcId="{9316CE6C-D092-4569-91BA-A3D37E7DA476}" destId="{A59E5D05-3C91-420E-AC1F-73E34EF2DF7A}" srcOrd="0" destOrd="0" presId="urn:microsoft.com/office/officeart/2005/8/layout/radial3"/>
    <dgm:cxn modelId="{DB0B1C46-437D-4EAE-B4A5-C516DB344E8A}" type="presOf" srcId="{E73E3CBD-551B-4DEE-AA10-D224AAD54D2E}" destId="{3DCDAFF0-96F0-4CC4-B605-BF396C2872B3}" srcOrd="0" destOrd="0" presId="urn:microsoft.com/office/officeart/2005/8/layout/radial3"/>
    <dgm:cxn modelId="{EECED98D-9F88-468A-A964-ACCFA48B66A3}" srcId="{0FEC7B7A-076C-4696-9B5E-75C24D4A4204}" destId="{579C7BAE-0E4B-414D-AA3B-B0324685A19B}" srcOrd="0" destOrd="0" parTransId="{A983C9A2-3510-40B0-BBE9-DCED18060F0E}" sibTransId="{E3E3B7ED-D3C4-4032-A89A-3542195285F7}"/>
    <dgm:cxn modelId="{6C7FB8C9-B60B-48E4-B1E1-30B5F9F927B6}" type="presOf" srcId="{0FEC7B7A-076C-4696-9B5E-75C24D4A4204}" destId="{C46CC9DB-6112-4606-844F-DC0090CAA152}" srcOrd="0" destOrd="0" presId="urn:microsoft.com/office/officeart/2005/8/layout/radial3"/>
    <dgm:cxn modelId="{1EDC25EF-5B6A-4187-ABA8-4728C172AF88}" type="presOf" srcId="{579C7BAE-0E4B-414D-AA3B-B0324685A19B}" destId="{EA5E9058-2AEE-4F50-8C79-5B43D08FB8EB}" srcOrd="0" destOrd="0" presId="urn:microsoft.com/office/officeart/2005/8/layout/radial3"/>
    <dgm:cxn modelId="{078D7BCE-AB49-4D0E-8DDF-40F20F794CC1}" srcId="{579C7BAE-0E4B-414D-AA3B-B0324685A19B}" destId="{E73E3CBD-551B-4DEE-AA10-D224AAD54D2E}" srcOrd="2" destOrd="0" parTransId="{345FC813-C437-47F5-A6E4-9571147D1DED}" sibTransId="{3602244C-E851-4C8F-BA87-4E75A98A8562}"/>
    <dgm:cxn modelId="{6D6F2DD2-3244-4D85-B77E-F2B8801A1367}" type="presOf" srcId="{F9BB27F1-A910-42CA-AB9A-D8C681B99D4E}" destId="{61C93870-581E-4028-9393-438DE68367A1}" srcOrd="0" destOrd="0" presId="urn:microsoft.com/office/officeart/2005/8/layout/radial3"/>
    <dgm:cxn modelId="{82C4837F-29E3-41D6-8AC8-3435AD27CBCB}" srcId="{579C7BAE-0E4B-414D-AA3B-B0324685A19B}" destId="{2ED0A528-A4A9-45B2-B2D2-845714175C34}" srcOrd="1" destOrd="0" parTransId="{ABD6A83D-6C6D-4919-BC1F-1B3842D87368}" sibTransId="{36E74CC1-2ADD-4C6D-A740-F508384CB062}"/>
    <dgm:cxn modelId="{2047B961-9A36-4AFA-BEDB-6FD05C63C4D2}" type="presOf" srcId="{2ED0A528-A4A9-45B2-B2D2-845714175C34}" destId="{43FB418A-16FE-4B2E-8E6F-A21421BE2484}" srcOrd="0" destOrd="0" presId="urn:microsoft.com/office/officeart/2005/8/layout/radial3"/>
    <dgm:cxn modelId="{DD64B146-0AB3-4D3F-9C52-DD94E50CFE9B}" type="presParOf" srcId="{C46CC9DB-6112-4606-844F-DC0090CAA152}" destId="{DCBCDD68-7F8D-4BB7-BB79-A7F27AE8CBD7}" srcOrd="0" destOrd="0" presId="urn:microsoft.com/office/officeart/2005/8/layout/radial3"/>
    <dgm:cxn modelId="{C222C50E-490C-429F-A840-003B610BEDC0}" type="presParOf" srcId="{DCBCDD68-7F8D-4BB7-BB79-A7F27AE8CBD7}" destId="{EA5E9058-2AEE-4F50-8C79-5B43D08FB8EB}" srcOrd="0" destOrd="0" presId="urn:microsoft.com/office/officeart/2005/8/layout/radial3"/>
    <dgm:cxn modelId="{D2EF2C86-9604-4FEE-8CB1-44B764627CF3}" type="presParOf" srcId="{DCBCDD68-7F8D-4BB7-BB79-A7F27AE8CBD7}" destId="{A59E5D05-3C91-420E-AC1F-73E34EF2DF7A}" srcOrd="1" destOrd="0" presId="urn:microsoft.com/office/officeart/2005/8/layout/radial3"/>
    <dgm:cxn modelId="{E4ADA34A-1A81-4875-8E68-F55E58FADFA0}" type="presParOf" srcId="{DCBCDD68-7F8D-4BB7-BB79-A7F27AE8CBD7}" destId="{43FB418A-16FE-4B2E-8E6F-A21421BE2484}" srcOrd="2" destOrd="0" presId="urn:microsoft.com/office/officeart/2005/8/layout/radial3"/>
    <dgm:cxn modelId="{4B049A70-F43F-40D8-AED4-3AC9347AFAA8}" type="presParOf" srcId="{DCBCDD68-7F8D-4BB7-BB79-A7F27AE8CBD7}" destId="{3DCDAFF0-96F0-4CC4-B605-BF396C2872B3}" srcOrd="3" destOrd="0" presId="urn:microsoft.com/office/officeart/2005/8/layout/radial3"/>
    <dgm:cxn modelId="{8AF4F720-9A98-4A30-B89B-6B9EDD31BBF6}" type="presParOf" srcId="{DCBCDD68-7F8D-4BB7-BB79-A7F27AE8CBD7}" destId="{61C93870-581E-4028-9393-438DE68367A1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5E9058-2AEE-4F50-8C79-5B43D08FB8EB}">
      <dsp:nvSpPr>
        <dsp:cNvPr id="0" name=""/>
        <dsp:cNvSpPr/>
      </dsp:nvSpPr>
      <dsp:spPr>
        <a:xfrm>
          <a:off x="2585493" y="1193113"/>
          <a:ext cx="3005666" cy="300566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/>
            <a:t>পদার্থের</a:t>
          </a:r>
          <a:r>
            <a:rPr lang="bn-IN" sz="3600" kern="1200" dirty="0" smtClean="0"/>
            <a:t>  সাধারণ বৈশিষ্ট্য</a:t>
          </a:r>
          <a:endParaRPr lang="en-US" sz="3600" kern="1200" dirty="0"/>
        </a:p>
      </dsp:txBody>
      <dsp:txXfrm>
        <a:off x="3025663" y="1633283"/>
        <a:ext cx="2125326" cy="2125326"/>
      </dsp:txXfrm>
    </dsp:sp>
    <dsp:sp modelId="{A59E5D05-3C91-420E-AC1F-73E34EF2DF7A}">
      <dsp:nvSpPr>
        <dsp:cNvPr id="0" name=""/>
        <dsp:cNvSpPr/>
      </dsp:nvSpPr>
      <dsp:spPr>
        <a:xfrm>
          <a:off x="3256930" y="26796"/>
          <a:ext cx="1611292" cy="144928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পদার্থ জায়গা</a:t>
          </a:r>
          <a:r>
            <a:rPr lang="bn-IN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 </a:t>
          </a:r>
          <a:r>
            <a:rPr lang="bn-IN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দখল করে</a:t>
          </a: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492898" y="239039"/>
        <a:ext cx="1139356" cy="1024801"/>
      </dsp:txXfrm>
    </dsp:sp>
    <dsp:sp modelId="{43FB418A-16FE-4B2E-8E6F-A21421BE2484}">
      <dsp:nvSpPr>
        <dsp:cNvPr id="0" name=""/>
        <dsp:cNvSpPr/>
      </dsp:nvSpPr>
      <dsp:spPr>
        <a:xfrm>
          <a:off x="5294290" y="1944530"/>
          <a:ext cx="1502833" cy="150283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পদার্থের ওজন আছে</a:t>
          </a: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514375" y="2164615"/>
        <a:ext cx="1062663" cy="1062663"/>
      </dsp:txXfrm>
    </dsp:sp>
    <dsp:sp modelId="{3DCDAFF0-96F0-4CC4-B605-BF396C2872B3}">
      <dsp:nvSpPr>
        <dsp:cNvPr id="0" name=""/>
        <dsp:cNvSpPr/>
      </dsp:nvSpPr>
      <dsp:spPr>
        <a:xfrm>
          <a:off x="3336910" y="3901910"/>
          <a:ext cx="1502833" cy="150283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000" kern="1200" dirty="0" smtClean="0"/>
            <a:t>পদার্থের আয়তন আছে</a:t>
          </a:r>
          <a:endParaRPr lang="en-US" sz="2000" kern="1200" dirty="0"/>
        </a:p>
      </dsp:txBody>
      <dsp:txXfrm>
        <a:off x="3556995" y="4121995"/>
        <a:ext cx="1062663" cy="1062663"/>
      </dsp:txXfrm>
    </dsp:sp>
    <dsp:sp modelId="{61C93870-581E-4028-9393-438DE68367A1}">
      <dsp:nvSpPr>
        <dsp:cNvPr id="0" name=""/>
        <dsp:cNvSpPr/>
      </dsp:nvSpPr>
      <dsp:spPr>
        <a:xfrm>
          <a:off x="1379529" y="1944530"/>
          <a:ext cx="1502833" cy="150283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000" kern="1200" dirty="0" smtClean="0"/>
            <a:t>পদার্থ বল প্রয়োগে বাধা দেয়</a:t>
          </a:r>
          <a:endParaRPr lang="en-US" sz="2000" kern="1200" dirty="0"/>
        </a:p>
      </dsp:txBody>
      <dsp:txXfrm>
        <a:off x="1599614" y="2164615"/>
        <a:ext cx="1062663" cy="10626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A01311-41F8-435A-A3DB-C0637052AF93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93C497-C74D-4DDB-916D-48F7EE56D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772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3C497-C74D-4DDB-916D-48F7EE56D94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98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F46B4-D54D-4A4D-80BD-8A93C30ECE3F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3B2DB-C950-45CB-A352-F2D5BE4DF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920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F46B4-D54D-4A4D-80BD-8A93C30ECE3F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3B2DB-C950-45CB-A352-F2D5BE4DF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426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F46B4-D54D-4A4D-80BD-8A93C30ECE3F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3B2DB-C950-45CB-A352-F2D5BE4DF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783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F46B4-D54D-4A4D-80BD-8A93C30ECE3F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3B2DB-C950-45CB-A352-F2D5BE4DF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276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F46B4-D54D-4A4D-80BD-8A93C30ECE3F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3B2DB-C950-45CB-A352-F2D5BE4DF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267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F46B4-D54D-4A4D-80BD-8A93C30ECE3F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3B2DB-C950-45CB-A352-F2D5BE4DF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47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F46B4-D54D-4A4D-80BD-8A93C30ECE3F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3B2DB-C950-45CB-A352-F2D5BE4DF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271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F46B4-D54D-4A4D-80BD-8A93C30ECE3F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3B2DB-C950-45CB-A352-F2D5BE4DF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900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F46B4-D54D-4A4D-80BD-8A93C30ECE3F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3B2DB-C950-45CB-A352-F2D5BE4DF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041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F46B4-D54D-4A4D-80BD-8A93C30ECE3F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3B2DB-C950-45CB-A352-F2D5BE4DF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192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F46B4-D54D-4A4D-80BD-8A93C30ECE3F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3B2DB-C950-45CB-A352-F2D5BE4DF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17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F46B4-D54D-4A4D-80BD-8A93C30ECE3F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3B2DB-C950-45CB-A352-F2D5BE4DF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349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6948" y="-38637"/>
            <a:ext cx="12192000" cy="689663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430332" y="2034862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321505" y="832765"/>
            <a:ext cx="3315667" cy="1446550"/>
          </a:xfrm>
          <a:prstGeom prst="rect">
            <a:avLst/>
          </a:prstGeom>
          <a:scene3d>
            <a:camera prst="perspectiveHeroicExtremeLeftFacing"/>
            <a:lightRig rig="threePt" dir="t"/>
          </a:scene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8800" dirty="0" smtClean="0"/>
              <a:t>স্বাগতম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1509500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41" y="335280"/>
            <a:ext cx="6568440" cy="5775960"/>
          </a:xfrm>
          <a:prstGeom prst="rect">
            <a:avLst/>
          </a:prstGeom>
          <a:solidFill>
            <a:srgbClr val="00B0F0"/>
          </a:solidFill>
        </p:spPr>
      </p:pic>
      <p:sp>
        <p:nvSpPr>
          <p:cNvPr id="4" name="Rounded Rectangle 3"/>
          <p:cNvSpPr/>
          <p:nvPr/>
        </p:nvSpPr>
        <p:spPr>
          <a:xfrm>
            <a:off x="3718560" y="5623560"/>
            <a:ext cx="1447800" cy="4876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447800" y="5303520"/>
            <a:ext cx="21183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b="1" i="1" dirty="0" smtClean="0">
                <a:solidFill>
                  <a:srgbClr val="00B050"/>
                </a:solidFill>
              </a:rPr>
              <a:t>পাথরের টুকরা দেয়ার পূবের অবস্থা ও পরের অবস্থা ।</a:t>
            </a:r>
            <a:endParaRPr lang="en-US" sz="2000" b="1" i="1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4960" y="5425440"/>
            <a:ext cx="21793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b="1" i="1" dirty="0">
                <a:solidFill>
                  <a:srgbClr val="00B050"/>
                </a:solidFill>
              </a:rPr>
              <a:t>পাথরের টুকরা দেয়ার </a:t>
            </a:r>
            <a:r>
              <a:rPr lang="bn-IN" b="1" i="1" dirty="0" smtClean="0">
                <a:solidFill>
                  <a:srgbClr val="00B050"/>
                </a:solidFill>
              </a:rPr>
              <a:t>পর /</a:t>
            </a:r>
            <a:endParaRPr lang="en-US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62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58640" y="701040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/>
              <a:t>দলীয় কাজ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4572000" y="518160"/>
            <a:ext cx="2667000" cy="82296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005840" y="2057400"/>
            <a:ext cx="14325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b="1" i="1" dirty="0" smtClean="0">
                <a:solidFill>
                  <a:srgbClr val="FF0000"/>
                </a:solidFill>
              </a:rPr>
              <a:t>পদ্মা</a:t>
            </a:r>
            <a:endParaRPr lang="en-US" sz="4400" b="1" i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464040" y="2057400"/>
            <a:ext cx="1767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i="1" dirty="0" smtClean="0">
                <a:solidFill>
                  <a:srgbClr val="FFC000"/>
                </a:solidFill>
              </a:rPr>
              <a:t>যমুনা</a:t>
            </a:r>
            <a:endParaRPr lang="en-US" sz="3600" b="1" i="1" dirty="0"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27320" y="2091452"/>
            <a:ext cx="16154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i="1" dirty="0" smtClean="0">
                <a:solidFill>
                  <a:srgbClr val="7030A0"/>
                </a:solidFill>
              </a:rPr>
              <a:t>মেঘনা</a:t>
            </a:r>
            <a:endParaRPr lang="en-US" sz="4000" b="1" i="1" dirty="0">
              <a:solidFill>
                <a:srgbClr val="7030A0"/>
              </a:solidFill>
            </a:endParaRPr>
          </a:p>
        </p:txBody>
      </p:sp>
      <p:sp>
        <p:nvSpPr>
          <p:cNvPr id="10" name="Down Arrow Callout 9"/>
          <p:cNvSpPr/>
          <p:nvPr/>
        </p:nvSpPr>
        <p:spPr>
          <a:xfrm>
            <a:off x="1005840" y="2057400"/>
            <a:ext cx="1463040" cy="899160"/>
          </a:xfrm>
          <a:prstGeom prst="down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1" name="Down Arrow Callout 10"/>
          <p:cNvSpPr/>
          <p:nvPr/>
        </p:nvSpPr>
        <p:spPr>
          <a:xfrm>
            <a:off x="5334000" y="2091452"/>
            <a:ext cx="1508760" cy="865108"/>
          </a:xfrm>
          <a:prstGeom prst="down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Callout 11"/>
          <p:cNvSpPr/>
          <p:nvPr/>
        </p:nvSpPr>
        <p:spPr>
          <a:xfrm>
            <a:off x="9601200" y="2091452"/>
            <a:ext cx="1158240" cy="1017508"/>
          </a:xfrm>
          <a:prstGeom prst="down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33400" y="3108960"/>
            <a:ext cx="239268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bn-IN" sz="2400" b="1" i="1" dirty="0" smtClean="0"/>
              <a:t>পরীক্ষণটি করে দেখাও?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n-IN" sz="2400" b="1" i="1" dirty="0" smtClean="0"/>
              <a:t>পানিতে কোনো বস্তু দেয়া হলে পানির উপরিতলের কী পরিবর্তন হয়?</a:t>
            </a:r>
          </a:p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074920" y="3352800"/>
            <a:ext cx="216408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bn-IN" sz="2000" b="1" i="1" dirty="0" smtClean="0"/>
              <a:t>পরীক্ষণটি </a:t>
            </a:r>
            <a:r>
              <a:rPr lang="bn-IN" sz="2000" b="1" i="1" dirty="0"/>
              <a:t>করে দেখাও</a:t>
            </a:r>
            <a:r>
              <a:rPr lang="bn-IN" sz="2000" b="1" i="1" dirty="0" smtClean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n-IN" sz="2000" b="1" i="1" dirty="0" smtClean="0"/>
              <a:t>বস্তুটি সরিয়ে নেয়া  </a:t>
            </a:r>
            <a:r>
              <a:rPr lang="bn-IN" sz="2000" b="1" i="1" dirty="0"/>
              <a:t>হলে পানির উপরিতলের কী পরিবর্তন হয়?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bn-IN" b="1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9067800" y="3657600"/>
            <a:ext cx="26974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bn-IN" sz="2400" b="1" i="1" dirty="0" smtClean="0"/>
              <a:t>পরীক্ষণটি </a:t>
            </a:r>
            <a:r>
              <a:rPr lang="bn-IN" sz="2400" b="1" i="1" dirty="0"/>
              <a:t>করে দেখাও?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bn-IN" sz="2400" b="1" i="1" dirty="0" smtClean="0"/>
              <a:t>ফলাফল থেকে কোন বৈশিষ্ট্য আমরা অনুমান করতে পারি?</a:t>
            </a:r>
            <a:endParaRPr lang="bn-IN" sz="2400" b="1" i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208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8" grpId="0"/>
      <p:bldP spid="9" grpId="0"/>
      <p:bldP spid="13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63880" y="1356360"/>
            <a:ext cx="1086612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bn-IN" sz="6000" dirty="0" smtClean="0">
                <a:solidFill>
                  <a:srgbClr val="0070C0"/>
                </a:solidFill>
              </a:rPr>
              <a:t>প্রতি দল থেকে দলীয় কাজ উপস্থাপন কর</a:t>
            </a:r>
            <a:r>
              <a:rPr lang="bn-IN" dirty="0" smtClean="0">
                <a:solidFill>
                  <a:srgbClr val="0070C0"/>
                </a:solidFill>
              </a:rPr>
              <a:t>।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62000" y="4935022"/>
            <a:ext cx="94640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bn-IN" sz="3600" dirty="0">
                <a:solidFill>
                  <a:srgbClr val="FF0066"/>
                </a:solidFill>
              </a:rPr>
              <a:t>ফলাফল দিয়ে পূর্বে আঁকা ছক পূরন </a:t>
            </a:r>
            <a:r>
              <a:rPr lang="bn-IN" sz="3600" dirty="0" smtClean="0">
                <a:solidFill>
                  <a:srgbClr val="FF0066"/>
                </a:solidFill>
              </a:rPr>
              <a:t>করি </a:t>
            </a:r>
            <a:r>
              <a:rPr lang="bn-IN" sz="3600" dirty="0" smtClean="0"/>
              <a:t>।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9421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49040" y="426720"/>
            <a:ext cx="3307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rgbClr val="FF0000"/>
                </a:solidFill>
              </a:rPr>
              <a:t>সার সংক্ষেপ আলোচনা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566160" y="477500"/>
            <a:ext cx="3489960" cy="4724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584960" y="1767840"/>
            <a:ext cx="95707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i="1" dirty="0" smtClean="0">
                <a:solidFill>
                  <a:srgbClr val="7030A0"/>
                </a:solidFill>
              </a:rPr>
              <a:t>সকল বস্তু পদার্থ দিয়ে তৈরি ।পদার্থ জায়গা দখল করে ।পদার্থের ওজন আছে । বল প্রয়োগে বাধা প্রদান করে ।কোনো পদার্থ যে পরিমান জায়গা দখল করে তাকে তার আয়তন বলে ।আয়তন পদার্থের একটি বৈশিষ্ট্য ।</a:t>
            </a:r>
            <a:endParaRPr lang="en-US" sz="3600" b="1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929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n-IN" sz="5400" i="1" dirty="0" smtClean="0">
                <a:solidFill>
                  <a:srgbClr val="92D050"/>
                </a:solidFill>
              </a:rPr>
              <a:t>পাঠ্য বইয়ের ৪০ও ৪১ পৃষ্ঠায় পাঠের অংশটুকু পড়ি ।</a:t>
            </a:r>
            <a:endParaRPr lang="en-US" sz="5400" i="1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600" y="3749040"/>
            <a:ext cx="5151120" cy="1158240"/>
          </a:xfrm>
        </p:spPr>
        <p:txBody>
          <a:bodyPr>
            <a:normAutofit/>
          </a:bodyPr>
          <a:lstStyle/>
          <a:p>
            <a:pPr algn="ctr"/>
            <a:r>
              <a:rPr lang="bn-IN" sz="4000" b="1" i="1" dirty="0" smtClean="0">
                <a:solidFill>
                  <a:srgbClr val="FF0066"/>
                </a:solidFill>
              </a:rPr>
              <a:t>পাঠ্য বই ৪০,৪১ পৃষ্ঠা</a:t>
            </a:r>
            <a:endParaRPr lang="en-US" sz="4000" b="1" i="1" dirty="0">
              <a:solidFill>
                <a:srgbClr val="FF0066"/>
              </a:solidFill>
            </a:endParaRPr>
          </a:p>
        </p:txBody>
      </p:sp>
      <p:sp>
        <p:nvSpPr>
          <p:cNvPr id="4" name="Down Arrow Callout 3"/>
          <p:cNvSpPr/>
          <p:nvPr/>
        </p:nvSpPr>
        <p:spPr>
          <a:xfrm>
            <a:off x="838200" y="0"/>
            <a:ext cx="11109960" cy="3185160"/>
          </a:xfrm>
          <a:prstGeom prst="downArrowCallout">
            <a:avLst>
              <a:gd name="adj1" fmla="val 16304"/>
              <a:gd name="adj2" fmla="val 25000"/>
              <a:gd name="adj3" fmla="val 25000"/>
              <a:gd name="adj4" fmla="val 64977"/>
            </a:avLst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557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IN" sz="6000" dirty="0" smtClean="0">
                <a:solidFill>
                  <a:srgbClr val="00B0F0"/>
                </a:solidFill>
              </a:rPr>
              <a:t>মূল্যায়ন</a:t>
            </a:r>
            <a:endParaRPr lang="en-US" sz="60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n-IN" sz="3600" dirty="0" smtClean="0"/>
              <a:t>পদার্থের ২টি সাধারণ বৈশিষ্ঠ্য লেখ ?</a:t>
            </a:r>
          </a:p>
          <a:p>
            <a:r>
              <a:rPr lang="bn-IN" sz="3600" dirty="0" smtClean="0"/>
              <a:t>আয়তন কী ?</a:t>
            </a:r>
          </a:p>
          <a:p>
            <a:r>
              <a:rPr lang="bn-IN" sz="3600" dirty="0" smtClean="0"/>
              <a:t>পদার্থ জায়গা দখল করে তা কি ভাবে প্রমান করবে ?</a:t>
            </a:r>
            <a:endParaRPr lang="en-US" sz="3600" dirty="0"/>
          </a:p>
        </p:txBody>
      </p:sp>
      <p:sp>
        <p:nvSpPr>
          <p:cNvPr id="4" name="Flowchart: Alternate Process 3"/>
          <p:cNvSpPr/>
          <p:nvPr/>
        </p:nvSpPr>
        <p:spPr>
          <a:xfrm>
            <a:off x="4892040" y="655320"/>
            <a:ext cx="2499360" cy="91440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533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82240" y="568672"/>
            <a:ext cx="5227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solidFill>
                  <a:schemeClr val="accent2"/>
                </a:solidFill>
              </a:rPr>
              <a:t>বাড়ির কাজ</a:t>
            </a:r>
            <a:endParaRPr lang="en-US" sz="3200" dirty="0">
              <a:solidFill>
                <a:schemeClr val="accent2"/>
              </a:solidFill>
            </a:endParaRPr>
          </a:p>
        </p:txBody>
      </p:sp>
      <p:sp>
        <p:nvSpPr>
          <p:cNvPr id="3" name="Snip Same Side Corner Rectangle 2"/>
          <p:cNvSpPr/>
          <p:nvPr/>
        </p:nvSpPr>
        <p:spPr>
          <a:xfrm>
            <a:off x="4206240" y="396240"/>
            <a:ext cx="2392680" cy="929640"/>
          </a:xfrm>
          <a:prstGeom prst="snip2Same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143000" y="2255520"/>
            <a:ext cx="10241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bn-IN" sz="2800" dirty="0" smtClean="0">
                <a:solidFill>
                  <a:srgbClr val="7030A0"/>
                </a:solidFill>
              </a:rPr>
              <a:t>তোমার বাড়িতে আছে এমন ৩টি পদার্থের ২টি করে বৈশিষ্ঠ্য লেখ </a:t>
            </a:r>
            <a:r>
              <a:rPr lang="bn-IN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322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770" y="0"/>
            <a:ext cx="10058400" cy="670887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697480" y="3032760"/>
            <a:ext cx="65989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000" dirty="0">
                <a:solidFill>
                  <a:srgbClr val="FF0000"/>
                </a:solidFill>
              </a:rPr>
              <a:t>সকলকে ধন্যবাদ</a:t>
            </a:r>
            <a:endParaRPr lang="en-US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963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2145" y="43153"/>
            <a:ext cx="4159878" cy="935642"/>
          </a:xfrm>
          <a:solidFill>
            <a:schemeClr val="accent2"/>
          </a:solidFill>
        </p:spPr>
        <p:txBody>
          <a:bodyPr/>
          <a:lstStyle/>
          <a:p>
            <a:pPr algn="ctr"/>
            <a:r>
              <a:rPr lang="bn-IN" dirty="0" smtClean="0"/>
              <a:t>শিক্ষক পরিচিতি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/>
            <a:r>
              <a:rPr lang="bn-IN" dirty="0" smtClean="0">
                <a:solidFill>
                  <a:schemeClr val="accent2"/>
                </a:solidFill>
              </a:rPr>
              <a:t>মোঃ আবু তাহের</a:t>
            </a:r>
          </a:p>
          <a:p>
            <a:pPr algn="ctr"/>
            <a:r>
              <a:rPr lang="bn-IN" dirty="0" smtClean="0">
                <a:solidFill>
                  <a:srgbClr val="7030A0"/>
                </a:solidFill>
              </a:rPr>
              <a:t>সহকারী শিক্ষক</a:t>
            </a:r>
          </a:p>
          <a:p>
            <a:pPr algn="ctr"/>
            <a:r>
              <a:rPr lang="bn-IN" dirty="0" smtClean="0">
                <a:solidFill>
                  <a:schemeClr val="accent5"/>
                </a:solidFill>
              </a:rPr>
              <a:t>গোপালপুর সরকারি প্রাথমিক বিদ্যালয়</a:t>
            </a:r>
          </a:p>
          <a:p>
            <a:pPr algn="ctr"/>
            <a:r>
              <a:rPr lang="bn-IN" dirty="0" smtClean="0">
                <a:solidFill>
                  <a:srgbClr val="00B050"/>
                </a:solidFill>
              </a:rPr>
              <a:t>ঘোড়াঘাট,দিনাজপুর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322749" y="1815921"/>
            <a:ext cx="5859888" cy="271744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040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6235" y="360608"/>
            <a:ext cx="3876542" cy="623085"/>
          </a:xfrm>
        </p:spPr>
        <p:txBody>
          <a:bodyPr>
            <a:normAutofit fontScale="90000"/>
          </a:bodyPr>
          <a:lstStyle/>
          <a:p>
            <a:pPr algn="ctr"/>
            <a:r>
              <a:rPr lang="bn-IN" dirty="0" smtClean="0">
                <a:solidFill>
                  <a:srgbClr val="00B050"/>
                </a:solidFill>
              </a:rPr>
              <a:t>পাঠ পরিচিতি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1229" y="1497940"/>
            <a:ext cx="9851265" cy="4099473"/>
          </a:xfrm>
        </p:spPr>
        <p:txBody>
          <a:bodyPr/>
          <a:lstStyle/>
          <a:p>
            <a:pPr algn="ctr"/>
            <a:r>
              <a:rPr lang="bn-IN" dirty="0" smtClean="0">
                <a:solidFill>
                  <a:srgbClr val="FF0000"/>
                </a:solidFill>
              </a:rPr>
              <a:t>বিষয়ঃ প্রাথমিক বিজ্ঞান</a:t>
            </a:r>
          </a:p>
          <a:p>
            <a:pPr algn="ctr"/>
            <a:r>
              <a:rPr lang="bn-IN" dirty="0" smtClean="0">
                <a:solidFill>
                  <a:schemeClr val="accent6"/>
                </a:solidFill>
              </a:rPr>
              <a:t>শ্রেণী</a:t>
            </a:r>
            <a:r>
              <a:rPr lang="en-US" dirty="0" smtClean="0">
                <a:solidFill>
                  <a:schemeClr val="accent6"/>
                </a:solidFill>
              </a:rPr>
              <a:t>:</a:t>
            </a:r>
            <a:r>
              <a:rPr lang="bn-IN" dirty="0" smtClean="0">
                <a:solidFill>
                  <a:schemeClr val="accent6"/>
                </a:solidFill>
              </a:rPr>
              <a:t> চতুর্থ</a:t>
            </a:r>
          </a:p>
          <a:p>
            <a:pPr algn="ctr"/>
            <a:r>
              <a:rPr lang="bn-IN" dirty="0" smtClean="0">
                <a:solidFill>
                  <a:schemeClr val="accent4">
                    <a:lumMod val="75000"/>
                  </a:schemeClr>
                </a:solidFill>
              </a:rPr>
              <a:t>পাঠঃপদার্থ (পদার্থের বৈশিষ্ট্য) </a:t>
            </a:r>
          </a:p>
          <a:p>
            <a:pPr lvl="1" algn="ctr"/>
            <a:r>
              <a:rPr lang="bn-IN" dirty="0" smtClean="0"/>
              <a:t> </a:t>
            </a:r>
            <a:r>
              <a:rPr lang="bn-IN" dirty="0" smtClean="0">
                <a:solidFill>
                  <a:schemeClr val="accent2"/>
                </a:solidFill>
              </a:rPr>
              <a:t>পাঠ্যাংশঃ আমাদের চারপাশে নানা-----মিলিলিটার বা লিটার </a:t>
            </a:r>
            <a:r>
              <a:rPr lang="bn-IN" dirty="0" smtClean="0"/>
              <a:t>।</a:t>
            </a:r>
          </a:p>
          <a:p>
            <a:pPr algn="ctr"/>
            <a:r>
              <a:rPr lang="bn-IN" dirty="0" smtClean="0">
                <a:solidFill>
                  <a:srgbClr val="7030A0"/>
                </a:solidFill>
              </a:rPr>
              <a:t>তারিখঃ ১৪/০১/২০২০</a:t>
            </a:r>
          </a:p>
          <a:p>
            <a:pPr algn="ctr"/>
            <a:r>
              <a:rPr lang="bn-IN" dirty="0" smtClean="0">
                <a:solidFill>
                  <a:srgbClr val="0070C0"/>
                </a:solidFill>
              </a:rPr>
              <a:t>সময়ঃ৪৫ মিনিট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786924" y="120808"/>
            <a:ext cx="4159876" cy="86288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099256" y="1223493"/>
            <a:ext cx="7946265" cy="413412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739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dirty="0" smtClean="0">
                <a:solidFill>
                  <a:srgbClr val="00B0F0"/>
                </a:solidFill>
              </a:rPr>
              <a:t>শিখনফল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175152"/>
          </a:xfrm>
          <a:solidFill>
            <a:schemeClr val="accent4"/>
          </a:solidFill>
        </p:spPr>
        <p:txBody>
          <a:bodyPr>
            <a:normAutofit/>
          </a:bodyPr>
          <a:lstStyle/>
          <a:p>
            <a:pPr algn="ctr"/>
            <a:r>
              <a:rPr lang="bn-IN" sz="3200" i="1" dirty="0" smtClean="0"/>
              <a:t>১৬,১,১-পদার্থের যে ওজন আছে তা বর্ণনা করতে পারবে ।</a:t>
            </a:r>
          </a:p>
          <a:p>
            <a:pPr algn="ctr"/>
            <a:r>
              <a:rPr lang="bn-IN" sz="3200" i="1" dirty="0" smtClean="0"/>
              <a:t>১৬,১,২-পদার্থ জায়গা দখল করে তা ব্যাখ্যা করতে পারবে ।</a:t>
            </a:r>
            <a:endParaRPr lang="en-US" sz="3200" i="1" dirty="0"/>
          </a:p>
        </p:txBody>
      </p:sp>
      <p:sp>
        <p:nvSpPr>
          <p:cNvPr id="4" name="Flowchart: Off-page Connector 3"/>
          <p:cNvSpPr/>
          <p:nvPr/>
        </p:nvSpPr>
        <p:spPr>
          <a:xfrm>
            <a:off x="4958366" y="592428"/>
            <a:ext cx="2318197" cy="991673"/>
          </a:xfrm>
          <a:prstGeom prst="flowChartOffpage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843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6457" y="798174"/>
            <a:ext cx="46990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b="1" i="1" dirty="0" smtClean="0"/>
              <a:t>এসো কিছু ছবি দেখি</a:t>
            </a:r>
            <a:endParaRPr lang="en-US" sz="4000" b="1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348" y="2171511"/>
            <a:ext cx="3182112" cy="174955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0154" y="1583175"/>
            <a:ext cx="3045720" cy="198633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6999" y="4322325"/>
            <a:ext cx="3078852" cy="210255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349148" y="3939199"/>
            <a:ext cx="17725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solidFill>
                  <a:srgbClr val="00B0F0"/>
                </a:solidFill>
              </a:rPr>
              <a:t>ইট</a:t>
            </a:r>
            <a:endParaRPr lang="en-US" sz="6000" dirty="0">
              <a:solidFill>
                <a:srgbClr val="00B0F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032426" y="2202716"/>
            <a:ext cx="22161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dirty="0" smtClean="0">
                <a:solidFill>
                  <a:srgbClr val="FF0000"/>
                </a:solidFill>
              </a:rPr>
              <a:t>গ্যাস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12300" y="4911936"/>
            <a:ext cx="16797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solidFill>
                  <a:srgbClr val="FF0066"/>
                </a:solidFill>
              </a:rPr>
              <a:t>পানি</a:t>
            </a:r>
            <a:endParaRPr lang="en-US" sz="5400" dirty="0">
              <a:solidFill>
                <a:srgbClr val="FF0066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33820" y="1712686"/>
            <a:ext cx="3599551" cy="369207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 Diagonal Corner Rectangle 14"/>
          <p:cNvSpPr/>
          <p:nvPr/>
        </p:nvSpPr>
        <p:spPr>
          <a:xfrm>
            <a:off x="7492999" y="1315820"/>
            <a:ext cx="4220030" cy="2385642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4460425" y="4083520"/>
            <a:ext cx="4572001" cy="275858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368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3747" y="5662409"/>
            <a:ext cx="9590049" cy="1015663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6000" dirty="0" smtClean="0"/>
              <a:t>পদার্থের সাধারণ বৈশিষ্ট্য কী ?</a:t>
            </a:r>
            <a:endParaRPr lang="en-US" sz="6000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055565394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658" y="1295951"/>
            <a:ext cx="103922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solidFill>
                  <a:srgbClr val="00B050"/>
                </a:solidFill>
              </a:rPr>
              <a:t>পদার্থের সাধারণ বৈশিষ্ট্য</a:t>
            </a:r>
            <a:endParaRPr lang="en-US" sz="6000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89972" y="334537"/>
            <a:ext cx="36576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600" b="1" i="1" dirty="0" smtClean="0">
                <a:solidFill>
                  <a:schemeClr val="accent4">
                    <a:lumMod val="50000"/>
                  </a:schemeClr>
                </a:solidFill>
              </a:rPr>
              <a:t>পাঠের শিরোনামঃ</a:t>
            </a:r>
            <a:endParaRPr lang="en-US" sz="3600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94263" y="3479180"/>
            <a:ext cx="70698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i="1" dirty="0" smtClean="0"/>
              <a:t>তাহলে আজ শিখব </a:t>
            </a:r>
            <a:endParaRPr lang="en-US" sz="6000" i="1" dirty="0"/>
          </a:p>
        </p:txBody>
      </p:sp>
      <p:sp>
        <p:nvSpPr>
          <p:cNvPr id="8" name="Down Arrow Callout 7"/>
          <p:cNvSpPr/>
          <p:nvPr/>
        </p:nvSpPr>
        <p:spPr>
          <a:xfrm>
            <a:off x="1427356" y="3211551"/>
            <a:ext cx="5977054" cy="2271664"/>
          </a:xfrm>
          <a:prstGeom prst="downArrowCallou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525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1"/>
      <p:bldP spid="5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165756703"/>
              </p:ext>
            </p:extLst>
          </p:nvPr>
        </p:nvGraphicFramePr>
        <p:xfrm>
          <a:off x="1983346" y="719666"/>
          <a:ext cx="8176654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57513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A5E9058-2AEE-4F50-8C79-5B43D08FB8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EA5E9058-2AEE-4F50-8C79-5B43D08FB8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59E5D05-3C91-420E-AC1F-73E34EF2DF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A59E5D05-3C91-420E-AC1F-73E34EF2DF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3FB418A-16FE-4B2E-8E6F-A21421BE24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graphicEl>
                                              <a:dgm id="{43FB418A-16FE-4B2E-8E6F-A21421BE24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DCDAFF0-96F0-4CC4-B605-BF396C2872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graphicEl>
                                              <a:dgm id="{3DCDAFF0-96F0-4CC4-B605-BF396C2872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1C93870-581E-4028-9393-438DE68367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graphicEl>
                                              <a:dgm id="{61C93870-581E-4028-9393-438DE68367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8680" y="716280"/>
            <a:ext cx="3078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rgbClr val="800080"/>
                </a:solidFill>
                <a:latin typeface="NikoshBAN" panose="02000000000000000000" pitchFamily="2" charset="0"/>
                <a:ea typeface="Microsoft YaHei" panose="020B0503020204020204" pitchFamily="34" charset="-122"/>
                <a:cs typeface="NikoshBAN" panose="02000000000000000000" pitchFamily="2" charset="0"/>
              </a:rPr>
              <a:t>একক</a:t>
            </a:r>
            <a:r>
              <a:rPr lang="en-US" sz="5400" dirty="0" smtClean="0">
                <a:solidFill>
                  <a:srgbClr val="800080"/>
                </a:solidFill>
                <a:latin typeface="NikoshBAN" panose="02000000000000000000" pitchFamily="2" charset="0"/>
                <a:ea typeface="Microsoft YaHei" panose="020B0503020204020204" pitchFamily="34" charset="-122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800080"/>
                </a:solidFill>
                <a:latin typeface="NikoshBAN" panose="02000000000000000000" pitchFamily="2" charset="0"/>
                <a:ea typeface="Microsoft YaHei" panose="020B0503020204020204" pitchFamily="34" charset="-122"/>
                <a:cs typeface="NikoshBAN" panose="02000000000000000000" pitchFamily="2" charset="0"/>
              </a:rPr>
              <a:t>কাজ</a:t>
            </a:r>
            <a:endParaRPr lang="en-US" sz="5400" dirty="0">
              <a:solidFill>
                <a:srgbClr val="800080"/>
              </a:solidFill>
              <a:latin typeface="NikoshBAN" panose="02000000000000000000" pitchFamily="2" charset="0"/>
              <a:ea typeface="Microsoft YaHei" panose="020B0503020204020204" pitchFamily="34" charset="-122"/>
              <a:cs typeface="NikoshBAN" panose="02000000000000000000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0324863"/>
              </p:ext>
            </p:extLst>
          </p:nvPr>
        </p:nvGraphicFramePr>
        <p:xfrm>
          <a:off x="2032000" y="1639610"/>
          <a:ext cx="8128000" cy="45049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016760"/>
                <a:gridCol w="2047240"/>
                <a:gridCol w="2032000"/>
              </a:tblGrid>
              <a:tr h="2252484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IN" sz="2800" dirty="0" smtClean="0"/>
                        <a:t>১)পাথরের</a:t>
                      </a:r>
                      <a:r>
                        <a:rPr lang="bn-IN" sz="2800" baseline="0" dirty="0" smtClean="0"/>
                        <a:t> টুকরা দেওয়ার পূর্বে</a:t>
                      </a:r>
                      <a:endParaRPr lang="en-US" sz="28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IN" sz="2400" dirty="0" smtClean="0"/>
                        <a:t>২)পাথরের</a:t>
                      </a:r>
                      <a:r>
                        <a:rPr lang="bn-IN" sz="2400" baseline="0" dirty="0" smtClean="0"/>
                        <a:t> টুকরা দেওয়ার পর</a:t>
                      </a:r>
                      <a:endParaRPr lang="en-US" sz="2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IN" sz="2800" dirty="0" smtClean="0"/>
                        <a:t>৩)পাথরের</a:t>
                      </a:r>
                      <a:r>
                        <a:rPr lang="bn-IN" sz="2800" baseline="0" dirty="0" smtClean="0"/>
                        <a:t> টুকরা সরিয়ে নেয়ার পর</a:t>
                      </a:r>
                      <a:endParaRPr lang="en-US" sz="2800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2252484">
                <a:tc>
                  <a:txBody>
                    <a:bodyPr/>
                    <a:lstStyle/>
                    <a:p>
                      <a:r>
                        <a:rPr lang="bn-IN" sz="2800" dirty="0" smtClean="0"/>
                        <a:t>গ্লাসে পানির উপরিতল</a:t>
                      </a:r>
                      <a:endParaRPr lang="en-US" sz="28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3953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00760" y="1494263"/>
            <a:ext cx="70698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solidFill>
                  <a:schemeClr val="accent6">
                    <a:lumMod val="50000"/>
                  </a:schemeClr>
                </a:solidFill>
              </a:rPr>
              <a:t>এসো একটি ভিডিও দেখি</a:t>
            </a:r>
            <a:endParaRPr lang="en-US" sz="4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43922" y="4348976"/>
            <a:ext cx="5776332" cy="8309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solidFill>
                  <a:srgbClr val="7030A0"/>
                </a:solidFill>
              </a:rPr>
              <a:t>পরীক্ষনটি করে দেখাব</a:t>
            </a:r>
            <a:endParaRPr lang="en-US" sz="4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10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429</TotalTime>
  <Words>289</Words>
  <Application>Microsoft Office PowerPoint</Application>
  <PresentationFormat>Widescreen</PresentationFormat>
  <Paragraphs>62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Microsoft YaHei</vt:lpstr>
      <vt:lpstr>Arial</vt:lpstr>
      <vt:lpstr>Calibri</vt:lpstr>
      <vt:lpstr>Calibri Light</vt:lpstr>
      <vt:lpstr>NikoshBAN</vt:lpstr>
      <vt:lpstr>Vrinda</vt:lpstr>
      <vt:lpstr>Wingdings</vt:lpstr>
      <vt:lpstr>Office Theme</vt:lpstr>
      <vt:lpstr>PowerPoint Presentation</vt:lpstr>
      <vt:lpstr>শিক্ষক পরিচিতি  </vt:lpstr>
      <vt:lpstr>পাঠ পরিচিতি</vt:lpstr>
      <vt:lpstr>শিখনফল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পাঠ্য বইয়ের ৪০ও ৪১ পৃষ্ঠায় পাঠের অংশটুকু পড়ি ।</vt:lpstr>
      <vt:lpstr>মূল্যায়ন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PTI PC09</dc:creator>
  <cp:lastModifiedBy>PTI PC09</cp:lastModifiedBy>
  <cp:revision>75</cp:revision>
  <dcterms:created xsi:type="dcterms:W3CDTF">2020-01-12T06:14:06Z</dcterms:created>
  <dcterms:modified xsi:type="dcterms:W3CDTF">2020-01-16T05:15:38Z</dcterms:modified>
</cp:coreProperties>
</file>