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9" r:id="rId10"/>
    <p:sldId id="265" r:id="rId11"/>
    <p:sldId id="267" r:id="rId12"/>
    <p:sldId id="271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1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2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5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8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4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0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5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6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4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9485B-653D-4A22-A633-259421D46B9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E8BE-2AFC-4170-9E48-8DD286C24A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8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-asaduzzaman&#2534;&#2538;&#2534;&#2539;&#2535;&#2543;&#2542;&#2538;&#2534;&#2534;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B050"/>
            </a:solidFill>
            <a:prstDash val="sysDot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641866"/>
            <a:ext cx="3733800" cy="923330"/>
          </a:xfrm>
          <a:prstGeom prst="rect">
            <a:avLst/>
          </a:prstGeom>
          <a:noFill/>
          <a:ln w="76200">
            <a:solidFill>
              <a:srgbClr val="0070C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86000"/>
            <a:ext cx="6934200" cy="3429000"/>
          </a:xfrm>
          <a:prstGeom prst="roundRect">
            <a:avLst>
              <a:gd name="adj" fmla="val 16667"/>
            </a:avLst>
          </a:prstGeom>
          <a:ln w="76200">
            <a:solidFill>
              <a:schemeClr val="tx1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02063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6" y="0"/>
            <a:ext cx="9137073" cy="6858000"/>
          </a:xfrm>
          <a:prstGeom prst="rect">
            <a:avLst/>
          </a:prstGeom>
          <a:noFill/>
          <a:ln w="571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304800"/>
            <a:ext cx="31242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softEdge rad="12700"/>
          </a:effectLst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1676400"/>
            <a:ext cx="6324600" cy="646331"/>
          </a:xfrm>
          <a:prstGeom prst="rect">
            <a:avLst/>
          </a:prstGeom>
          <a:noFill/>
          <a:ln w="6350">
            <a:solidFill>
              <a:srgbClr val="00B0F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খতিয়ানের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লেখ।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2209800" y="3200400"/>
            <a:ext cx="5105400" cy="2819400"/>
          </a:xfrm>
          <a:prstGeom prst="cloudCallout">
            <a:avLst/>
          </a:prstGeom>
          <a:noFill/>
          <a:ln w="1905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০৫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728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6927"/>
            <a:ext cx="9144000" cy="68948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2060"/>
            </a:solidFill>
            <a:prstDash val="lgDashDotDot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4" name="Bevel 3"/>
          <p:cNvSpPr/>
          <p:nvPr/>
        </p:nvSpPr>
        <p:spPr>
          <a:xfrm>
            <a:off x="2590800" y="255032"/>
            <a:ext cx="4038600" cy="811768"/>
          </a:xfrm>
          <a:prstGeom prst="bevel">
            <a:avLst/>
          </a:prstGeom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জোড়ায় </a:t>
            </a:r>
            <a:r>
              <a:rPr lang="en-US" sz="5400" b="1" dirty="0" err="1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dirty="0">
              <a:ln w="10541" cmpd="sng">
                <a:solidFill>
                  <a:srgbClr val="002060"/>
                </a:solidFill>
                <a:prstDash val="solid"/>
              </a:ln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905000"/>
            <a:ext cx="6477000" cy="1323439"/>
          </a:xfrm>
          <a:prstGeom prst="rect">
            <a:avLst/>
          </a:prstGeom>
          <a:pattFill prst="pct5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খতিয়ানের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পার্থক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 useBgFill="1">
        <p:nvSpPr>
          <p:cNvPr id="6" name="12-Point Star 5"/>
          <p:cNvSpPr/>
          <p:nvPr/>
        </p:nvSpPr>
        <p:spPr>
          <a:xfrm>
            <a:off x="2047009" y="4038600"/>
            <a:ext cx="4800600" cy="2071152"/>
          </a:xfrm>
          <a:prstGeom prst="star12">
            <a:avLst/>
          </a:prstGeom>
          <a:ln>
            <a:solidFill>
              <a:srgbClr val="002060"/>
            </a:solidFill>
            <a:prstDash val="sysDot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০৮ মিনিট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618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3856"/>
            <a:ext cx="9144000" cy="6871855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184666"/>
            <a:ext cx="23622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63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prstTxWarp prst="textDoubleWave1">
              <a:avLst/>
            </a:prstTxWarp>
            <a:sp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খতিয়ানকে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বলা হয় হিসাবের-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বই                      খ) স্থায়ী বই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গ) পাকা বই                       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ঘ)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চিরস্থায়ী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বই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২)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দেনাদার ও পাওনাদারের জন্য প্রস্তুতকৃত আলাদা খতিয়ানকে কী বলা 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ক)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সাধারণ খতিয়ান              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সংযুক্ত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খতিয়ান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খতিয়ান                ঘ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)মূল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খতিয়ান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 useBgFill="1">
        <p:nvSpPr>
          <p:cNvPr id="5" name="Bent-Up Arrow 4"/>
          <p:cNvSpPr/>
          <p:nvPr/>
        </p:nvSpPr>
        <p:spPr>
          <a:xfrm rot="2290287">
            <a:off x="2557765" y="2551925"/>
            <a:ext cx="492666" cy="38443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Bent-Up Arrow 5"/>
          <p:cNvSpPr/>
          <p:nvPr/>
        </p:nvSpPr>
        <p:spPr>
          <a:xfrm rot="2290287">
            <a:off x="6847919" y="4527840"/>
            <a:ext cx="492666" cy="38443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86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2" y="20782"/>
            <a:ext cx="9123218" cy="6837218"/>
          </a:xfrm>
          <a:prstGeom prst="rect">
            <a:avLst/>
          </a:prstGeom>
          <a:noFill/>
          <a:ln w="76200" cmpd="tri">
            <a:solidFill>
              <a:schemeClr val="tx2"/>
            </a:solidFill>
            <a:prstDash val="sysDash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33155" y="387927"/>
            <a:ext cx="4981039" cy="211974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r>
              <a:rPr lang="en-US" sz="4400" dirty="0" smtClean="0">
                <a:ln w="18415" cmpd="sng">
                  <a:solidFill>
                    <a:schemeClr val="bg2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400" dirty="0">
              <a:ln w="18415" cmpd="sng">
                <a:solidFill>
                  <a:schemeClr val="bg2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872" y="2043545"/>
            <a:ext cx="4981038" cy="3505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80661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4636" y="-128154"/>
            <a:ext cx="9178636" cy="685800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ash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432953"/>
            <a:ext cx="4343400" cy="1015663"/>
          </a:xfrm>
          <a:prstGeom prst="rect">
            <a:avLst/>
          </a:prstGeom>
          <a:noFill/>
          <a:ln w="28575" cap="sq" cmpd="sng">
            <a:solidFill>
              <a:srgbClr val="00B050"/>
            </a:solidFill>
            <a:prstDash val="sysDash"/>
            <a:beve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TopRight"/>
            <a:lightRig rig="threePt" dir="t"/>
          </a:scene3d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97" y="609600"/>
            <a:ext cx="1991157" cy="2209800"/>
          </a:xfrm>
          <a:prstGeom prst="rect">
            <a:avLst/>
          </a:prstGeom>
          <a:ln w="762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782782" y="2971800"/>
            <a:ext cx="7543800" cy="35394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আসাদুজ্জামান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(হিসাববিজ্ঞান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 আইমুন্নেছা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উচ্চ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বালিকা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সদর,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ময়মনসিংহ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০১৭১০-৩৬৭৫৩৫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Email-asaduzzaman০৪০৫১৯৮৪০০@gmail.com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-Asad sohel</a:t>
            </a:r>
          </a:p>
          <a:p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93" y="5624945"/>
            <a:ext cx="811359" cy="45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934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740"/>
            <a:ext cx="9144000" cy="6853259"/>
          </a:xfrm>
          <a:prstGeom prst="rect">
            <a:avLst/>
          </a:prstGeom>
          <a:noFill/>
          <a:ln w="76200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6" name="Snip Diagonal Corner Rectangle 5"/>
          <p:cNvSpPr/>
          <p:nvPr/>
        </p:nvSpPr>
        <p:spPr>
          <a:xfrm>
            <a:off x="609600" y="2362200"/>
            <a:ext cx="4648200" cy="3124200"/>
          </a:xfrm>
          <a:prstGeom prst="snip2DiagRect">
            <a:avLst/>
          </a:prstGeom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দশম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 হিসাব বিজ্ঞান</a:t>
            </a:r>
          </a:p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সময়ঃ  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50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2133600" y="566057"/>
            <a:ext cx="4267200" cy="838200"/>
          </a:xfrm>
          <a:prstGeom prst="flowChartTerminator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dirty="0">
                <a:ln>
                  <a:solidFill>
                    <a:srgbClr val="92D050"/>
                  </a:solidFill>
                </a:ln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4400" dirty="0">
                <a:ln>
                  <a:solidFill>
                    <a:srgbClr val="92D050"/>
                  </a:solidFill>
                </a:ln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n>
                <a:solidFill>
                  <a:srgbClr val="92D050"/>
                </a:solidFill>
              </a:ln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E:\ICT T.T.C FINAL Content Mafiz sir\acconting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362200"/>
            <a:ext cx="2438400" cy="3124200"/>
          </a:xfrm>
          <a:prstGeom prst="rect">
            <a:avLst/>
          </a:prstGeom>
          <a:noFill/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102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68" y="17317"/>
            <a:ext cx="9144000" cy="685800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" y="5679850"/>
            <a:ext cx="2400300" cy="646331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হাত ও টাকা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2286000"/>
            <a:ext cx="3619500" cy="2514599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09" y="2286000"/>
            <a:ext cx="3505200" cy="2514599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5609359" y="5509084"/>
            <a:ext cx="2400300" cy="646331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হিসাব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Up Ribbon 9"/>
          <p:cNvSpPr/>
          <p:nvPr/>
        </p:nvSpPr>
        <p:spPr>
          <a:xfrm>
            <a:off x="1181100" y="193965"/>
            <a:ext cx="6172200" cy="1025235"/>
          </a:xfrm>
          <a:prstGeom prst="ribbon2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এসো কিছু ছবি দেখি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228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" y="76200"/>
            <a:ext cx="9116291" cy="6781800"/>
          </a:xfrm>
          <a:prstGeom prst="rect">
            <a:avLst/>
          </a:prstGeom>
          <a:noFill/>
          <a:ln w="76200">
            <a:solidFill>
              <a:schemeClr val="bg2">
                <a:lumMod val="25000"/>
              </a:schemeClr>
            </a:solidFill>
            <a:prstDash val="dash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images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38200"/>
            <a:ext cx="7467600" cy="4800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81400" y="5791200"/>
            <a:ext cx="2400300" cy="646331"/>
          </a:xfrm>
          <a:prstGeom prst="rect">
            <a:avLst/>
          </a:prstGeom>
          <a:noFill/>
          <a:ln w="952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mtClean="0">
                <a:latin typeface="NikoshBAN" pitchFamily="2" charset="0"/>
                <a:cs typeface="NikoshBAN" pitchFamily="2" charset="0"/>
              </a:rPr>
              <a:t>শে</a:t>
            </a:r>
            <a:r>
              <a:rPr lang="en-US" sz="3600" smtClean="0">
                <a:latin typeface="NikoshBAN" pitchFamily="2" charset="0"/>
                <a:cs typeface="NikoshBAN" pitchFamily="2" charset="0"/>
              </a:rPr>
              <a:t>ল্ফ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বা তাক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18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927" y="64716"/>
            <a:ext cx="9144000" cy="6814066"/>
          </a:xfrm>
          <a:prstGeom prst="rect">
            <a:avLst/>
          </a:prstGeom>
          <a:noFill/>
          <a:ln w="76200">
            <a:solidFill>
              <a:srgbClr val="7030A0"/>
            </a:solidFill>
            <a:prstDash val="lgDash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69573" y="457200"/>
            <a:ext cx="4191000" cy="769441"/>
          </a:xfrm>
          <a:prstGeom prst="rect">
            <a:avLst/>
          </a:prstGeom>
          <a:noFill/>
          <a:ln w="28575">
            <a:solidFill>
              <a:srgbClr val="00B050"/>
            </a:solidFill>
            <a:prstDash val="lgDash"/>
          </a:ln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4400" b="1" dirty="0" smtClean="0">
                <a:ln w="127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শিক্ষনফল</a:t>
            </a:r>
            <a:endParaRPr lang="en-US" sz="4400" dirty="0">
              <a:ln w="12700" cmpd="dbl">
                <a:solidFill>
                  <a:srgbClr val="FF0000"/>
                </a:solidFill>
                <a:prstDash val="solid"/>
                <a:miter lim="800000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636" y="2091898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...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6136" y="3200400"/>
            <a:ext cx="7772400" cy="304698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971550" lvl="1" indent="-514350">
              <a:buFont typeface="Arial" pitchFamily="34" charset="0"/>
              <a:buChar char="•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খতিয়ানের ধারণা ব্যাখ্যা করতে পারবে ।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খতিয়ানের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শ্রেণিবিভাগ করতে পারবে।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খতিয়ানের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গুরুত্ব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ব্যাখ্যা করতে পারবে।</a:t>
            </a:r>
          </a:p>
          <a:p>
            <a:pPr marL="971550" lvl="1" indent="-514350">
              <a:buFont typeface="Arial" pitchFamily="34" charset="0"/>
              <a:buChar char="•"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773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70C0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830759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খতিয়ান (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L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edger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600200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খতিয়ান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বা লেজার শব্দটি ইংরেজি লেজ (Ledge) শব্দ থেকে উৎপন্ন। লেজ শব্দের অর্থ হল তাক বা শেল্ফ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একটি তাক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বা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শেল্ফে যেমন গৃহস্থালি ‍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জিনিসপত্র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সারিবদ্ধভাবে সাজিয়ে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রাখা হয়, তেমনি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খতিয়ানে 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Ledger) ব্যবসায়ের লেনদেনগুলো সংক্ষিপ্তভাবে এবং শ্রেণীবদ্ধভাবে লিপিবদ্ধ করে রাখা হয়।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050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tx2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64572" y="990600"/>
            <a:ext cx="8014855" cy="4524315"/>
          </a:xfrm>
          <a:prstGeom prst="rect">
            <a:avLst/>
          </a:prstGeom>
          <a:ln w="31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প্রতিষ্ঠানের বিভিন্ন শ্রেণির হিসাব যেমন- সম্পদ ,দায়, মালিকানাস্বত্ব,আয়, ব্যয় ও লাভ-ক্ষতির হিসাব সংরক্ষণ করা হয়। এসব হিসাবসমূহকে  এক কথায়  খতিয়ান 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(Ledger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 বলে।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66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5" y="27709"/>
            <a:ext cx="9185563" cy="6761018"/>
          </a:xfrm>
          <a:prstGeom prst="rect">
            <a:avLst/>
          </a:prstGeom>
          <a:noFill/>
          <a:ln w="76200">
            <a:solidFill>
              <a:srgbClr val="C0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1925781" y="304800"/>
            <a:ext cx="5334000" cy="12954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খতিয়ানের প্রকারভেদ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0400" y="2161309"/>
            <a:ext cx="24003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মূল খতিয়ান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2634611"/>
            <a:ext cx="2400300" cy="646331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দেনাদার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33209" y="2634611"/>
            <a:ext cx="2400300" cy="646331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পাওনা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দার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048000" y="2927820"/>
            <a:ext cx="2819400" cy="19972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48690" y="3270957"/>
            <a:ext cx="0" cy="539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53350" y="3260971"/>
            <a:ext cx="0" cy="539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3790" y="3810000"/>
            <a:ext cx="2466110" cy="13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981700" y="3813869"/>
            <a:ext cx="2971800" cy="9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43790" y="3823855"/>
            <a:ext cx="0" cy="595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291937" y="3824663"/>
            <a:ext cx="0" cy="595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286000" y="3816927"/>
            <a:ext cx="0" cy="595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999509" y="3793083"/>
            <a:ext cx="0" cy="595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981700" y="3823855"/>
            <a:ext cx="0" cy="595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934200" y="3793084"/>
            <a:ext cx="0" cy="595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077200" y="3800012"/>
            <a:ext cx="0" cy="595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950036" y="3810000"/>
            <a:ext cx="0" cy="595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Process 37"/>
          <p:cNvSpPr/>
          <p:nvPr/>
        </p:nvSpPr>
        <p:spPr>
          <a:xfrm>
            <a:off x="294408" y="4520045"/>
            <a:ext cx="498764" cy="63038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Flowchart: Process 38"/>
          <p:cNvSpPr/>
          <p:nvPr/>
        </p:nvSpPr>
        <p:spPr>
          <a:xfrm>
            <a:off x="5867400" y="4572000"/>
            <a:ext cx="498764" cy="63038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Flowchart: Process 39"/>
          <p:cNvSpPr/>
          <p:nvPr/>
        </p:nvSpPr>
        <p:spPr>
          <a:xfrm>
            <a:off x="2798618" y="4552950"/>
            <a:ext cx="498764" cy="63038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Flowchart: Process 40"/>
          <p:cNvSpPr/>
          <p:nvPr/>
        </p:nvSpPr>
        <p:spPr>
          <a:xfrm>
            <a:off x="6761017" y="4533900"/>
            <a:ext cx="498764" cy="66848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</a:t>
            </a:r>
          </a:p>
        </p:txBody>
      </p:sp>
      <p:sp>
        <p:nvSpPr>
          <p:cNvPr id="42" name="Flowchart: Process 41"/>
          <p:cNvSpPr/>
          <p:nvPr/>
        </p:nvSpPr>
        <p:spPr>
          <a:xfrm>
            <a:off x="7827818" y="4572000"/>
            <a:ext cx="498764" cy="63038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Flowchart: Process 42"/>
          <p:cNvSpPr/>
          <p:nvPr/>
        </p:nvSpPr>
        <p:spPr>
          <a:xfrm>
            <a:off x="8617527" y="4533900"/>
            <a:ext cx="498764" cy="66848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ঈ</a:t>
            </a:r>
          </a:p>
        </p:txBody>
      </p:sp>
      <p:sp>
        <p:nvSpPr>
          <p:cNvPr id="44" name="Flowchart: Process 43"/>
          <p:cNvSpPr/>
          <p:nvPr/>
        </p:nvSpPr>
        <p:spPr>
          <a:xfrm>
            <a:off x="2036618" y="4520045"/>
            <a:ext cx="498764" cy="63038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Flowchart: Process 44"/>
          <p:cNvSpPr/>
          <p:nvPr/>
        </p:nvSpPr>
        <p:spPr>
          <a:xfrm>
            <a:off x="1084116" y="4520045"/>
            <a:ext cx="498764" cy="63038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441122" y="4907163"/>
            <a:ext cx="2303318" cy="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222913" y="3852544"/>
            <a:ext cx="2675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খতিয়ান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0525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  <p:bldP spid="14" grpId="0" animBg="1"/>
      <p:bldP spid="15" grpId="0" animBg="1"/>
      <p:bldP spid="5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249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Lotus</dc:creator>
  <cp:lastModifiedBy>Lotus</cp:lastModifiedBy>
  <cp:revision>139</cp:revision>
  <dcterms:created xsi:type="dcterms:W3CDTF">2019-12-20T13:29:54Z</dcterms:created>
  <dcterms:modified xsi:type="dcterms:W3CDTF">2020-01-15T16:04:57Z</dcterms:modified>
</cp:coreProperties>
</file>