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6" r:id="rId2"/>
    <p:sldId id="328" r:id="rId3"/>
    <p:sldId id="297" r:id="rId4"/>
    <p:sldId id="324" r:id="rId5"/>
    <p:sldId id="325" r:id="rId6"/>
    <p:sldId id="326" r:id="rId7"/>
    <p:sldId id="302" r:id="rId8"/>
    <p:sldId id="306" r:id="rId9"/>
    <p:sldId id="309" r:id="rId10"/>
    <p:sldId id="307" r:id="rId11"/>
    <p:sldId id="313" r:id="rId12"/>
    <p:sldId id="315" r:id="rId13"/>
    <p:sldId id="311" r:id="rId14"/>
    <p:sldId id="323" r:id="rId15"/>
    <p:sldId id="317" r:id="rId16"/>
    <p:sldId id="318" r:id="rId17"/>
    <p:sldId id="327" r:id="rId18"/>
    <p:sldId id="32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003300"/>
    <a:srgbClr val="CC0000"/>
    <a:srgbClr val="38A4FE"/>
    <a:srgbClr val="000099"/>
    <a:srgbClr val="33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231" autoAdjust="0"/>
  </p:normalViewPr>
  <p:slideViewPr>
    <p:cSldViewPr>
      <p:cViewPr>
        <p:scale>
          <a:sx n="75" d="100"/>
          <a:sy n="75" d="100"/>
        </p:scale>
        <p:origin x="-123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9447-A4C5-4C96-92B1-097CF738E4A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9902-0184-4193-A8E4-312D87EB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9902-0184-4193-A8E4-312D87EB8C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9902-0184-4193-A8E4-312D87EB8C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4201628-F191-4C5B-88B5-5D41CFBD694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F679B9-D283-4777-9598-73666241B0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e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7.jpe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66800"/>
            <a:ext cx="8991601" cy="5715000"/>
          </a:xfrm>
          <a:prstGeom prst="rect">
            <a:avLst/>
          </a:prstGeom>
          <a:ln w="57150">
            <a:solidFill>
              <a:srgbClr val="3333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199" y="-76200"/>
            <a:ext cx="8991601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সবাইকে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34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2550"/>
            <a:ext cx="8940800" cy="66738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447800" y="133350"/>
            <a:ext cx="6324600" cy="790436"/>
            <a:chOff x="1447800" y="133350"/>
            <a:chExt cx="6324600" cy="790436"/>
          </a:xfrm>
        </p:grpSpPr>
        <p:sp>
          <p:nvSpPr>
            <p:cNvPr id="9" name="6-Point Star 8"/>
            <p:cNvSpPr/>
            <p:nvPr/>
          </p:nvSpPr>
          <p:spPr>
            <a:xfrm>
              <a:off x="1447800" y="133350"/>
              <a:ext cx="6324600" cy="781050"/>
            </a:xfrm>
            <a:prstGeom prst="star6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215900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কর্তৃত্বের ভিত্তিতে</a:t>
              </a:r>
              <a:endPara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2286000" y="723900"/>
            <a:ext cx="533400" cy="9525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210300" y="723900"/>
            <a:ext cx="533400" cy="9525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51400" y="4876800"/>
            <a:ext cx="3200400" cy="647700"/>
            <a:chOff x="952500" y="1409700"/>
            <a:chExt cx="3200400" cy="647700"/>
          </a:xfrm>
        </p:grpSpPr>
        <p:sp>
          <p:nvSpPr>
            <p:cNvPr id="17" name="12-Point Star 16"/>
            <p:cNvSpPr/>
            <p:nvPr/>
          </p:nvSpPr>
          <p:spPr>
            <a:xfrm>
              <a:off x="952500" y="1409700"/>
              <a:ext cx="3200400" cy="647700"/>
            </a:xfrm>
            <a:prstGeom prst="star1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0700" y="14478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মাতৃপ্রধান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1"/>
            <a:ext cx="2724150" cy="30480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819150" y="4863525"/>
            <a:ext cx="3200400" cy="647700"/>
            <a:chOff x="952500" y="1409700"/>
            <a:chExt cx="3200400" cy="647700"/>
          </a:xfrm>
        </p:grpSpPr>
        <p:sp>
          <p:nvSpPr>
            <p:cNvPr id="21" name="12-Point Star 20"/>
            <p:cNvSpPr/>
            <p:nvPr/>
          </p:nvSpPr>
          <p:spPr>
            <a:xfrm>
              <a:off x="952500" y="1409700"/>
              <a:ext cx="3200400" cy="647700"/>
            </a:xfrm>
            <a:prstGeom prst="star12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00250" y="1422975"/>
              <a:ext cx="1714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পিতৃপ্রধান</a:t>
              </a:r>
              <a:endPara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01801"/>
            <a:ext cx="2667000" cy="30480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2308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4300"/>
            <a:ext cx="8953500" cy="662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238250" y="367040"/>
            <a:ext cx="6305550" cy="798046"/>
            <a:chOff x="1238250" y="76200"/>
            <a:chExt cx="6305550" cy="798046"/>
          </a:xfrm>
        </p:grpSpPr>
        <p:sp>
          <p:nvSpPr>
            <p:cNvPr id="4" name="12-Point Star 3"/>
            <p:cNvSpPr/>
            <p:nvPr/>
          </p:nvSpPr>
          <p:spPr>
            <a:xfrm>
              <a:off x="1238250" y="76200"/>
              <a:ext cx="6305550" cy="762000"/>
            </a:xfrm>
            <a:prstGeom prst="star12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166360"/>
              <a:ext cx="4286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বংশ মর্যাদার ভিত্তিতে</a:t>
              </a:r>
              <a:endParaRPr lang="en-US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66800" y="1548140"/>
            <a:ext cx="6705600" cy="228600"/>
          </a:xfrm>
          <a:prstGeom prst="round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10050" y="1129040"/>
            <a:ext cx="361950" cy="41910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28800" y="1786265"/>
            <a:ext cx="361950" cy="41910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2214890"/>
            <a:ext cx="2514600" cy="666750"/>
            <a:chOff x="762000" y="1924050"/>
            <a:chExt cx="2514600" cy="666750"/>
          </a:xfrm>
        </p:grpSpPr>
        <p:sp>
          <p:nvSpPr>
            <p:cNvPr id="10" name="12-Point Star 9"/>
            <p:cNvSpPr/>
            <p:nvPr/>
          </p:nvSpPr>
          <p:spPr>
            <a:xfrm>
              <a:off x="762000" y="1924050"/>
              <a:ext cx="2514600" cy="666750"/>
            </a:xfrm>
            <a:prstGeom prst="star12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4925" y="1944360"/>
              <a:ext cx="1657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পিতৃসূত্রীয়</a:t>
              </a:r>
              <a:endPara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553200" y="1795790"/>
            <a:ext cx="361950" cy="41910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76875" y="2228850"/>
            <a:ext cx="2514600" cy="666750"/>
            <a:chOff x="762000" y="1924050"/>
            <a:chExt cx="2514600" cy="666750"/>
          </a:xfrm>
        </p:grpSpPr>
        <p:sp>
          <p:nvSpPr>
            <p:cNvPr id="14" name="12-Point Star 13"/>
            <p:cNvSpPr/>
            <p:nvPr/>
          </p:nvSpPr>
          <p:spPr>
            <a:xfrm>
              <a:off x="762000" y="1924050"/>
              <a:ext cx="2514600" cy="666750"/>
            </a:xfrm>
            <a:prstGeom prst="star12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4925" y="1955225"/>
              <a:ext cx="1657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মাতৃসূত্রীয়</a:t>
              </a:r>
              <a:endPara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4150995"/>
            <a:ext cx="7924800" cy="838200"/>
            <a:chOff x="457200" y="152400"/>
            <a:chExt cx="7924800" cy="838200"/>
          </a:xfrm>
        </p:grpSpPr>
        <p:sp>
          <p:nvSpPr>
            <p:cNvPr id="19" name="32-Point Star 18"/>
            <p:cNvSpPr/>
            <p:nvPr/>
          </p:nvSpPr>
          <p:spPr>
            <a:xfrm>
              <a:off x="457200" y="152400"/>
              <a:ext cx="7924800" cy="838200"/>
            </a:xfrm>
            <a:prstGeom prst="star32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7400" y="268605"/>
              <a:ext cx="586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স্বামী স্ত্রীর বসবাসের ভিত্তিতে </a:t>
              </a:r>
              <a:endPara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>
            <a:off x="1733550" y="4888170"/>
            <a:ext cx="457200" cy="57915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365625" y="4953000"/>
            <a:ext cx="457200" cy="57915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66800" y="5513070"/>
            <a:ext cx="1885950" cy="584775"/>
            <a:chOff x="1676400" y="1524000"/>
            <a:chExt cx="1600200" cy="584775"/>
          </a:xfrm>
        </p:grpSpPr>
        <p:sp>
          <p:nvSpPr>
            <p:cNvPr id="24" name="Rounded Rectangle 23"/>
            <p:cNvSpPr/>
            <p:nvPr/>
          </p:nvSpPr>
          <p:spPr>
            <a:xfrm>
              <a:off x="1676400" y="1524000"/>
              <a:ext cx="1600200" cy="5232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8800" y="15240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পিতৃবাস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9500" y="5473700"/>
            <a:ext cx="1866900" cy="584775"/>
            <a:chOff x="1676400" y="1511300"/>
            <a:chExt cx="1600200" cy="584775"/>
          </a:xfrm>
        </p:grpSpPr>
        <p:sp>
          <p:nvSpPr>
            <p:cNvPr id="27" name="Rounded Rectangle 26"/>
            <p:cNvSpPr/>
            <p:nvPr/>
          </p:nvSpPr>
          <p:spPr>
            <a:xfrm>
              <a:off x="1676400" y="1524000"/>
              <a:ext cx="1600200" cy="5232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74371" y="15113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মাতৃবাস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>
            <a:off x="6972300" y="4872990"/>
            <a:ext cx="457200" cy="579150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400800" y="5410200"/>
            <a:ext cx="1828800" cy="584775"/>
            <a:chOff x="1676400" y="1477625"/>
            <a:chExt cx="1600200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1676400" y="1524000"/>
              <a:ext cx="1600200" cy="5232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5000" y="1477625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নয়াবাস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21" grpId="0" animBg="1"/>
      <p:bldP spid="22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42900" y="549728"/>
            <a:ext cx="7886700" cy="1031422"/>
            <a:chOff x="685800" y="-40822"/>
            <a:chExt cx="7543800" cy="1031422"/>
          </a:xfrm>
        </p:grpSpPr>
        <p:sp>
          <p:nvSpPr>
            <p:cNvPr id="4" name="6-Point Star 3"/>
            <p:cNvSpPr/>
            <p:nvPr/>
          </p:nvSpPr>
          <p:spPr>
            <a:xfrm>
              <a:off x="685800" y="-40822"/>
              <a:ext cx="7543800" cy="1031422"/>
            </a:xfrm>
            <a:prstGeom prst="st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9324" y="120650"/>
              <a:ext cx="5621407" cy="707886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পাত্র-পাত্রী নির্বাচনের ভিত্তিতে</a:t>
              </a:r>
              <a:endPara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>
            <a:off x="4171950" y="1571625"/>
            <a:ext cx="571500" cy="619125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2200275"/>
            <a:ext cx="7848600" cy="304800"/>
          </a:xfrm>
          <a:prstGeom prst="round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590675" y="2495550"/>
            <a:ext cx="571500" cy="619125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2900" y="3028950"/>
            <a:ext cx="3086100" cy="838200"/>
            <a:chOff x="342900" y="2438400"/>
            <a:chExt cx="3086100" cy="838200"/>
          </a:xfrm>
        </p:grpSpPr>
        <p:sp>
          <p:nvSpPr>
            <p:cNvPr id="10" name="32-Point Star 9"/>
            <p:cNvSpPr/>
            <p:nvPr/>
          </p:nvSpPr>
          <p:spPr>
            <a:xfrm>
              <a:off x="342900" y="2438400"/>
              <a:ext cx="3086100" cy="838200"/>
            </a:xfrm>
            <a:prstGeom prst="star32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53365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বহির্গোত্র</a:t>
              </a:r>
              <a:endPara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667500" y="2495549"/>
            <a:ext cx="571500" cy="619125"/>
          </a:xfrm>
          <a:prstGeom prst="down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10200" y="3048000"/>
            <a:ext cx="3086100" cy="838200"/>
            <a:chOff x="342900" y="2438400"/>
            <a:chExt cx="3086100" cy="838200"/>
          </a:xfrm>
        </p:grpSpPr>
        <p:sp>
          <p:nvSpPr>
            <p:cNvPr id="14" name="32-Point Star 13"/>
            <p:cNvSpPr/>
            <p:nvPr/>
          </p:nvSpPr>
          <p:spPr>
            <a:xfrm>
              <a:off x="342900" y="2438400"/>
              <a:ext cx="3086100" cy="838200"/>
            </a:xfrm>
            <a:prstGeom prst="star32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" y="26302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অন্তর্গোত্র</a:t>
              </a:r>
              <a:endPara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1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8900"/>
            <a:ext cx="8940800" cy="665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144118"/>
            <a:ext cx="8763000" cy="777723"/>
            <a:chOff x="228600" y="133349"/>
            <a:chExt cx="8763000" cy="872575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33349"/>
              <a:ext cx="8763000" cy="684431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142641"/>
              <a:ext cx="6934200" cy="86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পরিবারের সাধারণ কার্যাবলী</a:t>
              </a:r>
              <a:endPara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1600" y="1219200"/>
            <a:ext cx="8966201" cy="53245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সন্তান উৎপাদন ।</a:t>
            </a:r>
            <a:endParaRPr lang="bn-BD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সন্তান লালন পালন।</a:t>
            </a:r>
          </a:p>
          <a:p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সন্তানের ভরণ পোষণ। </a:t>
            </a:r>
            <a:endParaRPr lang="en-US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অর্থনৈতিক কার্যাবলী।</a:t>
            </a:r>
            <a:endParaRPr lang="bn-BD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রীতিনীতি।</a:t>
            </a:r>
            <a:endParaRPr lang="bn-BD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ধর্মীয় শিক্ষা।</a:t>
            </a:r>
          </a:p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চিকিৎসা।</a:t>
            </a:r>
          </a:p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সন্তানের নিরাপত্তা।</a:t>
            </a:r>
          </a:p>
          <a:p>
            <a:r>
              <a:rPr lang="bn-BD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শিক্ষাদান।</a:t>
            </a:r>
          </a:p>
          <a:p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১০. বিনোদন।</a:t>
            </a:r>
          </a:p>
          <a:p>
            <a:r>
              <a:rPr lang="bn-BD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 সম্পত্তির উত্তরাধিকার। </a:t>
            </a:r>
            <a:endParaRPr lang="bn-BD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উপরোক্ত কার্যাবলী গুলো পরিবারের মাধ্যেমেই হয়ে থাকে।</a:t>
            </a:r>
            <a:endParaRPr lang="bn-BD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7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50800"/>
            <a:ext cx="8991600" cy="743294"/>
            <a:chOff x="76200" y="133350"/>
            <a:chExt cx="89916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76200" y="133350"/>
              <a:ext cx="8991600" cy="6096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150618"/>
              <a:ext cx="7810500" cy="58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 কার্যবলী চিত্রের মাধ্যেমে দেখানো হল</a:t>
              </a:r>
              <a:endPara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810280"/>
            <a:ext cx="2133600" cy="1650753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265927" y="2501900"/>
            <a:ext cx="2407675" cy="523220"/>
            <a:chOff x="2629502" y="2425700"/>
            <a:chExt cx="2568187" cy="523220"/>
          </a:xfrm>
        </p:grpSpPr>
        <p:sp>
          <p:nvSpPr>
            <p:cNvPr id="7" name="Rounded Rectangle 6"/>
            <p:cNvSpPr/>
            <p:nvPr/>
          </p:nvSpPr>
          <p:spPr>
            <a:xfrm>
              <a:off x="2705100" y="2438400"/>
              <a:ext cx="243840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9502" y="2425700"/>
              <a:ext cx="25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সন্তানের লালন পালন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23555"/>
            <a:ext cx="2202426" cy="1614846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3500" y="2476500"/>
            <a:ext cx="2202427" cy="523220"/>
            <a:chOff x="2705100" y="2413000"/>
            <a:chExt cx="24384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2705100" y="2438400"/>
              <a:ext cx="243840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0419" y="2413000"/>
              <a:ext cx="194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সন্তান উৎপাদন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835679"/>
            <a:ext cx="2057400" cy="1653521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572001" y="2514600"/>
            <a:ext cx="2514599" cy="523220"/>
            <a:chOff x="2542540" y="2425700"/>
            <a:chExt cx="2682239" cy="523220"/>
          </a:xfrm>
        </p:grpSpPr>
        <p:sp>
          <p:nvSpPr>
            <p:cNvPr id="16" name="Rounded Rectangle 15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2540" y="2425700"/>
              <a:ext cx="2682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সন্তানের ভরণ পোষণ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835678"/>
            <a:ext cx="2133600" cy="1666222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6934201" y="2527300"/>
            <a:ext cx="2133600" cy="553997"/>
            <a:chOff x="2705100" y="2438400"/>
            <a:chExt cx="2275840" cy="553997"/>
          </a:xfrm>
        </p:grpSpPr>
        <p:sp>
          <p:nvSpPr>
            <p:cNvPr id="20" name="Rounded Rectangle 19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6379" y="2469177"/>
              <a:ext cx="219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অর্থনৈতিক কাজ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095625"/>
            <a:ext cx="2202426" cy="1476375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0" y="4572000"/>
            <a:ext cx="2298700" cy="523220"/>
            <a:chOff x="2705100" y="2425700"/>
            <a:chExt cx="2275840" cy="523220"/>
          </a:xfrm>
        </p:grpSpPr>
        <p:sp>
          <p:nvSpPr>
            <p:cNvPr id="24" name="Rounded Rectangle 23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6380" y="2425700"/>
              <a:ext cx="219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রীতিনীতি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31" y="3095625"/>
            <a:ext cx="2201069" cy="1489076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2349500" y="4572000"/>
            <a:ext cx="2222500" cy="523220"/>
            <a:chOff x="2705100" y="2425700"/>
            <a:chExt cx="2275840" cy="523220"/>
          </a:xfrm>
        </p:grpSpPr>
        <p:sp>
          <p:nvSpPr>
            <p:cNvPr id="28" name="Rounded Rectangle 27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86380" y="2425700"/>
              <a:ext cx="219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2700" y="4572000"/>
            <a:ext cx="2298700" cy="523220"/>
            <a:chOff x="2705100" y="2425700"/>
            <a:chExt cx="2275840" cy="523220"/>
          </a:xfrm>
        </p:grpSpPr>
        <p:sp>
          <p:nvSpPr>
            <p:cNvPr id="31" name="Rounded Rectangle 30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2706" y="2425700"/>
              <a:ext cx="1653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ধর্মীয় শিক্ষা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095624"/>
            <a:ext cx="2041524" cy="1489077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4673601" y="4589166"/>
            <a:ext cx="2108199" cy="523220"/>
            <a:chOff x="2705100" y="2425700"/>
            <a:chExt cx="2275840" cy="523220"/>
          </a:xfrm>
        </p:grpSpPr>
        <p:sp>
          <p:nvSpPr>
            <p:cNvPr id="35" name="Rounded Rectangle 34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86380" y="2425700"/>
              <a:ext cx="219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নিরাপত্তা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3095624"/>
            <a:ext cx="2070099" cy="1506242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6858000" y="4572000"/>
            <a:ext cx="2108199" cy="523220"/>
            <a:chOff x="2705100" y="2425700"/>
            <a:chExt cx="2275840" cy="523220"/>
          </a:xfrm>
        </p:grpSpPr>
        <p:sp>
          <p:nvSpPr>
            <p:cNvPr id="39" name="Rounded Rectangle 38"/>
            <p:cNvSpPr/>
            <p:nvPr/>
          </p:nvSpPr>
          <p:spPr>
            <a:xfrm>
              <a:off x="2705100" y="2438400"/>
              <a:ext cx="2275840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86380" y="2425700"/>
              <a:ext cx="219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শিক্ষাদান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6200000">
            <a:off x="1523589" y="5583245"/>
            <a:ext cx="1558913" cy="523220"/>
            <a:chOff x="3177109" y="2394922"/>
            <a:chExt cx="1803831" cy="523220"/>
          </a:xfrm>
        </p:grpSpPr>
        <p:sp>
          <p:nvSpPr>
            <p:cNvPr id="45" name="Rounded Rectangle 44"/>
            <p:cNvSpPr/>
            <p:nvPr/>
          </p:nvSpPr>
          <p:spPr>
            <a:xfrm>
              <a:off x="3177109" y="2438400"/>
              <a:ext cx="1803831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77109" y="2394922"/>
              <a:ext cx="1803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বিনোদন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06407"/>
            <a:ext cx="2267712" cy="1517904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grpSp>
        <p:nvGrpSpPr>
          <p:cNvPr id="48" name="Group 47"/>
          <p:cNvGrpSpPr/>
          <p:nvPr/>
        </p:nvGrpSpPr>
        <p:grpSpPr>
          <a:xfrm rot="16200000">
            <a:off x="4626627" y="5571478"/>
            <a:ext cx="1711316" cy="474363"/>
            <a:chOff x="3177108" y="2425702"/>
            <a:chExt cx="1980178" cy="474363"/>
          </a:xfrm>
        </p:grpSpPr>
        <p:sp>
          <p:nvSpPr>
            <p:cNvPr id="49" name="Rounded Rectangle 48"/>
            <p:cNvSpPr/>
            <p:nvPr/>
          </p:nvSpPr>
          <p:spPr>
            <a:xfrm>
              <a:off x="3177109" y="2438400"/>
              <a:ext cx="1803831" cy="46166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77108" y="2425702"/>
              <a:ext cx="198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উত্তরাধিকার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" name="Picture 8" descr="C:\Users\MD. Shafiqul Alam\Downloads\images1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5105400"/>
            <a:ext cx="2059510" cy="151891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09"/>
            <a:ext cx="9004300" cy="66929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52400" y="1371600"/>
            <a:ext cx="762000" cy="762000"/>
            <a:chOff x="152400" y="1192291"/>
            <a:chExt cx="762000" cy="762000"/>
          </a:xfrm>
          <a:solidFill>
            <a:schemeClr val="bg2">
              <a:lumMod val="75000"/>
            </a:schemeClr>
          </a:solidFill>
        </p:grpSpPr>
        <p:sp>
          <p:nvSpPr>
            <p:cNvPr id="7" name="7-Point Star 6"/>
            <p:cNvSpPr/>
            <p:nvPr/>
          </p:nvSpPr>
          <p:spPr>
            <a:xfrm>
              <a:off x="152400" y="1192291"/>
              <a:ext cx="762000" cy="762000"/>
            </a:xfrm>
            <a:prstGeom prst="star7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344691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1279520"/>
            <a:ext cx="7391400" cy="854080"/>
            <a:chOff x="1066800" y="1256184"/>
            <a:chExt cx="7391400" cy="854080"/>
          </a:xfrm>
          <a:blipFill>
            <a:blip r:embed="rId4"/>
            <a:tile tx="0" ty="0" sx="100000" sy="100000" flip="none" algn="tl"/>
          </a:blipFill>
        </p:grpSpPr>
        <p:sp>
          <p:nvSpPr>
            <p:cNvPr id="10" name="Flowchart: Direct Access Storage 9"/>
            <p:cNvSpPr/>
            <p:nvPr/>
          </p:nvSpPr>
          <p:spPr>
            <a:xfrm>
              <a:off x="1066800" y="1447800"/>
              <a:ext cx="7391400" cy="639633"/>
            </a:xfrm>
            <a:prstGeom prst="flowChartMagneticDrum">
              <a:avLst/>
            </a:prstGeom>
            <a:grp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1256184"/>
              <a:ext cx="7162800" cy="854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bn-BD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 কার্যাবলী- বিশ্লেষণ কর।</a:t>
              </a:r>
              <a:endParaRPr lang="bn-BD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" y="4601510"/>
            <a:ext cx="914400" cy="537865"/>
            <a:chOff x="152400" y="1524000"/>
            <a:chExt cx="914400" cy="537865"/>
          </a:xfrm>
        </p:grpSpPr>
        <p:sp>
          <p:nvSpPr>
            <p:cNvPr id="16" name="Flowchart: Preparation 15"/>
            <p:cNvSpPr/>
            <p:nvPr/>
          </p:nvSpPr>
          <p:spPr>
            <a:xfrm>
              <a:off x="152400" y="1524000"/>
              <a:ext cx="914400" cy="528935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1600200"/>
              <a:ext cx="762000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প্রশ্ন: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9200" y="4495800"/>
            <a:ext cx="7505700" cy="990600"/>
            <a:chOff x="1219200" y="4343400"/>
            <a:chExt cx="7505700" cy="990600"/>
          </a:xfrm>
          <a:blipFill>
            <a:blip r:embed="rId5"/>
            <a:tile tx="0" ty="0" sx="100000" sy="100000" flip="none" algn="tl"/>
          </a:blipFill>
        </p:grpSpPr>
        <p:grpSp>
          <p:nvGrpSpPr>
            <p:cNvPr id="19" name="Group 18"/>
            <p:cNvGrpSpPr/>
            <p:nvPr/>
          </p:nvGrpSpPr>
          <p:grpSpPr>
            <a:xfrm>
              <a:off x="1219200" y="4372910"/>
              <a:ext cx="7467600" cy="961090"/>
              <a:chOff x="1219200" y="1295400"/>
              <a:chExt cx="7467600" cy="1189690"/>
            </a:xfrm>
            <a:grpFill/>
          </p:grpSpPr>
          <p:sp>
            <p:nvSpPr>
              <p:cNvPr id="21" name="Horizontal Scroll 20"/>
              <p:cNvSpPr/>
              <p:nvPr/>
            </p:nvSpPr>
            <p:spPr>
              <a:xfrm>
                <a:off x="1219200" y="1295400"/>
                <a:ext cx="7467600" cy="1189690"/>
              </a:xfrm>
              <a:prstGeom prst="horizontalScroll">
                <a:avLst/>
              </a:prstGeom>
              <a:grpFill/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71600" y="1524000"/>
                <a:ext cx="7162800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371600" y="4343400"/>
              <a:ext cx="73533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bn-BD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কতৃত্বের ভিত্তিতে পরিবারের প্র্রকারভেদ বর্ণনা কর।</a:t>
              </a:r>
              <a:endParaRPr lang="bn-BD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47800" y="228600"/>
            <a:ext cx="5867400" cy="914400"/>
            <a:chOff x="1447800" y="12700"/>
            <a:chExt cx="5867400" cy="914400"/>
          </a:xfrm>
        </p:grpSpPr>
        <p:sp>
          <p:nvSpPr>
            <p:cNvPr id="24" name="10-Point Star 23"/>
            <p:cNvSpPr/>
            <p:nvPr/>
          </p:nvSpPr>
          <p:spPr>
            <a:xfrm>
              <a:off x="1447800" y="12700"/>
              <a:ext cx="5867400" cy="914400"/>
            </a:xfrm>
            <a:prstGeom prst="star10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3600" y="128369"/>
              <a:ext cx="4572000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কর্মপত্র-১ দলীয় কাজ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3435350"/>
            <a:ext cx="6019800" cy="908050"/>
            <a:chOff x="1219200" y="3435350"/>
            <a:chExt cx="6019800" cy="908050"/>
          </a:xfrm>
        </p:grpSpPr>
        <p:sp>
          <p:nvSpPr>
            <p:cNvPr id="13" name="Oval 12"/>
            <p:cNvSpPr/>
            <p:nvPr/>
          </p:nvSpPr>
          <p:spPr>
            <a:xfrm>
              <a:off x="1219200" y="3435350"/>
              <a:ext cx="6019800" cy="9080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33600" y="3497759"/>
              <a:ext cx="4572000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কর্মপত্র-২ জোড়ায় কাজ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9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76200"/>
            <a:ext cx="9004300" cy="67183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09800" y="381000"/>
            <a:ext cx="4876800" cy="990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bn-BD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কর্মপত্র-৩ একক কাজ</a:t>
            </a:r>
            <a:endParaRPr lang="bn-BD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828800"/>
            <a:ext cx="990600" cy="685800"/>
            <a:chOff x="152400" y="1828800"/>
            <a:chExt cx="990600" cy="685800"/>
          </a:xfrm>
        </p:grpSpPr>
        <p:sp>
          <p:nvSpPr>
            <p:cNvPr id="5" name="Right Arrow 4"/>
            <p:cNvSpPr/>
            <p:nvPr/>
          </p:nvSpPr>
          <p:spPr>
            <a:xfrm>
              <a:off x="152400" y="1828800"/>
              <a:ext cx="990600" cy="68580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1905000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প্রশ্ন: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2971800"/>
            <a:ext cx="990600" cy="685800"/>
            <a:chOff x="152400" y="1828800"/>
            <a:chExt cx="990600" cy="685800"/>
          </a:xfrm>
        </p:grpSpPr>
        <p:sp>
          <p:nvSpPr>
            <p:cNvPr id="8" name="Right Arrow 7"/>
            <p:cNvSpPr/>
            <p:nvPr/>
          </p:nvSpPr>
          <p:spPr>
            <a:xfrm>
              <a:off x="152400" y="1828800"/>
              <a:ext cx="990600" cy="68580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1905000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প্রশ্ন: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4038600"/>
            <a:ext cx="1041400" cy="685800"/>
            <a:chOff x="152400" y="1828800"/>
            <a:chExt cx="1041400" cy="685800"/>
          </a:xfrm>
        </p:grpSpPr>
        <p:sp>
          <p:nvSpPr>
            <p:cNvPr id="11" name="Right Arrow 10"/>
            <p:cNvSpPr/>
            <p:nvPr/>
          </p:nvSpPr>
          <p:spPr>
            <a:xfrm>
              <a:off x="152400" y="1828800"/>
              <a:ext cx="990600" cy="68580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400" y="1905000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প্রশ্ন: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5181600"/>
            <a:ext cx="990600" cy="685800"/>
            <a:chOff x="152400" y="1828800"/>
            <a:chExt cx="990600" cy="685800"/>
          </a:xfrm>
        </p:grpSpPr>
        <p:sp>
          <p:nvSpPr>
            <p:cNvPr id="14" name="Right Arrow 13"/>
            <p:cNvSpPr/>
            <p:nvPr/>
          </p:nvSpPr>
          <p:spPr>
            <a:xfrm>
              <a:off x="152400" y="1828800"/>
              <a:ext cx="990600" cy="68580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905000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প্রশ্ন: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9200" y="1828800"/>
            <a:ext cx="6477000" cy="690266"/>
            <a:chOff x="1219200" y="1752599"/>
            <a:chExt cx="7433830" cy="838201"/>
          </a:xfrm>
          <a:blipFill>
            <a:blip r:embed="rId5"/>
            <a:tile tx="0" ty="0" sx="100000" sy="100000" flip="none" algn="tl"/>
          </a:blipFill>
        </p:grpSpPr>
        <p:sp>
          <p:nvSpPr>
            <p:cNvPr id="17" name="Rounded Rectangle 16"/>
            <p:cNvSpPr/>
            <p:nvPr/>
          </p:nvSpPr>
          <p:spPr>
            <a:xfrm>
              <a:off x="1219200" y="1752600"/>
              <a:ext cx="7433830" cy="838200"/>
            </a:xfrm>
            <a:prstGeom prst="round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5400" y="1752599"/>
              <a:ext cx="5958321" cy="710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n-BD" sz="32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সমাজের উৎপত্তি কোথায় থেকে?</a:t>
              </a:r>
              <a:endPara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9200" y="2971797"/>
            <a:ext cx="7010400" cy="685799"/>
            <a:chOff x="1219200" y="1752600"/>
            <a:chExt cx="7696200" cy="838200"/>
          </a:xfrm>
          <a:blipFill>
            <a:blip r:embed="rId5"/>
            <a:tile tx="0" ty="0" sx="100000" sy="100000" flip="none" algn="tl"/>
          </a:blipFill>
        </p:grpSpPr>
        <p:sp>
          <p:nvSpPr>
            <p:cNvPr id="20" name="Rounded Rectangle 19"/>
            <p:cNvSpPr/>
            <p:nvPr/>
          </p:nvSpPr>
          <p:spPr>
            <a:xfrm>
              <a:off x="1219200" y="1752600"/>
              <a:ext cx="7696200" cy="838200"/>
            </a:xfrm>
            <a:prstGeom prst="round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7085" y="1831884"/>
              <a:ext cx="5867400" cy="714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গোষ্ঠি জীবনের প্রথম ধাপ কি?</a:t>
              </a:r>
              <a:endPara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19200" y="4038600"/>
            <a:ext cx="7467600" cy="685800"/>
            <a:chOff x="1219200" y="1752600"/>
            <a:chExt cx="7696200" cy="838200"/>
          </a:xfrm>
          <a:blipFill>
            <a:blip r:embed="rId5"/>
            <a:tile tx="0" ty="0" sx="100000" sy="100000" flip="none" algn="tl"/>
          </a:blipFill>
        </p:grpSpPr>
        <p:sp>
          <p:nvSpPr>
            <p:cNvPr id="23" name="Rounded Rectangle 22"/>
            <p:cNvSpPr/>
            <p:nvPr/>
          </p:nvSpPr>
          <p:spPr>
            <a:xfrm>
              <a:off x="1219200" y="1752600"/>
              <a:ext cx="7696200" cy="838200"/>
            </a:xfrm>
            <a:prstGeom prst="round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1752600"/>
              <a:ext cx="6096000" cy="714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 গঠনের পূর্বশর্ত কি?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9200" y="5105400"/>
            <a:ext cx="7696200" cy="690265"/>
            <a:chOff x="1219200" y="1752600"/>
            <a:chExt cx="7696200" cy="838200"/>
          </a:xfrm>
          <a:blipFill>
            <a:blip r:embed="rId5"/>
            <a:tile tx="0" ty="0" sx="100000" sy="100000" flip="none" algn="tl"/>
          </a:blipFill>
        </p:grpSpPr>
        <p:sp>
          <p:nvSpPr>
            <p:cNvPr id="26" name="Rounded Rectangle 25"/>
            <p:cNvSpPr/>
            <p:nvPr/>
          </p:nvSpPr>
          <p:spPr>
            <a:xfrm>
              <a:off x="1219200" y="1752600"/>
              <a:ext cx="7696200" cy="838200"/>
            </a:xfrm>
            <a:prstGeom prst="round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400" y="1845131"/>
              <a:ext cx="7391400" cy="710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স্বামী-স্ত্রীর</a:t>
              </a:r>
              <a:r>
                <a:rPr lang="en-US" sz="3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সংখ্যার ভিত্তিতে  পরিবার কয় প্রকার?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4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152400"/>
            <a:ext cx="8953500" cy="665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" y="1371600"/>
            <a:ext cx="1066800" cy="914400"/>
            <a:chOff x="152400" y="1371600"/>
            <a:chExt cx="1219200" cy="91440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Right Arrow 3"/>
            <p:cNvSpPr/>
            <p:nvPr/>
          </p:nvSpPr>
          <p:spPr>
            <a:xfrm>
              <a:off x="152400" y="1371600"/>
              <a:ext cx="1219200" cy="914400"/>
            </a:xfrm>
            <a:prstGeom prst="rightArrow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1605260"/>
              <a:ext cx="838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প্রশ্ন:</a:t>
              </a:r>
              <a:endPara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2578100"/>
            <a:ext cx="1066800" cy="914400"/>
            <a:chOff x="152400" y="1371600"/>
            <a:chExt cx="1219200" cy="914400"/>
          </a:xfrm>
          <a:blipFill>
            <a:blip r:embed="rId3"/>
            <a:tile tx="0" ty="0" sx="100000" sy="100000" flip="none" algn="tl"/>
          </a:blipFill>
        </p:grpSpPr>
        <p:sp>
          <p:nvSpPr>
            <p:cNvPr id="8" name="Right Arrow 7"/>
            <p:cNvSpPr/>
            <p:nvPr/>
          </p:nvSpPr>
          <p:spPr>
            <a:xfrm>
              <a:off x="152400" y="1371600"/>
              <a:ext cx="1219200" cy="914400"/>
            </a:xfrm>
            <a:prstGeom prst="rightArrow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1605260"/>
              <a:ext cx="838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প্রশ্ন:</a:t>
              </a:r>
              <a:endPara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3657600"/>
            <a:ext cx="1066800" cy="914400"/>
            <a:chOff x="152400" y="1371600"/>
            <a:chExt cx="1219200" cy="914400"/>
          </a:xfrm>
          <a:blipFill>
            <a:blip r:embed="rId3"/>
            <a:tile tx="0" ty="0" sx="100000" sy="100000" flip="none" algn="tl"/>
          </a:blipFill>
        </p:grpSpPr>
        <p:sp>
          <p:nvSpPr>
            <p:cNvPr id="11" name="Right Arrow 10"/>
            <p:cNvSpPr/>
            <p:nvPr/>
          </p:nvSpPr>
          <p:spPr>
            <a:xfrm>
              <a:off x="152400" y="1371600"/>
              <a:ext cx="1219200" cy="914400"/>
            </a:xfrm>
            <a:prstGeom prst="rightArrow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1605260"/>
              <a:ext cx="838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প্রশ্ন:</a:t>
              </a:r>
              <a:endPara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" y="4724400"/>
            <a:ext cx="1104900" cy="914400"/>
            <a:chOff x="152400" y="1371600"/>
            <a:chExt cx="1219200" cy="914400"/>
          </a:xfrm>
          <a:blipFill>
            <a:blip r:embed="rId3"/>
            <a:tile tx="0" ty="0" sx="100000" sy="100000" flip="none" algn="tl"/>
          </a:blipFill>
        </p:grpSpPr>
        <p:sp>
          <p:nvSpPr>
            <p:cNvPr id="14" name="Right Arrow 13"/>
            <p:cNvSpPr/>
            <p:nvPr/>
          </p:nvSpPr>
          <p:spPr>
            <a:xfrm>
              <a:off x="152400" y="1371600"/>
              <a:ext cx="1219200" cy="914400"/>
            </a:xfrm>
            <a:prstGeom prst="rightArrow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605260"/>
              <a:ext cx="838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প্রশ্ন:</a:t>
              </a:r>
              <a:endPara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62200" y="152400"/>
            <a:ext cx="5486400" cy="1143000"/>
            <a:chOff x="2362200" y="152400"/>
            <a:chExt cx="4876800" cy="1143000"/>
          </a:xfrm>
        </p:grpSpPr>
        <p:sp>
          <p:nvSpPr>
            <p:cNvPr id="23" name="12-Point Star 22"/>
            <p:cNvSpPr/>
            <p:nvPr/>
          </p:nvSpPr>
          <p:spPr>
            <a:xfrm>
              <a:off x="2362200" y="152400"/>
              <a:ext cx="4876800" cy="1143000"/>
            </a:xfrm>
            <a:prstGeom prst="star12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2333" y="228600"/>
              <a:ext cx="31157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95400" y="1447800"/>
            <a:ext cx="6781800" cy="838200"/>
            <a:chOff x="1295400" y="1447800"/>
            <a:chExt cx="7341220" cy="838200"/>
          </a:xfrm>
        </p:grpSpPr>
        <p:sp>
          <p:nvSpPr>
            <p:cNvPr id="25" name="Horizontal Scroll 24"/>
            <p:cNvSpPr/>
            <p:nvPr/>
          </p:nvSpPr>
          <p:spPr>
            <a:xfrm>
              <a:off x="1295400" y="1447800"/>
              <a:ext cx="7341220" cy="838200"/>
            </a:xfrm>
            <a:prstGeom prst="horizontalScroll">
              <a:avLst/>
            </a:prstGeom>
            <a:gradFill flip="none" rotWithShape="1">
              <a:gsLst>
                <a:gs pos="0">
                  <a:srgbClr val="000099">
                    <a:tint val="66000"/>
                    <a:satMod val="160000"/>
                  </a:srgbClr>
                </a:gs>
                <a:gs pos="50000">
                  <a:srgbClr val="000099">
                    <a:tint val="44500"/>
                    <a:satMod val="160000"/>
                  </a:srgbClr>
                </a:gs>
                <a:gs pos="100000">
                  <a:srgbClr val="0000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6745" y="1599882"/>
              <a:ext cx="6355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কর্তৃত্বের ভিত্তিতে পরিবার কয় প্রকার?</a:t>
              </a:r>
              <a:endPara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5400" y="2578100"/>
            <a:ext cx="7086600" cy="838200"/>
            <a:chOff x="1295400" y="2667000"/>
            <a:chExt cx="7086600" cy="838200"/>
          </a:xfrm>
        </p:grpSpPr>
        <p:sp>
          <p:nvSpPr>
            <p:cNvPr id="29" name="Horizontal Scroll 28"/>
            <p:cNvSpPr/>
            <p:nvPr/>
          </p:nvSpPr>
          <p:spPr>
            <a:xfrm>
              <a:off x="1295400" y="2667000"/>
              <a:ext cx="7086600" cy="838200"/>
            </a:xfrm>
            <a:prstGeom prst="horizontalScroll">
              <a:avLst/>
            </a:prstGeom>
            <a:gradFill flip="none" rotWithShape="1">
              <a:gsLst>
                <a:gs pos="0">
                  <a:srgbClr val="000099">
                    <a:tint val="66000"/>
                    <a:satMod val="160000"/>
                  </a:srgbClr>
                </a:gs>
                <a:gs pos="50000">
                  <a:srgbClr val="000099">
                    <a:tint val="44500"/>
                    <a:satMod val="160000"/>
                  </a:srgbClr>
                </a:gs>
                <a:gs pos="100000">
                  <a:srgbClr val="0000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0" y="283210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স্বামী-স্ত্রীর সংখ্যার ভিত্তিতে পরিবার কয় প্রকার?</a:t>
              </a:r>
              <a:endPara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95400" y="3657600"/>
            <a:ext cx="7391400" cy="838200"/>
            <a:chOff x="1295400" y="3962400"/>
            <a:chExt cx="7391400" cy="838200"/>
          </a:xfrm>
        </p:grpSpPr>
        <p:sp>
          <p:nvSpPr>
            <p:cNvPr id="32" name="Horizontal Scroll 31"/>
            <p:cNvSpPr/>
            <p:nvPr/>
          </p:nvSpPr>
          <p:spPr>
            <a:xfrm>
              <a:off x="1295400" y="3962400"/>
              <a:ext cx="7391400" cy="838200"/>
            </a:xfrm>
            <a:prstGeom prst="horizontalScroll">
              <a:avLst/>
            </a:prstGeom>
            <a:gradFill flip="none" rotWithShape="1">
              <a:gsLst>
                <a:gs pos="0">
                  <a:srgbClr val="000099">
                    <a:tint val="66000"/>
                    <a:satMod val="160000"/>
                  </a:srgbClr>
                </a:gs>
                <a:gs pos="50000">
                  <a:srgbClr val="000099">
                    <a:tint val="44500"/>
                    <a:satMod val="160000"/>
                  </a:srgbClr>
                </a:gs>
                <a:gs pos="100000">
                  <a:srgbClr val="0000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7800" y="4112280"/>
              <a:ext cx="632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আকারের ভিত্তিতে পরিবার কয় প্রকার?</a:t>
              </a:r>
              <a:endPara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0800" y="4724400"/>
            <a:ext cx="7594600" cy="838200"/>
            <a:chOff x="1320800" y="5257800"/>
            <a:chExt cx="7594600" cy="838200"/>
          </a:xfrm>
        </p:grpSpPr>
        <p:sp>
          <p:nvSpPr>
            <p:cNvPr id="34" name="Horizontal Scroll 33"/>
            <p:cNvSpPr/>
            <p:nvPr/>
          </p:nvSpPr>
          <p:spPr>
            <a:xfrm>
              <a:off x="1320800" y="5257800"/>
              <a:ext cx="7594600" cy="838200"/>
            </a:xfrm>
            <a:prstGeom prst="horizontalScroll">
              <a:avLst/>
            </a:prstGeom>
            <a:gradFill flip="none" rotWithShape="1">
              <a:gsLst>
                <a:gs pos="0">
                  <a:srgbClr val="000099">
                    <a:tint val="66000"/>
                    <a:satMod val="160000"/>
                  </a:srgbClr>
                </a:gs>
                <a:gs pos="50000">
                  <a:srgbClr val="000099">
                    <a:tint val="44500"/>
                    <a:satMod val="160000"/>
                  </a:srgbClr>
                </a:gs>
                <a:gs pos="100000">
                  <a:srgbClr val="0000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47800" y="5422900"/>
              <a:ext cx="64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বংশ মর্যাদার ভিত্তিতে পরিবার কয় প্রকার?</a:t>
              </a:r>
              <a:endPara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2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600"/>
            <a:ext cx="8991600" cy="662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514600" y="228600"/>
            <a:ext cx="3886200" cy="1066800"/>
            <a:chOff x="2514600" y="221159"/>
            <a:chExt cx="3886200" cy="1342181"/>
          </a:xfrm>
        </p:grpSpPr>
        <p:sp>
          <p:nvSpPr>
            <p:cNvPr id="4" name="10-Point Star 3"/>
            <p:cNvSpPr/>
            <p:nvPr/>
          </p:nvSpPr>
          <p:spPr>
            <a:xfrm>
              <a:off x="2514600" y="221159"/>
              <a:ext cx="3886200" cy="1342181"/>
            </a:xfrm>
            <a:prstGeom prst="star10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415761"/>
              <a:ext cx="2819400" cy="89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বাড়ির কাজ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Vertical Scroll 11"/>
          <p:cNvSpPr/>
          <p:nvPr/>
        </p:nvSpPr>
        <p:spPr>
          <a:xfrm>
            <a:off x="152400" y="2374900"/>
            <a:ext cx="8763000" cy="1892300"/>
          </a:xfrm>
          <a:prstGeom prst="verticalScroll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জীবনে পরিবারের গুরুত্ব আলোচনা কর।</a:t>
            </a:r>
            <a:endParaRPr lang="en-US" sz="4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600"/>
            <a:ext cx="9029700" cy="6629400"/>
          </a:xfrm>
          <a:prstGeom prst="rect">
            <a:avLst/>
          </a:prstGeom>
          <a:ln w="57150">
            <a:solidFill>
              <a:srgbClr val="00009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19670"/>
            <a:ext cx="887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সবাইকে ধন্যবাদ।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246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53"/>
            <a:ext cx="8915400" cy="6749147"/>
          </a:xfrm>
          <a:prstGeom prst="roundRect">
            <a:avLst>
              <a:gd name="adj" fmla="val 8594"/>
            </a:avLst>
          </a:prstGeom>
          <a:ln w="57150">
            <a:solidFill>
              <a:srgbClr val="3333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113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5413"/>
            <a:ext cx="9067800" cy="665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7300" y="1295400"/>
            <a:ext cx="5346700" cy="53732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4320"/>
              </a:lnSpc>
              <a:defRPr/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সুরমান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ts val="384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এম.এস.এস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ডিসিএসই</a:t>
            </a:r>
            <a:endParaRPr lang="bn-BD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ts val="3840"/>
              </a:lnSpc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শিক্ষক,</a:t>
            </a:r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eaLnBrk="1" hangingPunct="1">
              <a:defRPr/>
            </a:pPr>
            <a:endParaRPr lang="bn-BD" sz="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ও দশম- শ্রেণী।</a:t>
            </a: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বিষয়‌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বিশ্বপরিচয়।</a:t>
            </a: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বাংলাদেশের পরিবার কাঠামো।</a:t>
            </a: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১৭/০১/২০২০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 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endParaRPr lang="bn-BD" sz="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01724-971835</a:t>
            </a:r>
            <a:endParaRPr lang="bn-BD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bn-BD" sz="2800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 </a:t>
            </a:r>
            <a:endParaRPr lang="bn-BD" sz="1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</a:endParaRPr>
          </a:p>
        </p:txBody>
      </p:sp>
      <p:sp>
        <p:nvSpPr>
          <p:cNvPr id="4100" name="TextBox 92"/>
          <p:cNvSpPr txBox="1">
            <a:spLocks noChangeArrowheads="1"/>
          </p:cNvSpPr>
          <p:nvPr/>
        </p:nvSpPr>
        <p:spPr bwMode="auto">
          <a:xfrm>
            <a:off x="4267200" y="5486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>
              <a:solidFill>
                <a:srgbClr val="007EEA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400"/>
            <a:ext cx="9144000" cy="678656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962400" cy="36943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Explosion 1 1"/>
          <p:cNvSpPr/>
          <p:nvPr/>
        </p:nvSpPr>
        <p:spPr>
          <a:xfrm>
            <a:off x="5181600" y="324534"/>
            <a:ext cx="3200400" cy="8184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8280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3898"/>
            <a:ext cx="8953500" cy="67814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282807" y="1269708"/>
            <a:ext cx="3657601" cy="7301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236" y="2971800"/>
            <a:ext cx="7981950" cy="726831"/>
            <a:chOff x="228600" y="1752600"/>
            <a:chExt cx="8763000" cy="990600"/>
          </a:xfrm>
        </p:grpSpPr>
        <p:sp>
          <p:nvSpPr>
            <p:cNvPr id="7" name="Horizontal Scroll 6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1" y="1838966"/>
              <a:ext cx="8458200" cy="88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 পরিবারের সংজ্ঞা দিতে পারবে।</a:t>
              </a:r>
              <a:endPara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5994" y="2084457"/>
            <a:ext cx="4332311" cy="707886"/>
            <a:chOff x="990600" y="2084457"/>
            <a:chExt cx="4419600" cy="707886"/>
          </a:xfrm>
          <a:blipFill>
            <a:blip r:embed="rId3"/>
            <a:tile tx="0" ty="0" sx="100000" sy="100000" flip="none" algn="tl"/>
          </a:blipFill>
        </p:grpSpPr>
        <p:sp>
          <p:nvSpPr>
            <p:cNvPr id="10" name="Rounded Rectangle 9"/>
            <p:cNvSpPr/>
            <p:nvPr/>
          </p:nvSpPr>
          <p:spPr>
            <a:xfrm>
              <a:off x="990600" y="2133600"/>
              <a:ext cx="4419600" cy="609600"/>
            </a:xfrm>
            <a:prstGeom prst="roundRect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799" y="2084457"/>
              <a:ext cx="4267200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পাঠে শিক্ষার্থীরা</a:t>
              </a:r>
              <a:endPara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186" y="3759444"/>
            <a:ext cx="8991812" cy="726831"/>
            <a:chOff x="228600" y="1752600"/>
            <a:chExt cx="9566913" cy="990600"/>
          </a:xfrm>
        </p:grpSpPr>
        <p:sp>
          <p:nvSpPr>
            <p:cNvPr id="13" name="Horizontal Scroll 12"/>
            <p:cNvSpPr/>
            <p:nvPr/>
          </p:nvSpPr>
          <p:spPr>
            <a:xfrm>
              <a:off x="228600" y="1752600"/>
              <a:ext cx="9458817" cy="9906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999" y="1856275"/>
              <a:ext cx="9414514" cy="88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bn-BD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পরিবারের প্রকার</a:t>
              </a:r>
              <a:r>
                <a:rPr lang="en-US" sz="3200" dirty="0" err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ভেদ</a:t>
              </a:r>
              <a:r>
                <a:rPr lang="bn-BD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ব্যাখ্যা করতে</a:t>
              </a:r>
              <a:r>
                <a:rPr lang="en-US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পারবে।</a:t>
              </a:r>
              <a:endParaRPr lang="bn-BD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186" y="4588363"/>
            <a:ext cx="8763000" cy="726831"/>
            <a:chOff x="228600" y="1752600"/>
            <a:chExt cx="9075939" cy="990600"/>
          </a:xfrm>
        </p:grpSpPr>
        <p:sp>
          <p:nvSpPr>
            <p:cNvPr id="16" name="Horizontal Scroll 15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1838966"/>
              <a:ext cx="8923539" cy="88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 পরিবারের কার্যাবলী বর্ণনা করতে পারবে।</a:t>
              </a:r>
              <a:endParaRPr lang="bn-BD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804" y="5445369"/>
            <a:ext cx="8991814" cy="726831"/>
            <a:chOff x="228600" y="1752600"/>
            <a:chExt cx="8991814" cy="990600"/>
          </a:xfrm>
        </p:grpSpPr>
        <p:sp>
          <p:nvSpPr>
            <p:cNvPr id="19" name="Horizontal Scroll 18"/>
            <p:cNvSpPr/>
            <p:nvPr/>
          </p:nvSpPr>
          <p:spPr>
            <a:xfrm>
              <a:off x="228600" y="1752600"/>
              <a:ext cx="8763000" cy="990600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0999" y="1838966"/>
              <a:ext cx="8839415" cy="88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৪. শিশুর প্রতি পরিবারের ভূমিকা বিশ্লেষণ করতে।</a:t>
              </a:r>
              <a:endParaRPr lang="bn-BD" sz="36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371600" y="152400"/>
            <a:ext cx="5638800" cy="820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457200"/>
            <a:ext cx="9067800" cy="7315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2667000" y="-152400"/>
            <a:ext cx="4191000" cy="1143000"/>
            <a:chOff x="2667000" y="-304800"/>
            <a:chExt cx="4191000" cy="1143000"/>
          </a:xfr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4" name="12-Point Star 3"/>
            <p:cNvSpPr/>
            <p:nvPr/>
          </p:nvSpPr>
          <p:spPr>
            <a:xfrm>
              <a:off x="2667000" y="-304800"/>
              <a:ext cx="4191000" cy="1143000"/>
            </a:xfrm>
            <a:prstGeom prst="star12">
              <a:avLst/>
            </a:prstGeom>
            <a:grp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-152400"/>
              <a:ext cx="2895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পূর্বজ্ঞান</a:t>
              </a:r>
              <a:endPara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" y="1009267"/>
            <a:ext cx="9055988" cy="59249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33" y="1009267"/>
            <a:ext cx="5772533" cy="57725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09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3" descr="background-design-orange468.jpg"/>
          <p:cNvPicPr>
            <a:picLocks noChangeAspect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800"/>
            <a:ext cx="9067800" cy="678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294489"/>
            <a:ext cx="91059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সমাজের ক্ষুদ্র্র ও প্রাথমিক প্রতিষ্ঠান। পরিবার থেকেই সামজের উৎপত্তি। আমাদের সমাজে যে সব প্রতিষ্ঠান আছে তার মধ্যে পরিবারই অন্যতম।</a:t>
            </a:r>
            <a:endParaRPr lang="bn-BD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bn-BD" sz="7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n-BD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পরিবারে জন্মগ্রহণ করে আবার পরিবারেই মৃত্যুবরণ করেন। পিতা-মাতা, ভাই-বোন, চাচা-চাচি, দাদা-দাদি, অন্যান্য আত্মীয়স্বজন দ্বারা পরিবার কাঠামো গঠিত।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bn-BD" sz="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n-BD" sz="2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একজন পুরুষ এবং একজন মহিলা সমাজস্বীকৃত উপায়ে যখন বিবাহ বন্ধনে আবদ্ধ হবে তখন তাকে পরিবার বলে।</a:t>
            </a:r>
            <a:endParaRPr lang="en-US" sz="24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n-BD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 এদের সন্তান হতেও পারে আবার নাও পারে।</a:t>
            </a:r>
            <a:endParaRPr lang="bn-BD" sz="7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1432" y="190500"/>
            <a:ext cx="526113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কাঠামো</a:t>
            </a:r>
            <a:endParaRPr lang="en-US" sz="4000" u="sng" dirty="0">
              <a:solidFill>
                <a:srgbClr val="33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68" y="914400"/>
            <a:ext cx="3145463" cy="209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9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2"/>
            <a:ext cx="9144000" cy="6853588"/>
          </a:xfrm>
          <a:prstGeom prst="rect">
            <a:avLst/>
          </a:prstGeom>
          <a:ln w="57150">
            <a:solidFill>
              <a:srgbClr val="000099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9144000" cy="914400"/>
            <a:chOff x="1" y="-739"/>
            <a:chExt cx="9144000" cy="1067539"/>
          </a:xfr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3" name="Up Ribbon 2"/>
            <p:cNvSpPr/>
            <p:nvPr/>
          </p:nvSpPr>
          <p:spPr>
            <a:xfrm>
              <a:off x="1" y="4412"/>
              <a:ext cx="9144000" cy="1062388"/>
            </a:xfrm>
            <a:prstGeom prst="ribbon2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-739"/>
              <a:ext cx="4267200" cy="8983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পরিবারের ধারণা</a:t>
              </a:r>
              <a:endPara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066801"/>
            <a:ext cx="9026525" cy="579119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066800"/>
            <a:ext cx="9080499" cy="5791200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828408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00"/>
            <a:ext cx="8991600" cy="6794500"/>
          </a:xfrm>
          <a:prstGeom prst="rect">
            <a:avLst/>
          </a:prstGeom>
          <a:ln w="57150">
            <a:solidFill>
              <a:srgbClr val="00660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19075" y="76200"/>
            <a:ext cx="8763000" cy="1295400"/>
            <a:chOff x="0" y="97442"/>
            <a:chExt cx="8763000" cy="1656522"/>
          </a:xfrm>
          <a:solidFill>
            <a:schemeClr val="bg2">
              <a:lumMod val="75000"/>
            </a:schemeClr>
          </a:solidFill>
        </p:grpSpPr>
        <p:sp>
          <p:nvSpPr>
            <p:cNvPr id="4" name="Explosion 1 3"/>
            <p:cNvSpPr/>
            <p:nvPr/>
          </p:nvSpPr>
          <p:spPr>
            <a:xfrm>
              <a:off x="0" y="97442"/>
              <a:ext cx="8763000" cy="1656522"/>
            </a:xfrm>
            <a:prstGeom prst="irregularSeal1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95525" y="414131"/>
              <a:ext cx="4800600" cy="1062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পরিবারে প্রকারভেদ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371600"/>
            <a:ext cx="9144000" cy="787687"/>
            <a:chOff x="685800" y="1828800"/>
            <a:chExt cx="7772400" cy="787687"/>
          </a:xfrm>
        </p:grpSpPr>
        <p:sp>
          <p:nvSpPr>
            <p:cNvPr id="10" name="8-Point Star 9"/>
            <p:cNvSpPr/>
            <p:nvPr/>
          </p:nvSpPr>
          <p:spPr>
            <a:xfrm>
              <a:off x="685800" y="1828800"/>
              <a:ext cx="7772400" cy="787687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2675" y="1905000"/>
              <a:ext cx="4495799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স্বামী স্ত্রীর সংখ্যার ভিত্তিতে</a:t>
              </a:r>
              <a:endParaRPr 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4343400" y="2156400"/>
            <a:ext cx="609600" cy="71351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219200" y="2057401"/>
            <a:ext cx="609600" cy="6858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315200" y="2057400"/>
            <a:ext cx="609600" cy="76200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69912"/>
            <a:ext cx="2819400" cy="3188275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6" name="Group 25"/>
          <p:cNvGrpSpPr/>
          <p:nvPr/>
        </p:nvGrpSpPr>
        <p:grpSpPr>
          <a:xfrm>
            <a:off x="323850" y="6058187"/>
            <a:ext cx="2190750" cy="799813"/>
            <a:chOff x="3581400" y="3457575"/>
            <a:chExt cx="2190750" cy="914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" name="6-Point Star 26"/>
            <p:cNvSpPr/>
            <p:nvPr/>
          </p:nvSpPr>
          <p:spPr>
            <a:xfrm>
              <a:off x="3581400" y="3457575"/>
              <a:ext cx="2190750" cy="914400"/>
            </a:xfrm>
            <a:prstGeom prst="star6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95750" y="3587922"/>
              <a:ext cx="1371600" cy="66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একপত্নী</a:t>
              </a:r>
              <a:endPara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869912"/>
            <a:ext cx="2614334" cy="3112075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72513"/>
            <a:ext cx="2514600" cy="32234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6686550" y="6058187"/>
            <a:ext cx="2190750" cy="799813"/>
            <a:chOff x="3581400" y="3457575"/>
            <a:chExt cx="2190750" cy="914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3" name="6-Point Star 32"/>
            <p:cNvSpPr/>
            <p:nvPr/>
          </p:nvSpPr>
          <p:spPr>
            <a:xfrm>
              <a:off x="3581400" y="3457575"/>
              <a:ext cx="2190750" cy="914400"/>
            </a:xfrm>
            <a:prstGeom prst="star6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57650" y="3587922"/>
              <a:ext cx="1371600" cy="66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বহুপতী</a:t>
              </a:r>
              <a:endPara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76625" y="6019800"/>
            <a:ext cx="2190750" cy="799814"/>
            <a:chOff x="3581400" y="3457575"/>
            <a:chExt cx="2190750" cy="914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6-Point Star 35"/>
            <p:cNvSpPr/>
            <p:nvPr/>
          </p:nvSpPr>
          <p:spPr>
            <a:xfrm>
              <a:off x="3581400" y="3457575"/>
              <a:ext cx="2190750" cy="914400"/>
            </a:xfrm>
            <a:prstGeom prst="star6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0975" y="3631809"/>
              <a:ext cx="1371600" cy="668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বহুপত্নী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1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4419600" y="1219200"/>
            <a:ext cx="533400" cy="762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/>
          <p:cNvSpPr/>
          <p:nvPr/>
        </p:nvSpPr>
        <p:spPr>
          <a:xfrm>
            <a:off x="533400" y="1981200"/>
            <a:ext cx="8077200" cy="314980"/>
          </a:xfrm>
          <a:prstGeom prst="ellips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95400" y="2245380"/>
            <a:ext cx="533400" cy="7670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19600" y="2296180"/>
            <a:ext cx="533400" cy="6908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91400" y="2248555"/>
            <a:ext cx="533400" cy="74294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5130800"/>
            <a:ext cx="1905000" cy="584775"/>
            <a:chOff x="762001" y="2301220"/>
            <a:chExt cx="1905000" cy="5847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762001" y="2362200"/>
              <a:ext cx="1905000" cy="4572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0150" y="2301220"/>
              <a:ext cx="10477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7600" y="5105400"/>
            <a:ext cx="1905000" cy="584775"/>
            <a:chOff x="762001" y="2308830"/>
            <a:chExt cx="1905000" cy="5847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762001" y="2362200"/>
              <a:ext cx="1905000" cy="4572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0150" y="2308830"/>
              <a:ext cx="10477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যৌথ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3200" y="5125760"/>
            <a:ext cx="1905000" cy="584775"/>
            <a:chOff x="762001" y="2362200"/>
            <a:chExt cx="1905000" cy="5847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762001" y="2362200"/>
              <a:ext cx="1905000" cy="4572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0150" y="2362200"/>
              <a:ext cx="10477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বর্ধিত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91505"/>
            <a:ext cx="2743200" cy="199707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12470"/>
            <a:ext cx="2737324" cy="199264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54" y="3003599"/>
            <a:ext cx="2772889" cy="2001511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533400" y="457200"/>
            <a:ext cx="7924800" cy="914400"/>
            <a:chOff x="533400" y="457200"/>
            <a:chExt cx="7924800" cy="914400"/>
          </a:xfr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24" name="Up Ribbon 23"/>
            <p:cNvSpPr/>
            <p:nvPr/>
          </p:nvSpPr>
          <p:spPr>
            <a:xfrm>
              <a:off x="533400" y="457200"/>
              <a:ext cx="7924800" cy="914400"/>
            </a:xfrm>
            <a:prstGeom prst="ribbon2">
              <a:avLst/>
            </a:prstGeom>
            <a:grp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31423" y="520700"/>
              <a:ext cx="3945577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আকারের ভিত্তিতে</a:t>
              </a:r>
              <a:endParaRPr lang="en-US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7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1977</TotalTime>
  <Words>417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KGHS</cp:lastModifiedBy>
  <cp:revision>452</cp:revision>
  <dcterms:created xsi:type="dcterms:W3CDTF">2013-02-18T10:34:53Z</dcterms:created>
  <dcterms:modified xsi:type="dcterms:W3CDTF">2020-01-16T19:21:25Z</dcterms:modified>
</cp:coreProperties>
</file>