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78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6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954" y="72"/>
      </p:cViewPr>
      <p:guideLst>
        <p:guide orient="horz" pos="216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35BD0F-77AE-41D1-A7E9-9ECD513F8E9B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42F9C-29A0-4DF8-8586-3464AF88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31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8952F-2A6B-4C36-836E-C08A3DF5428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936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এই</a:t>
            </a:r>
            <a:r>
              <a:rPr lang="en-US" baseline="0" dirty="0"/>
              <a:t> </a:t>
            </a:r>
            <a:r>
              <a:rPr lang="en-US" baseline="0" dirty="0" err="1"/>
              <a:t>স্লাইডে</a:t>
            </a:r>
            <a:r>
              <a:rPr lang="en-US" baseline="0" dirty="0"/>
              <a:t> </a:t>
            </a:r>
            <a:r>
              <a:rPr lang="bn-IN" baseline="0" dirty="0"/>
              <a:t>নিজস্ব ভয়েজ দিয়ে শিখনফল উপস্থাপন করা হয়েছে যার মাধ্যমে শ্রবণ ও দর্শনের মাধ্যেমে পাঠ দীর্ঘস্থায়ী হবে</a:t>
            </a:r>
            <a:r>
              <a:rPr lang="en-US" baseline="0" dirty="0"/>
              <a:t>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8952F-2A6B-4C36-836E-C08A3DF5428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510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এই</a:t>
            </a:r>
            <a:r>
              <a:rPr lang="en-US" baseline="0" dirty="0"/>
              <a:t> </a:t>
            </a:r>
            <a:r>
              <a:rPr lang="en-US" baseline="0" dirty="0" err="1"/>
              <a:t>স্লাইডে</a:t>
            </a:r>
            <a:r>
              <a:rPr lang="en-US" baseline="0" dirty="0"/>
              <a:t> </a:t>
            </a:r>
            <a:r>
              <a:rPr lang="en-US" baseline="0" dirty="0" err="1"/>
              <a:t>ট্রিগারের</a:t>
            </a:r>
            <a:r>
              <a:rPr lang="en-US" baseline="0" dirty="0"/>
              <a:t> </a:t>
            </a:r>
            <a:r>
              <a:rPr lang="en-US" baseline="0" dirty="0" err="1"/>
              <a:t>মাধ্যমে</a:t>
            </a:r>
            <a:r>
              <a:rPr lang="bn-IN" baseline="0" dirty="0"/>
              <a:t> উত্তর পাওয়া যাবে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8952F-2A6B-4C36-836E-C08A3DF5428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590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এই</a:t>
            </a:r>
            <a:r>
              <a:rPr lang="en-US" baseline="0" dirty="0"/>
              <a:t> </a:t>
            </a:r>
            <a:r>
              <a:rPr lang="en-US" baseline="0" dirty="0" err="1"/>
              <a:t>স্লাইডে</a:t>
            </a:r>
            <a:r>
              <a:rPr lang="en-US" baseline="0" dirty="0"/>
              <a:t> </a:t>
            </a:r>
            <a:r>
              <a:rPr lang="en-US" baseline="0" dirty="0" err="1"/>
              <a:t>ট্রিগারের</a:t>
            </a:r>
            <a:r>
              <a:rPr lang="en-US" baseline="0" dirty="0"/>
              <a:t> </a:t>
            </a:r>
            <a:r>
              <a:rPr lang="en-US" baseline="0" dirty="0" err="1"/>
              <a:t>মাধ্যমে</a:t>
            </a:r>
            <a:r>
              <a:rPr lang="bn-IN" baseline="0" dirty="0"/>
              <a:t> উত্তর পাওয়া যাবে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8952F-2A6B-4C36-836E-C08A3DF5428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841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  <a:prstGeom prst="rect">
            <a:avLst/>
          </a:prstGeo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E716970A-229A-4B48-9655-E7BC62C10D92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AA9CE533-71AB-4969-A9AB-407D08D75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81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E716970A-229A-4B48-9655-E7BC62C10D92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AA9CE533-71AB-4969-A9AB-407D08D75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6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E716970A-229A-4B48-9655-E7BC62C10D92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AA9CE533-71AB-4969-A9AB-407D08D75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62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E716970A-229A-4B48-9655-E7BC62C10D92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AA9CE533-71AB-4969-A9AB-407D08D75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3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  <a:prstGeom prst="rect">
            <a:avLst/>
          </a:prstGeo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E716970A-229A-4B48-9655-E7BC62C10D92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AA9CE533-71AB-4969-A9AB-407D08D75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596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E716970A-229A-4B48-9655-E7BC62C10D92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AA9CE533-71AB-4969-A9AB-407D08D75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340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E716970A-229A-4B48-9655-E7BC62C10D92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AA9CE533-71AB-4969-A9AB-407D08D75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338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E716970A-229A-4B48-9655-E7BC62C10D92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AA9CE533-71AB-4969-A9AB-407D08D75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748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E716970A-229A-4B48-9655-E7BC62C10D92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AA9CE533-71AB-4969-A9AB-407D08D75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174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E716970A-229A-4B48-9655-E7BC62C10D92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AA9CE533-71AB-4969-A9AB-407D08D75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40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E716970A-229A-4B48-9655-E7BC62C10D92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AA9CE533-71AB-4969-A9AB-407D08D75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192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1430000" cy="6858000"/>
          </a:xfrm>
          <a:prstGeom prst="frame">
            <a:avLst>
              <a:gd name="adj1" fmla="val 2130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122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gif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gif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27843" y="892700"/>
            <a:ext cx="7135348" cy="84398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5906"/>
              </a:lnSpc>
            </a:pPr>
            <a:r>
              <a:rPr lang="en-US" sz="6188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</a:t>
            </a:r>
            <a:r>
              <a:rPr lang="bn-BD" sz="6188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মিডিয়া শ্রেণিতে</a:t>
            </a:r>
            <a:r>
              <a:rPr lang="en-US" sz="6188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188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bn-BD" sz="6188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063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</a:t>
            </a:r>
            <a:endParaRPr lang="bn-IN" sz="825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685" y="1854504"/>
            <a:ext cx="7632291" cy="45541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0075340">
            <a:off x="4385740" y="5150558"/>
            <a:ext cx="2138402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62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এইডস মরণ ব্যাধি</a:t>
            </a:r>
            <a:endParaRPr lang="en-US" sz="2625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9235336">
            <a:off x="4990769" y="2751228"/>
            <a:ext cx="2619402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62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এইডস</a:t>
            </a:r>
            <a:r>
              <a:rPr lang="en-US" sz="262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2625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US" sz="262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অনিবার্য</a:t>
            </a:r>
            <a:endParaRPr lang="en-US" sz="2625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88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28846" y="5804777"/>
            <a:ext cx="2033591" cy="554692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HIV </a:t>
            </a:r>
            <a:r>
              <a:rPr lang="en-US" sz="375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7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75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915466" y="5796020"/>
            <a:ext cx="2039452" cy="554692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AIDS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0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25309" y="2577540"/>
            <a:ext cx="116410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HIV=</a:t>
            </a:r>
            <a:endParaRPr lang="en-US" sz="3000" dirty="0"/>
          </a:p>
        </p:txBody>
      </p:sp>
      <p:sp>
        <p:nvSpPr>
          <p:cNvPr id="4" name="Rectangle 3"/>
          <p:cNvSpPr/>
          <p:nvPr/>
        </p:nvSpPr>
        <p:spPr>
          <a:xfrm>
            <a:off x="2548344" y="2615359"/>
            <a:ext cx="5896166" cy="4962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Human </a:t>
            </a:r>
            <a:r>
              <a:rPr lang="en-US" sz="26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Immuno</a:t>
            </a:r>
            <a:r>
              <a:rPr lang="en-US" sz="2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Deficiency </a:t>
            </a:r>
            <a:r>
              <a:rPr lang="en-US" sz="26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Viruss</a:t>
            </a:r>
            <a:endParaRPr lang="en-US" sz="2625" dirty="0"/>
          </a:p>
        </p:txBody>
      </p:sp>
      <p:sp>
        <p:nvSpPr>
          <p:cNvPr id="5" name="Rectangle 4"/>
          <p:cNvSpPr/>
          <p:nvPr/>
        </p:nvSpPr>
        <p:spPr>
          <a:xfrm>
            <a:off x="2758366" y="3390143"/>
            <a:ext cx="6192721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Acquired </a:t>
            </a:r>
            <a:r>
              <a:rPr lang="en-US" sz="22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Inmmune</a:t>
            </a:r>
            <a:r>
              <a:rPr lang="en-US" sz="22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Deficiency Syndrome</a:t>
            </a:r>
            <a:r>
              <a:rPr lang="bn-BD" sz="22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250" dirty="0"/>
          </a:p>
        </p:txBody>
      </p:sp>
      <p:sp>
        <p:nvSpPr>
          <p:cNvPr id="10" name="Rectangle 9"/>
          <p:cNvSpPr/>
          <p:nvPr/>
        </p:nvSpPr>
        <p:spPr>
          <a:xfrm>
            <a:off x="1399548" y="3331839"/>
            <a:ext cx="142699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AIDS=</a:t>
            </a:r>
            <a:endParaRPr lang="en-US" sz="3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031" y="915399"/>
            <a:ext cx="2555358" cy="95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5335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01147" y="464579"/>
            <a:ext cx="3178036" cy="95795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625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625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625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625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625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067" y="1527124"/>
            <a:ext cx="4152874" cy="347754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662110" y="5323289"/>
            <a:ext cx="61459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AIDS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 কী বোঝায় লেখ।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6203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48"/>
          <a:stretch/>
        </p:blipFill>
        <p:spPr>
          <a:xfrm>
            <a:off x="1477466" y="1071555"/>
            <a:ext cx="3849094" cy="419822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ight">
              <a:rot lat="0" lon="20999997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3784159" y="421619"/>
            <a:ext cx="383567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এইডসের কারণ                  </a:t>
            </a:r>
            <a:endParaRPr lang="en-US" sz="4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17917"/>
          <a:stretch/>
        </p:blipFill>
        <p:spPr>
          <a:xfrm>
            <a:off x="6063259" y="1147098"/>
            <a:ext cx="4088390" cy="412268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Left">
              <a:rot lat="0" lon="60000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40596" y="5956721"/>
            <a:ext cx="19403855" cy="618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50"/>
              </a:lnSpc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ডসে আক্রান্ত পুরুষ ও মহিলার যৌন মিলন মাধ্যমে এ রোগ হতে পারে আক্রান্ত রুগীর রক্ত সুস্থ ব্যক্তির দেহে সঞ্চলিত করলে এইডস রোগ হতে পারে।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51"/>
          <a:stretch/>
        </p:blipFill>
        <p:spPr>
          <a:xfrm>
            <a:off x="5487296" y="1379640"/>
            <a:ext cx="5197077" cy="360312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Left">
              <a:rot lat="0" lon="60000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grpSp>
        <p:nvGrpSpPr>
          <p:cNvPr id="13" name="Group 12"/>
          <p:cNvGrpSpPr/>
          <p:nvPr/>
        </p:nvGrpSpPr>
        <p:grpSpPr>
          <a:xfrm>
            <a:off x="745629" y="1634136"/>
            <a:ext cx="4621114" cy="3241477"/>
            <a:chOff x="928687" y="1466850"/>
            <a:chExt cx="5286375" cy="309562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687" y="1466850"/>
              <a:ext cx="5286375" cy="309562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687" y="1466850"/>
              <a:ext cx="2381250" cy="2381250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343792" y="5451466"/>
            <a:ext cx="10884047" cy="618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50"/>
              </a:lnSpc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ভাইরাসযুক্ত সিরিঞ্জ,সুচ,অপারেশনের যন্ত্রপাতি জীবানুমুক্ত না করে ব্যবহার করলে।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0090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0.00208 L -2.80486 0.0118 " pathEditMode="relative" rAng="0" ptsTypes="AA">
                                      <p:cBhvr>
                                        <p:cTn id="6" dur="1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250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" r="7550"/>
          <a:stretch/>
        </p:blipFill>
        <p:spPr>
          <a:xfrm>
            <a:off x="5482829" y="1509114"/>
            <a:ext cx="5281910" cy="35718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Left">
              <a:rot lat="0" lon="90000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29" y="1509114"/>
            <a:ext cx="4874402" cy="35718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ight">
              <a:rot lat="0" lon="21299996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430838" y="5559738"/>
            <a:ext cx="106419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এইচআইভি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আক্রান্ত মায়ের গর্ভের সন্তান জন্ম নিলে বা আক্রান্ত মায়ের দুধের মাধ্যমে 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3591664" y="344553"/>
            <a:ext cx="4346062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চিত্রে কী দেখছ?</a:t>
            </a:r>
            <a:endParaRPr lang="en-US" sz="4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14407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1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182" y="1298955"/>
            <a:ext cx="5011529" cy="387364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Left">
              <a:rot lat="0" lon="60000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7"/>
          <a:stretch/>
        </p:blipFill>
        <p:spPr>
          <a:xfrm>
            <a:off x="732232" y="1298955"/>
            <a:ext cx="5197078" cy="387364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ight">
              <a:rot lat="0" lon="20999997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393898" y="5680287"/>
            <a:ext cx="105523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এইচআইভি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আক্রান্ত ব্যক্তির রক্তের সঙ্গে সুস্থ ব্যক্তির রক্তের সংস্পর্শ ঘটলে।  </a:t>
            </a:r>
            <a:endParaRPr lang="en-US" sz="3600" dirty="0"/>
          </a:p>
        </p:txBody>
      </p:sp>
      <p:grpSp>
        <p:nvGrpSpPr>
          <p:cNvPr id="6" name="Group 5"/>
          <p:cNvGrpSpPr/>
          <p:nvPr/>
        </p:nvGrpSpPr>
        <p:grpSpPr>
          <a:xfrm>
            <a:off x="625362" y="1747855"/>
            <a:ext cx="10219749" cy="3298523"/>
            <a:chOff x="286053" y="1635778"/>
            <a:chExt cx="10901066" cy="3518425"/>
          </a:xfrm>
        </p:grpSpPr>
        <p:grpSp>
          <p:nvGrpSpPr>
            <p:cNvPr id="7" name="Group 6"/>
            <p:cNvGrpSpPr/>
            <p:nvPr/>
          </p:nvGrpSpPr>
          <p:grpSpPr>
            <a:xfrm>
              <a:off x="286053" y="1635778"/>
              <a:ext cx="2862045" cy="3485097"/>
              <a:chOff x="286053" y="1635778"/>
              <a:chExt cx="2862045" cy="3485097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1847"/>
              <a:stretch/>
            </p:blipFill>
            <p:spPr>
              <a:xfrm>
                <a:off x="286053" y="1635778"/>
                <a:ext cx="2862045" cy="2832610"/>
              </a:xfrm>
              <a:prstGeom prst="rect">
                <a:avLst/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</p:pic>
          <p:sp>
            <p:nvSpPr>
              <p:cNvPr id="18" name="Rectangle 17"/>
              <p:cNvSpPr/>
              <p:nvPr/>
            </p:nvSpPr>
            <p:spPr>
              <a:xfrm>
                <a:off x="1060203" y="4468388"/>
                <a:ext cx="1154360" cy="6524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337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কাটা</a:t>
                </a:r>
                <a:endParaRPr lang="en-US" sz="3375" dirty="0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3219539" y="1643944"/>
              <a:ext cx="2846354" cy="3429299"/>
              <a:chOff x="3219539" y="1643944"/>
              <a:chExt cx="2846354" cy="3429299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19539" y="1643944"/>
                <a:ext cx="2846354" cy="2824444"/>
              </a:xfrm>
              <a:prstGeom prst="rect">
                <a:avLst/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</p:pic>
          <p:sp>
            <p:nvSpPr>
              <p:cNvPr id="16" name="Rectangle 15"/>
              <p:cNvSpPr/>
              <p:nvPr/>
            </p:nvSpPr>
            <p:spPr>
              <a:xfrm>
                <a:off x="3948445" y="4420756"/>
                <a:ext cx="1137907" cy="6524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337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ফোঁড়া</a:t>
                </a:r>
                <a:endParaRPr lang="en-US" sz="3375" dirty="0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6123046" y="1643943"/>
              <a:ext cx="2492322" cy="3510260"/>
              <a:chOff x="6123046" y="1643943"/>
              <a:chExt cx="2492322" cy="3510260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022" b="24714"/>
              <a:stretch/>
            </p:blipFill>
            <p:spPr>
              <a:xfrm>
                <a:off x="6123046" y="1643943"/>
                <a:ext cx="2492322" cy="2824445"/>
              </a:xfrm>
              <a:prstGeom prst="rect">
                <a:avLst/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</p:pic>
          <p:sp>
            <p:nvSpPr>
              <p:cNvPr id="14" name="Rectangle 13"/>
              <p:cNvSpPr/>
              <p:nvPr/>
            </p:nvSpPr>
            <p:spPr>
              <a:xfrm>
                <a:off x="6658320" y="4501716"/>
                <a:ext cx="1137907" cy="6524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IN" sz="337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ঘা</a:t>
                </a:r>
                <a:endParaRPr lang="en-US" sz="3375" dirty="0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8672520" y="1643944"/>
              <a:ext cx="2514599" cy="3476930"/>
              <a:chOff x="8672520" y="1643944"/>
              <a:chExt cx="2514599" cy="3476930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1656"/>
              <a:stretch/>
            </p:blipFill>
            <p:spPr>
              <a:xfrm>
                <a:off x="8672520" y="1643944"/>
                <a:ext cx="2514599" cy="2824444"/>
              </a:xfrm>
              <a:prstGeom prst="rect">
                <a:avLst/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9156436" y="4468387"/>
                <a:ext cx="1137907" cy="6524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IN" sz="337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ক্ষত</a:t>
                </a:r>
                <a:endParaRPr lang="en-US" sz="3375" dirty="0"/>
              </a:p>
            </p:txBody>
          </p:sp>
        </p:grpSp>
      </p:grpSp>
      <p:sp>
        <p:nvSpPr>
          <p:cNvPr id="19" name="Rectangle 18"/>
          <p:cNvSpPr/>
          <p:nvPr/>
        </p:nvSpPr>
        <p:spPr>
          <a:xfrm>
            <a:off x="3784159" y="421619"/>
            <a:ext cx="383567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এইডসের কারণ                  </a:t>
            </a:r>
            <a:endParaRPr lang="en-US" sz="4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67250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05447" y="1210084"/>
            <a:ext cx="10186165" cy="3567260"/>
            <a:chOff x="357187" y="1062155"/>
            <a:chExt cx="10865243" cy="3805078"/>
          </a:xfrm>
        </p:grpSpPr>
        <p:grpSp>
          <p:nvGrpSpPr>
            <p:cNvPr id="10" name="Group 9"/>
            <p:cNvGrpSpPr/>
            <p:nvPr/>
          </p:nvGrpSpPr>
          <p:grpSpPr>
            <a:xfrm>
              <a:off x="357187" y="1566860"/>
              <a:ext cx="3171826" cy="3290848"/>
              <a:chOff x="357187" y="1566860"/>
              <a:chExt cx="3171826" cy="3290848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7187" y="1566860"/>
                <a:ext cx="3171826" cy="2519366"/>
              </a:xfrm>
              <a:prstGeom prst="roundRect">
                <a:avLst/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</p:pic>
          <p:sp>
            <p:nvSpPr>
              <p:cNvPr id="7" name="Rectangle 6"/>
              <p:cNvSpPr/>
              <p:nvPr/>
            </p:nvSpPr>
            <p:spPr>
              <a:xfrm>
                <a:off x="1243013" y="4205221"/>
                <a:ext cx="1185862" cy="6524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337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কর্নিয়া</a:t>
                </a:r>
                <a:endParaRPr lang="en-US" sz="3375" dirty="0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3700463" y="1376425"/>
              <a:ext cx="2185988" cy="3490808"/>
              <a:chOff x="3700463" y="1376425"/>
              <a:chExt cx="2185988" cy="3490808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CFEFC"/>
                  </a:clrFrom>
                  <a:clrTo>
                    <a:srgbClr val="FCFEFC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30" r="8839"/>
              <a:stretch/>
            </p:blipFill>
            <p:spPr>
              <a:xfrm>
                <a:off x="3700463" y="1376425"/>
                <a:ext cx="2185988" cy="2900236"/>
              </a:xfrm>
              <a:prstGeom prst="rect">
                <a:avLst/>
              </a:prstGeom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4224353" y="4214746"/>
                <a:ext cx="1185862" cy="6524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337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কিডনি</a:t>
                </a:r>
                <a:endParaRPr lang="en-US" sz="3375" dirty="0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5986463" y="1062155"/>
              <a:ext cx="2486025" cy="3795552"/>
              <a:chOff x="5986463" y="1062155"/>
              <a:chExt cx="2486025" cy="3795552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296" r="32295"/>
              <a:stretch/>
            </p:blipFill>
            <p:spPr>
              <a:xfrm>
                <a:off x="5986463" y="1062155"/>
                <a:ext cx="2486025" cy="3357386"/>
              </a:xfrm>
              <a:prstGeom prst="rect">
                <a:avLst/>
              </a:prstGeom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6679544" y="4205220"/>
                <a:ext cx="1377528" cy="6524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337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হৃৎপিন্ড</a:t>
                </a:r>
                <a:endParaRPr lang="en-US" sz="3375" dirty="0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8587969" y="1250833"/>
              <a:ext cx="2634461" cy="3602110"/>
              <a:chOff x="8587969" y="1250833"/>
              <a:chExt cx="2634461" cy="360211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CFEFB"/>
                  </a:clrFrom>
                  <a:clrTo>
                    <a:srgbClr val="FCFEFB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87969" y="1250833"/>
                <a:ext cx="2634461" cy="3168708"/>
              </a:xfrm>
              <a:prstGeom prst="rect">
                <a:avLst/>
              </a:prstGeom>
            </p:spPr>
          </p:pic>
          <p:sp>
            <p:nvSpPr>
              <p:cNvPr id="16" name="Rectangle 15"/>
              <p:cNvSpPr/>
              <p:nvPr/>
            </p:nvSpPr>
            <p:spPr>
              <a:xfrm>
                <a:off x="9263078" y="4200456"/>
                <a:ext cx="1185862" cy="6524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337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লিভার</a:t>
                </a:r>
                <a:endParaRPr lang="en-US" sz="3375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sp>
        <p:nvSpPr>
          <p:cNvPr id="15" name="Rectangle 14"/>
          <p:cNvSpPr/>
          <p:nvPr/>
        </p:nvSpPr>
        <p:spPr>
          <a:xfrm>
            <a:off x="365760" y="5479370"/>
            <a:ext cx="107941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আক্রান্ত ব্যক্তির কোনো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অঙ্গ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 ব্যক্তির দেহে প্রতিস্থাপনকালে এ রোগ সংক্রমিত হয়।  </a:t>
            </a:r>
            <a:endParaRPr lang="en-US" sz="3200" dirty="0"/>
          </a:p>
        </p:txBody>
      </p:sp>
      <p:sp>
        <p:nvSpPr>
          <p:cNvPr id="19" name="Rectangle 18"/>
          <p:cNvSpPr/>
          <p:nvPr/>
        </p:nvSpPr>
        <p:spPr>
          <a:xfrm>
            <a:off x="3784159" y="421619"/>
            <a:ext cx="383567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এইডসের কারণ                  </a:t>
            </a:r>
            <a:endParaRPr lang="en-US" sz="4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635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32612" y="477458"/>
            <a:ext cx="4027857" cy="95795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625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625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en-US" sz="5625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625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787" y="1663274"/>
            <a:ext cx="4022682" cy="27711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63255" y="5224497"/>
            <a:ext cx="76242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AIDS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রোগ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ো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বর্ণনা করে </a:t>
            </a:r>
            <a:r>
              <a:rPr lang="bn-IN" sz="4000" kern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লেখ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44771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861319" y="470681"/>
            <a:ext cx="7690036" cy="7848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5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এইডস</a:t>
            </a:r>
            <a:r>
              <a:rPr lang="en-US" sz="45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প্রতিরোধের</a:t>
            </a:r>
            <a:r>
              <a:rPr lang="en-US" sz="45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উপায়</a:t>
            </a:r>
            <a:endParaRPr lang="en-US" sz="45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56160" y="5774971"/>
            <a:ext cx="88537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এইডসের কোনো প্রতিষেধক নেই। মৃত্যুই এর একমাত্র পরিণাম।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04" y="1528478"/>
            <a:ext cx="5340477" cy="384379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ight">
              <a:rot lat="0" lon="20999997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525" y="1528477"/>
            <a:ext cx="4818322" cy="384379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Left">
              <a:rot lat="0" lon="60000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671935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32612" y="477458"/>
            <a:ext cx="4027857" cy="95795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625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625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 </a:t>
            </a:r>
            <a:r>
              <a:rPr lang="en-US" sz="5625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625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392695" y="1605587"/>
            <a:ext cx="5159147" cy="2979294"/>
            <a:chOff x="3147935" y="1439056"/>
            <a:chExt cx="5503090" cy="1970439"/>
          </a:xfrm>
          <a:scene3d>
            <a:camera prst="perspectiveRight"/>
            <a:lightRig rig="threePt" dir="t"/>
          </a:scene3d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46"/>
            <a:stretch/>
          </p:blipFill>
          <p:spPr>
            <a:xfrm>
              <a:off x="6640643" y="1439056"/>
              <a:ext cx="2010382" cy="197043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24"/>
            <a:stretch/>
          </p:blipFill>
          <p:spPr>
            <a:xfrm>
              <a:off x="4676930" y="1570746"/>
              <a:ext cx="2241967" cy="177165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CFEFC"/>
                </a:clrFrom>
                <a:clrTo>
                  <a:srgbClr val="FCFE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72" r="11756"/>
            <a:stretch/>
          </p:blipFill>
          <p:spPr>
            <a:xfrm>
              <a:off x="3147935" y="1499017"/>
              <a:ext cx="1528995" cy="1870138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2580447" y="5419446"/>
            <a:ext cx="8089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AIDS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প্রতিরোধের উপায়</a:t>
            </a: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 ব্যাখ্যা করে লেখ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30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5084" y="2864523"/>
            <a:ext cx="4579177" cy="496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625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</a:t>
            </a:r>
            <a:r>
              <a:rPr lang="en-US" sz="2625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Human </a:t>
            </a:r>
            <a:r>
              <a:rPr lang="en-US" sz="18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Immuno</a:t>
            </a:r>
            <a:r>
              <a:rPr lang="en-US" sz="18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Deficiency Varus</a:t>
            </a:r>
            <a:r>
              <a:rPr lang="en-US" sz="225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2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62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36538" y="2834589"/>
            <a:ext cx="4497603" cy="496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625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18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Human </a:t>
            </a:r>
            <a:r>
              <a:rPr lang="en-US" sz="18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Immuno</a:t>
            </a:r>
            <a:r>
              <a:rPr lang="en-US" sz="18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Deficiency Virus</a:t>
            </a:r>
            <a:r>
              <a:rPr lang="en-US" sz="225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2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62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02477" y="3286860"/>
            <a:ext cx="4461244" cy="496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625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en-US" sz="1875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Human </a:t>
            </a:r>
            <a:r>
              <a:rPr lang="en-US" sz="18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Immuni</a:t>
            </a:r>
            <a:r>
              <a:rPr lang="en-US" sz="18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Deficiency Virus</a:t>
            </a:r>
            <a:r>
              <a:rPr lang="en-US" sz="225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2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62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45459" y="3317297"/>
            <a:ext cx="4452323" cy="496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625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en-US" sz="1875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Human </a:t>
            </a:r>
            <a:r>
              <a:rPr lang="en-US" sz="18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Immuno</a:t>
            </a:r>
            <a:r>
              <a:rPr lang="en-US" sz="18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8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Deficieniy</a:t>
            </a:r>
            <a:r>
              <a:rPr lang="en-US" sz="18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Virus</a:t>
            </a:r>
            <a:r>
              <a:rPr lang="en-US" sz="225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2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62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4314" y="3785588"/>
            <a:ext cx="371703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2203" indent="-482203">
              <a:buFont typeface="Wingdings" panose="05000000000000000000" pitchFamily="2" charset="2"/>
              <a:buChar char="q"/>
            </a:pPr>
            <a:r>
              <a:rPr lang="en-US" sz="22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AIDS</a:t>
            </a:r>
            <a:r>
              <a:rPr lang="en-US" sz="2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পূর্ণরূপ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2625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BD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5363" y="4268849"/>
            <a:ext cx="5361175" cy="496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</a:t>
            </a:r>
            <a:r>
              <a:rPr lang="en-US" sz="18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Acquired Immune Deficiency Syndrome</a:t>
            </a:r>
            <a:r>
              <a:rPr lang="bn-BD" sz="22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250" dirty="0"/>
          </a:p>
        </p:txBody>
      </p:sp>
      <p:sp>
        <p:nvSpPr>
          <p:cNvPr id="10" name="Rectangle 9"/>
          <p:cNvSpPr/>
          <p:nvPr/>
        </p:nvSpPr>
        <p:spPr>
          <a:xfrm>
            <a:off x="1074826" y="4839378"/>
            <a:ext cx="5361712" cy="496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18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18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Acquired </a:t>
            </a:r>
            <a:r>
              <a:rPr lang="en-US" sz="18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Immuno</a:t>
            </a:r>
            <a:r>
              <a:rPr lang="en-US" sz="18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Deficiency Syndrome</a:t>
            </a:r>
            <a:r>
              <a:rPr lang="bn-BD" sz="22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250" dirty="0"/>
          </a:p>
        </p:txBody>
      </p:sp>
      <p:sp>
        <p:nvSpPr>
          <p:cNvPr id="11" name="Rectangle 10"/>
          <p:cNvSpPr/>
          <p:nvPr/>
        </p:nvSpPr>
        <p:spPr>
          <a:xfrm>
            <a:off x="1075362" y="5384693"/>
            <a:ext cx="5370098" cy="496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625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en-US" sz="2625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Acquired Immune Deficiency </a:t>
            </a:r>
            <a:r>
              <a:rPr lang="en-US" sz="18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Syndromi</a:t>
            </a:r>
            <a:r>
              <a:rPr lang="bn-BD" sz="22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000" dirty="0"/>
          </a:p>
        </p:txBody>
      </p:sp>
      <p:sp>
        <p:nvSpPr>
          <p:cNvPr id="12" name="Rectangle 11"/>
          <p:cNvSpPr/>
          <p:nvPr/>
        </p:nvSpPr>
        <p:spPr>
          <a:xfrm>
            <a:off x="1054655" y="5892189"/>
            <a:ext cx="5381883" cy="496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625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en-US" sz="18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Acquirad</a:t>
            </a:r>
            <a:r>
              <a:rPr lang="en-US" sz="18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Immune Deficiency Syndrome</a:t>
            </a:r>
            <a:r>
              <a:rPr lang="bn-BD" sz="22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000" dirty="0"/>
          </a:p>
        </p:txBody>
      </p:sp>
      <p:sp>
        <p:nvSpPr>
          <p:cNvPr id="13" name="Horizontal Scroll 12"/>
          <p:cNvSpPr/>
          <p:nvPr/>
        </p:nvSpPr>
        <p:spPr>
          <a:xfrm>
            <a:off x="7396301" y="1379147"/>
            <a:ext cx="3357563" cy="1214089"/>
          </a:xfrm>
          <a:prstGeom prst="horizontalScroll">
            <a:avLst/>
          </a:prstGeom>
          <a:pattFill prst="pct25">
            <a:fgClr>
              <a:srgbClr val="92D050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7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স</a:t>
            </a:r>
            <a:r>
              <a:rPr lang="en-US" sz="375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ঠি</a:t>
            </a:r>
            <a:r>
              <a:rPr lang="bn-IN" sz="37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হয়েছে।</a:t>
            </a:r>
            <a:endParaRPr lang="en-US" sz="37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Horizontal Scroll 13"/>
          <p:cNvSpPr/>
          <p:nvPr/>
        </p:nvSpPr>
        <p:spPr>
          <a:xfrm>
            <a:off x="7412690" y="1379147"/>
            <a:ext cx="3357563" cy="1214089"/>
          </a:xfrm>
          <a:prstGeom prst="horizontalScroll">
            <a:avLst/>
          </a:prstGeom>
          <a:pattFill prst="pct25">
            <a:fgClr>
              <a:srgbClr val="92D050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5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7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7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37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7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030813" y="416248"/>
            <a:ext cx="2629793" cy="620567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5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মূল্যায়ন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85064" y="2437867"/>
            <a:ext cx="370628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428625">
              <a:buFont typeface="Wingdings" panose="05000000000000000000" pitchFamily="2" charset="2"/>
              <a:buChar char="q"/>
            </a:pPr>
            <a:r>
              <a:rPr lang="en-US" sz="2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HIV</a:t>
            </a:r>
            <a:r>
              <a:rPr lang="bn-BD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এর পূর্ণরূপ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0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75765" y="3108593"/>
            <a:ext cx="9694490" cy="611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5781" indent="-535781">
              <a:buFont typeface="Wingdings" panose="05000000000000000000" pitchFamily="2" charset="2"/>
              <a:buChar char="q"/>
            </a:pPr>
            <a:r>
              <a:rPr lang="en-US" sz="3375" dirty="0" err="1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এইডস</a:t>
            </a:r>
            <a:r>
              <a:rPr lang="en-US" sz="3375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375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3375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কতদিন</a:t>
            </a:r>
            <a:r>
              <a:rPr lang="en-US" sz="3375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সুপ্ত</a:t>
            </a:r>
            <a:r>
              <a:rPr lang="en-US" sz="3375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bn-BD" sz="3375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75764" y="3770999"/>
            <a:ext cx="9593636" cy="611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5781" indent="-535781">
              <a:buFont typeface="Wingdings" panose="05000000000000000000" pitchFamily="2" charset="2"/>
              <a:buChar char="q"/>
            </a:pPr>
            <a:r>
              <a:rPr lang="bn-IN" sz="3375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এইচআইভি সংক্রমণের সর্বশেষ পর্যায় কী</a:t>
            </a:r>
            <a:r>
              <a:rPr lang="bn-BD" sz="3375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75764" y="4438594"/>
            <a:ext cx="9593636" cy="611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5781" indent="-535781">
              <a:buFont typeface="Wingdings" panose="05000000000000000000" pitchFamily="2" charset="2"/>
              <a:buChar char="q"/>
            </a:pPr>
            <a:r>
              <a:rPr lang="bn-IN" sz="3375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এইডসের সর্বশেষ পরিণতি কী</a:t>
            </a:r>
            <a:r>
              <a:rPr lang="bn-BD" sz="3375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78824" y="5044529"/>
            <a:ext cx="9593636" cy="611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5781" indent="-535781">
              <a:buFont typeface="Wingdings" panose="05000000000000000000" pitchFamily="2" charset="2"/>
              <a:buChar char="q"/>
            </a:pPr>
            <a:r>
              <a:rPr lang="bn-IN" sz="3375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 প্রথম কখন এইডস ধরা পড়ে</a:t>
            </a:r>
            <a:r>
              <a:rPr lang="bn-BD" sz="3375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75765" y="5650465"/>
            <a:ext cx="9593636" cy="611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5781" indent="-535781">
              <a:buFont typeface="Wingdings" panose="05000000000000000000" pitchFamily="2" charset="2"/>
              <a:buChar char="q"/>
            </a:pPr>
            <a:r>
              <a:rPr lang="bn-IN" sz="3375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এইডসের কোনো প্রতিষেধক নেই কেন</a:t>
            </a:r>
            <a:r>
              <a:rPr lang="bn-BD" sz="3375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75764" y="2432765"/>
            <a:ext cx="9593636" cy="611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5781" indent="-535781">
              <a:buFont typeface="Wingdings" panose="05000000000000000000" pitchFamily="2" charset="2"/>
              <a:buChar char="q"/>
            </a:pPr>
            <a:r>
              <a:rPr lang="bn-IN" sz="3375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 সালে বিশ্বে প্রথম এইডস শনাক্ত হয়</a:t>
            </a:r>
            <a:r>
              <a:rPr lang="bn-BD" sz="3375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548755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6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2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8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4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0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6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2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8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3" grpId="1" animBg="1"/>
      <p:bldP spid="14" grpId="0" animBg="1"/>
      <p:bldP spid="14" grpId="1" animBg="1"/>
      <p:bldP spid="14" grpId="2" animBg="1"/>
      <p:bldP spid="14" grpId="3" animBg="1"/>
      <p:bldP spid="14" grpId="4" animBg="1"/>
      <p:bldP spid="14" grpId="5" animBg="1"/>
      <p:bldP spid="23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2875888" y="760966"/>
            <a:ext cx="5605043" cy="87145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063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5063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রিচিতি</a:t>
            </a:r>
            <a:endParaRPr lang="en-US" sz="5063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6083616" y="3850655"/>
            <a:ext cx="4533959" cy="2229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277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</a:t>
            </a:r>
            <a:r>
              <a:rPr lang="en-US" sz="277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ি: </a:t>
            </a:r>
            <a:r>
              <a:rPr lang="en-US" sz="2778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bn-BD" sz="277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7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778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2778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277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77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77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78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77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778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endParaRPr lang="en-US" sz="2778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277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77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277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78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পঞ্চদশ</a:t>
            </a:r>
            <a:endParaRPr lang="en-US" sz="2625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778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77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৫০ </a:t>
            </a:r>
            <a:r>
              <a:rPr lang="en-US" sz="2778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</a:t>
            </a:r>
            <a:r>
              <a:rPr lang="bn-IN" sz="277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2778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2778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77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১৬-০১-২০২০ </a:t>
            </a:r>
            <a:r>
              <a:rPr lang="en-US" sz="26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</a:t>
            </a:r>
            <a:r>
              <a:rPr lang="en-US" sz="2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2778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6" t="10924" r="33154" b="12032"/>
          <a:stretch/>
        </p:blipFill>
        <p:spPr>
          <a:xfrm>
            <a:off x="7463462" y="1257592"/>
            <a:ext cx="1774264" cy="217140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214C71B7-B558-4361-8731-5F1E8F73AD2A}"/>
              </a:ext>
            </a:extLst>
          </p:cNvPr>
          <p:cNvSpPr txBox="1"/>
          <p:nvPr/>
        </p:nvSpPr>
        <p:spPr>
          <a:xfrm>
            <a:off x="166260" y="3644605"/>
            <a:ext cx="53384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ননীগোপাল রায়</a:t>
            </a:r>
          </a:p>
          <a:p>
            <a:pPr algn="ctr"/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মাটিভাঙ্গা মাধ্যমিক বিদ্যালয়</a:t>
            </a:r>
          </a:p>
          <a:p>
            <a:pPr algn="ctr"/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নলছিটি,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ঝালকাঠী</a:t>
            </a:r>
            <a:endParaRPr lang="en-SG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মোবাইল: ০১৭১৭৭২৩০৩২</a:t>
            </a:r>
          </a:p>
          <a:p>
            <a:pPr algn="ctr"/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ই-মেইল: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nanigopal.math07@gmail.com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01310B-0D04-4015-A2EE-40CCFFC7DC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09566" y="3500979"/>
            <a:ext cx="4113883" cy="11148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33E4FE-74A6-4325-8AB4-90159340E1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962" y="1196695"/>
            <a:ext cx="1783876" cy="2159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3322387300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547" y="5646423"/>
            <a:ext cx="107254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000" spc="47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এইডস প্রতিরোধে তুমি কী ভাবে সমাজে সচতনতা সৃষ্টি করবে তা</a:t>
            </a:r>
            <a:r>
              <a:rPr lang="en-US" sz="3000" spc="47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ল</a:t>
            </a:r>
            <a:r>
              <a:rPr lang="bn-IN" sz="3000" spc="47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sz="3000" spc="47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bn-IN" sz="3000" spc="47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 নিয়ে আসবে</a:t>
            </a:r>
            <a:r>
              <a:rPr lang="en-US" sz="3000" spc="47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000" dirty="0"/>
          </a:p>
        </p:txBody>
      </p:sp>
      <p:sp>
        <p:nvSpPr>
          <p:cNvPr id="8" name="Rectangle 7"/>
          <p:cNvSpPr/>
          <p:nvPr/>
        </p:nvSpPr>
        <p:spPr>
          <a:xfrm>
            <a:off x="3732612" y="517642"/>
            <a:ext cx="4027857" cy="87145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063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063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en-US" sz="5063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063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991" y="1305485"/>
            <a:ext cx="5639097" cy="382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0715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04828" y="694890"/>
            <a:ext cx="7286625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মত সবাইকে ধন্যবাদ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828" y="1863871"/>
            <a:ext cx="7232261" cy="429923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188" y="4000947"/>
            <a:ext cx="1036996" cy="5833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357" y="4028600"/>
            <a:ext cx="1036996" cy="58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72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20088" y="5667000"/>
            <a:ext cx="6148090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ছবিটা</a:t>
            </a:r>
            <a:r>
              <a:rPr lang="bn-IN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bn-IN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দেখছো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5244" y="466445"/>
            <a:ext cx="8156482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7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আমরা নিচের ছবিটি দেখি এবং চিন্তা করে বলি</a:t>
            </a:r>
            <a:r>
              <a:rPr lang="en-US" sz="37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1836" y="5667000"/>
            <a:ext cx="9364593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bn-IN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 ভাইরাস জনিত রোগের নাম বল য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রোগে</a:t>
            </a:r>
            <a:r>
              <a:rPr lang="bn-IN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মৃত্যু অনিবার্য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088" y="602755"/>
            <a:ext cx="6148090" cy="492793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373794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00542" y="391501"/>
            <a:ext cx="5563646" cy="113107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75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এইডস</a:t>
            </a:r>
            <a:endParaRPr lang="en-US" sz="675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721" y="1707878"/>
            <a:ext cx="6281288" cy="445842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009371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60964" y="678891"/>
            <a:ext cx="3178036" cy="95795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625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625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3325" y="2436854"/>
            <a:ext cx="468665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750" b="1" spc="132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 –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994" y="3088305"/>
            <a:ext cx="5163988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HIV</a:t>
            </a:r>
            <a:r>
              <a:rPr lang="bn-BD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এর পূর্ণরূপ বলতে</a:t>
            </a:r>
            <a:r>
              <a:rPr lang="bn-IN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r>
              <a:rPr lang="bn-BD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7598" y="3707387"/>
            <a:ext cx="5624020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AIDS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তা</a:t>
            </a:r>
            <a:r>
              <a:rPr lang="bn-BD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ল</a:t>
            </a:r>
            <a:r>
              <a:rPr lang="bn-IN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িখতে</a:t>
            </a:r>
            <a:r>
              <a:rPr lang="bn-BD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en-US" sz="3375" kern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  <a:sym typeface="Wingdings"/>
              </a:rPr>
              <a:t>;</a:t>
            </a:r>
            <a:endParaRPr lang="en-US" sz="337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2346" y="4344188"/>
            <a:ext cx="7044992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2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AIDS</a:t>
            </a:r>
            <a:r>
              <a:rPr lang="bn-BD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এর </a:t>
            </a:r>
            <a:r>
              <a:rPr lang="bn-IN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r>
              <a:rPr lang="bn-BD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</a:t>
            </a:r>
            <a:r>
              <a:rPr lang="bn-IN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ো বর্ণনা </a:t>
            </a:r>
            <a:r>
              <a:rPr lang="bn-BD" sz="3375" kern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করতে পারবে</a:t>
            </a:r>
            <a:r>
              <a:rPr lang="en-US" sz="3375" kern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;</a:t>
            </a:r>
            <a:endParaRPr lang="en-US" sz="337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1846" y="5013054"/>
            <a:ext cx="7809767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AIDS</a:t>
            </a:r>
            <a:r>
              <a:rPr lang="bn-BD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প্রতিরোধের উপায় </a:t>
            </a:r>
            <a:r>
              <a:rPr lang="bn-IN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 করতে </a:t>
            </a:r>
            <a:r>
              <a:rPr lang="bn-BD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375" kern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।</a:t>
            </a:r>
            <a:endParaRPr lang="en-US" sz="337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707157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9751668"/>
              </p:ext>
            </p:extLst>
          </p:nvPr>
        </p:nvGraphicFramePr>
        <p:xfrm>
          <a:off x="4884738" y="2841625"/>
          <a:ext cx="1658937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Packager Shell Object" showAsIcon="1" r:id="rId3" imgW="903960" imgH="437760" progId="Package">
                  <p:embed/>
                </p:oleObj>
              </mc:Choice>
              <mc:Fallback>
                <p:oleObj name="Packager Shell Object" showAsIcon="1" r:id="rId3" imgW="90396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84738" y="2841625"/>
                        <a:ext cx="1658937" cy="804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2875888" y="760966"/>
            <a:ext cx="5605043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2875887" y="4737220"/>
            <a:ext cx="5605043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দেখলে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6038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57116" y="488597"/>
            <a:ext cx="3695242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এইচআইভির ধারণা</a:t>
            </a:r>
            <a:endParaRPr lang="en-US" sz="4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719" y="1267657"/>
            <a:ext cx="6750514" cy="443889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-132867" y="5807038"/>
            <a:ext cx="11745686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</a:t>
            </a:r>
            <a:r>
              <a:rPr lang="bn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ভা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ইরাসের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পুরো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2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Human </a:t>
            </a:r>
            <a:r>
              <a:rPr lang="en-US" sz="22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Immuno</a:t>
            </a:r>
            <a:r>
              <a:rPr lang="en-US" sz="22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Deficiency Virus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সংক্ষেপে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এইচআইভি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3921" y="5801062"/>
            <a:ext cx="10218893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এইচআইভি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HIV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IN" sz="37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অতি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অ্যান্টিভাইরাস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329" y="1352843"/>
            <a:ext cx="5800639" cy="408533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Left">
              <a:rot lat="0" lon="60000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9" r="17233"/>
          <a:stretch/>
        </p:blipFill>
        <p:spPr>
          <a:xfrm>
            <a:off x="727313" y="1218901"/>
            <a:ext cx="4050068" cy="4339358"/>
          </a:xfrm>
          <a:prstGeom prst="ellipse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28650" y="5755305"/>
            <a:ext cx="10420946" cy="611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Acquired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Inmmune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Deficiency Syndrome</a:t>
            </a:r>
            <a:r>
              <a:rPr lang="bn-BD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375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180" y="2258075"/>
            <a:ext cx="1216742" cy="6844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992" y="3565958"/>
            <a:ext cx="1216742" cy="68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01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000"/>
                            </p:stCondLst>
                            <p:childTnLst>
                              <p:par>
                                <p:cTn id="6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5" grpId="0"/>
      <p:bldP spid="5" grpId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421" y="1267657"/>
            <a:ext cx="6513318" cy="444698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99778" y="5772940"/>
            <a:ext cx="10707513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এইচআইভি</a:t>
            </a:r>
            <a:r>
              <a:rPr lang="bn-IN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মানবদেহে প্রবেশ করে দেহের নিজস্ব রোগ প্রতিরোধ ক্ষমতা নষ্ট করে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2836" y="5772940"/>
            <a:ext cx="10707513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এইচআইভি</a:t>
            </a:r>
            <a:r>
              <a:rPr lang="bn-IN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ভাইরাস সাধারণত ৬-৭ মাস সুপ্ত থাকে।</a:t>
            </a:r>
            <a:endParaRPr lang="en-US" sz="337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73269" y="488597"/>
            <a:ext cx="3041217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এইডসের ধারণা</a:t>
            </a:r>
            <a:endParaRPr lang="en-US" sz="4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38944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6"/>
          <a:stretch/>
        </p:blipFill>
        <p:spPr>
          <a:xfrm>
            <a:off x="644005" y="1843244"/>
            <a:ext cx="5143500" cy="2922754"/>
          </a:xfrm>
          <a:prstGeom prst="rect">
            <a:avLst/>
          </a:prstGeom>
          <a:scene3d>
            <a:camera prst="perspectiveRight"/>
            <a:lightRig rig="threePt" dir="t"/>
          </a:scene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581" y="1375174"/>
            <a:ext cx="5438179" cy="363661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Left">
              <a:rot lat="0" lon="90000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477738" y="5621441"/>
            <a:ext cx="10760640" cy="611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AIDS</a:t>
            </a:r>
            <a:r>
              <a:rPr lang="bn-BD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পূর্ণরূপ</a:t>
            </a:r>
            <a:r>
              <a:rPr lang="bn-IN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Acquired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Inmmune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Deficiency Syndrome</a:t>
            </a:r>
            <a:r>
              <a:rPr lang="bn-BD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375" dirty="0"/>
          </a:p>
        </p:txBody>
      </p:sp>
      <p:sp>
        <p:nvSpPr>
          <p:cNvPr id="5" name="Rectangle 4"/>
          <p:cNvSpPr/>
          <p:nvPr/>
        </p:nvSpPr>
        <p:spPr>
          <a:xfrm>
            <a:off x="801571" y="5621440"/>
            <a:ext cx="10760640" cy="611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AIDS</a:t>
            </a:r>
            <a:r>
              <a:rPr lang="bn-BD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কার্যকর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প্রতিষেধক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এখনো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আবিস্কৃত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হয়নি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375" dirty="0"/>
          </a:p>
        </p:txBody>
      </p:sp>
      <p:sp>
        <p:nvSpPr>
          <p:cNvPr id="6" name="Rectangle 5"/>
          <p:cNvSpPr/>
          <p:nvPr/>
        </p:nvSpPr>
        <p:spPr>
          <a:xfrm>
            <a:off x="3591664" y="344553"/>
            <a:ext cx="4346062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চিত্রে কী দেখছ?</a:t>
            </a:r>
            <a:endParaRPr lang="en-US" sz="4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79059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</TotalTime>
  <Words>552</Words>
  <Application>Microsoft Office PowerPoint</Application>
  <PresentationFormat>Custom</PresentationFormat>
  <Paragraphs>97</Paragraphs>
  <Slides>21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Hp</cp:lastModifiedBy>
  <cp:revision>23</cp:revision>
  <dcterms:created xsi:type="dcterms:W3CDTF">2019-12-07T03:24:31Z</dcterms:created>
  <dcterms:modified xsi:type="dcterms:W3CDTF">2020-01-17T04:14:33Z</dcterms:modified>
</cp:coreProperties>
</file>