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0"/>
  </p:notesMasterIdLst>
  <p:sldIdLst>
    <p:sldId id="287" r:id="rId2"/>
    <p:sldId id="256" r:id="rId3"/>
    <p:sldId id="279" r:id="rId4"/>
    <p:sldId id="260" r:id="rId5"/>
    <p:sldId id="262" r:id="rId6"/>
    <p:sldId id="263" r:id="rId7"/>
    <p:sldId id="257" r:id="rId8"/>
    <p:sldId id="284" r:id="rId9"/>
    <p:sldId id="285" r:id="rId10"/>
    <p:sldId id="286" r:id="rId11"/>
    <p:sldId id="264" r:id="rId12"/>
    <p:sldId id="280" r:id="rId13"/>
    <p:sldId id="269" r:id="rId14"/>
    <p:sldId id="282" r:id="rId15"/>
    <p:sldId id="273" r:id="rId16"/>
    <p:sldId id="274" r:id="rId17"/>
    <p:sldId id="278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876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DBFB-F399-4865-A4F8-BB5D7CBE4F14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DB1BB-8A16-4457-A959-215B8C964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8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DB1BB-8A16-4457-A959-215B8C9647F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08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7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8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3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1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8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6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4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8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11734800" cy="6248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0070C0"/>
                </a:solidFill>
              </a:rPr>
              <a:t>ডিজিটাল</a:t>
            </a:r>
            <a:r>
              <a:rPr lang="en-US" sz="9600" dirty="0" smtClean="0">
                <a:solidFill>
                  <a:srgbClr val="0070C0"/>
                </a:solidFill>
              </a:rPr>
              <a:t> </a:t>
            </a:r>
            <a:r>
              <a:rPr lang="en-US" sz="9600" dirty="0" err="1" smtClean="0">
                <a:solidFill>
                  <a:srgbClr val="0070C0"/>
                </a:solidFill>
              </a:rPr>
              <a:t>ক্লাস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oz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90600"/>
            <a:ext cx="1466850" cy="1704975"/>
          </a:xfrm>
          <a:prstGeom prst="rect">
            <a:avLst/>
          </a:prstGeom>
        </p:spPr>
      </p:pic>
      <p:pic>
        <p:nvPicPr>
          <p:cNvPr id="3" name="Picture 2" descr="th (23).jpg"/>
          <p:cNvPicPr>
            <a:picLocks noChangeAspect="1"/>
          </p:cNvPicPr>
          <p:nvPr/>
        </p:nvPicPr>
        <p:blipFill>
          <a:blip r:embed="rId3" cstate="print"/>
          <a:srcRect l="20818" t="-4819" r="13755"/>
          <a:stretch>
            <a:fillRect/>
          </a:stretch>
        </p:blipFill>
        <p:spPr>
          <a:xfrm>
            <a:off x="9296400" y="685800"/>
            <a:ext cx="1772745" cy="1752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00400" y="1066800"/>
            <a:ext cx="4495800" cy="914400"/>
            <a:chOff x="3048000" y="1143000"/>
            <a:chExt cx="4495800" cy="914400"/>
          </a:xfrm>
        </p:grpSpPr>
        <p:sp>
          <p:nvSpPr>
            <p:cNvPr id="4" name="Oval Callout 3"/>
            <p:cNvSpPr/>
            <p:nvPr/>
          </p:nvSpPr>
          <p:spPr>
            <a:xfrm flipH="1">
              <a:off x="3048000" y="1143000"/>
              <a:ext cx="4495800" cy="914400"/>
            </a:xfrm>
            <a:prstGeom prst="wedgeEllipseCallout">
              <a:avLst>
                <a:gd name="adj1" fmla="val 70974"/>
                <a:gd name="adj2" fmla="val 170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Callout 4"/>
            <p:cNvSpPr/>
            <p:nvPr/>
          </p:nvSpPr>
          <p:spPr>
            <a:xfrm flipH="1">
              <a:off x="3048000" y="1143000"/>
              <a:ext cx="4495800" cy="914400"/>
            </a:xfrm>
            <a:prstGeom prst="wedgeEllipseCallout">
              <a:avLst>
                <a:gd name="adj1" fmla="val -91043"/>
                <a:gd name="adj2" fmla="val 157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</a:rPr>
                <a:t>মুক্ত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জ্ঞান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চর্চার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ধারা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তৈরী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করেন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62000" y="533400"/>
            <a:ext cx="154305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ডিরোজিও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0" y="2855232"/>
            <a:ext cx="2687145" cy="2377168"/>
            <a:chOff x="1006223" y="3276600"/>
            <a:chExt cx="2290522" cy="1905000"/>
          </a:xfrm>
        </p:grpSpPr>
        <p:sp>
          <p:nvSpPr>
            <p:cNvPr id="8" name="Rounded Rectangle 7"/>
            <p:cNvSpPr/>
            <p:nvPr/>
          </p:nvSpPr>
          <p:spPr>
            <a:xfrm rot="16200000">
              <a:off x="350712" y="4008311"/>
              <a:ext cx="1828800" cy="5177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ঈশ্বর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চন্দ্র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বিদ্যাসাগর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 descr="th (23).jpg"/>
            <p:cNvPicPr>
              <a:picLocks noChangeAspect="1"/>
            </p:cNvPicPr>
            <p:nvPr/>
          </p:nvPicPr>
          <p:blipFill>
            <a:blip r:embed="rId3" cstate="print"/>
            <a:srcRect l="20818" t="-4819" r="13755"/>
            <a:stretch>
              <a:fillRect/>
            </a:stretch>
          </p:blipFill>
          <p:spPr>
            <a:xfrm>
              <a:off x="1524000" y="3276600"/>
              <a:ext cx="1772745" cy="19050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677745" y="2950320"/>
            <a:ext cx="1666328" cy="2282081"/>
            <a:chOff x="3657600" y="3218855"/>
            <a:chExt cx="1447800" cy="1962745"/>
          </a:xfrm>
        </p:grpSpPr>
        <p:pic>
          <p:nvPicPr>
            <p:cNvPr id="13" name="Picture 12" descr="Bankim chandr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600" y="3657600"/>
              <a:ext cx="1428750" cy="1524000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3657600" y="3218855"/>
              <a:ext cx="1447800" cy="438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</a:rPr>
                <a:t>বঙ্কিম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চন্দ্র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36490" y="2855233"/>
            <a:ext cx="2169159" cy="2453367"/>
            <a:chOff x="5562600" y="3135860"/>
            <a:chExt cx="1600200" cy="2121940"/>
          </a:xfrm>
        </p:grpSpPr>
        <p:pic>
          <p:nvPicPr>
            <p:cNvPr id="11" name="Picture 10" descr="Mical Madhusudan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2600" y="3657600"/>
              <a:ext cx="1600200" cy="1600200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5562600" y="3135860"/>
              <a:ext cx="1600200" cy="5217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মাইকেল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মধুসূদন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200780" y="3080657"/>
            <a:ext cx="1828800" cy="2209800"/>
            <a:chOff x="7391400" y="3352800"/>
            <a:chExt cx="1600200" cy="1905001"/>
          </a:xfrm>
        </p:grpSpPr>
        <p:pic>
          <p:nvPicPr>
            <p:cNvPr id="12" name="Picture 11" descr="Rabindro nath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1400" y="3657600"/>
              <a:ext cx="1600200" cy="1600201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7391400" y="3352800"/>
              <a:ext cx="1600200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</a:rPr>
                <a:t>রবিন্দ্র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নাথ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62000" y="5486400"/>
            <a:ext cx="10307145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এদের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হাতে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বাংলা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ভাষা</a:t>
            </a:r>
            <a:r>
              <a:rPr lang="en-US" sz="3200" dirty="0" smtClean="0"/>
              <a:t> ও </a:t>
            </a:r>
            <a:r>
              <a:rPr lang="en-US" sz="3200" dirty="0" err="1" smtClean="0"/>
              <a:t>সাহিত্যের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বিকাশ</a:t>
            </a:r>
            <a:r>
              <a:rPr lang="en-US" sz="3200" dirty="0" smtClean="0"/>
              <a:t> </a:t>
            </a:r>
            <a:r>
              <a:rPr lang="en-US" sz="3200" dirty="0" err="1" smtClean="0"/>
              <a:t>ঘটে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>
          <a:xfrm>
            <a:off x="8153400" y="304800"/>
            <a:ext cx="2971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ঈশ্বর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চন্দ্র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বিদ্যাসাগর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Cube 1"/>
          <p:cNvSpPr/>
          <p:nvPr/>
        </p:nvSpPr>
        <p:spPr>
          <a:xfrm>
            <a:off x="3886200" y="228600"/>
            <a:ext cx="4450080" cy="1371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676400" y="3352800"/>
            <a:ext cx="8610600" cy="1143000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মূদ্রণ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797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E8B8D5-B561-4514-82BE-FB62EF1A3922}"/>
              </a:ext>
            </a:extLst>
          </p:cNvPr>
          <p:cNvSpPr txBox="1"/>
          <p:nvPr/>
        </p:nvSpPr>
        <p:spPr>
          <a:xfrm>
            <a:off x="457200" y="762000"/>
            <a:ext cx="93301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ভাইসরয়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1903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1905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লেফটেন্যোন্ট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গভর্ণর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ভঙ্গভঙ্গকে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তোলে।এতে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হিন্দু-মুসলামন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মুসলমানেরা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লাভবান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বিরোধীতা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স্বদেশি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বয়কট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878F8-EFAA-433E-8D14-824CB6AF986D}"/>
              </a:ext>
            </a:extLst>
          </p:cNvPr>
          <p:cNvSpPr txBox="1"/>
          <p:nvPr/>
        </p:nvSpPr>
        <p:spPr>
          <a:xfrm>
            <a:off x="10058400" y="2514600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লর্ড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কার্জন</a:t>
            </a:r>
            <a:endParaRPr lang="en-US" sz="2400" dirty="0"/>
          </a:p>
        </p:txBody>
      </p:sp>
      <p:pic>
        <p:nvPicPr>
          <p:cNvPr id="6" name="Picture 5" descr="Loard karzz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0" y="6096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Callout 1"/>
          <p:cNvSpPr/>
          <p:nvPr/>
        </p:nvSpPr>
        <p:spPr>
          <a:xfrm>
            <a:off x="3886200" y="304800"/>
            <a:ext cx="3962400" cy="844062"/>
          </a:xfrm>
          <a:prstGeom prst="leftRightArrowCallout">
            <a:avLst>
              <a:gd name="adj1" fmla="val 50000"/>
              <a:gd name="adj2" fmla="val 50000"/>
              <a:gd name="adj3" fmla="val 25000"/>
              <a:gd name="adj4" fmla="val 92434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1066800" y="4953000"/>
            <a:ext cx="10473690" cy="1434905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ভঙ্গভঙ্গের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lesson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600200"/>
            <a:ext cx="56197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13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F370C9C-9AE3-422C-8EBF-AD3EBCBA6D50}"/>
              </a:ext>
            </a:extLst>
          </p:cNvPr>
          <p:cNvSpPr txBox="1"/>
          <p:nvPr/>
        </p:nvSpPr>
        <p:spPr>
          <a:xfrm>
            <a:off x="457200" y="914400"/>
            <a:ext cx="112836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হিন্দু-মুসলমাদের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পূণরায়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ভাগকর-শাসন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কংগ্রেস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১৯৪০সালের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দ্বি-জাতিতত্বের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১৯৪৭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পূর্বাঞ্চল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4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755FA64-E834-4336-837C-89C86E0A3C88}"/>
              </a:ext>
            </a:extLst>
          </p:cNvPr>
          <p:cNvSpPr txBox="1"/>
          <p:nvPr/>
        </p:nvSpPr>
        <p:spPr>
          <a:xfrm>
            <a:off x="914400" y="5181600"/>
            <a:ext cx="11048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কংগ্রেস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দু্টি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hutterstock_132061598-copy-300x1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600200"/>
            <a:ext cx="5257799" cy="3428999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4343400" y="457200"/>
            <a:ext cx="3200400" cy="6858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56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438400" y="685800"/>
            <a:ext cx="6827520" cy="990600"/>
          </a:xfrm>
          <a:prstGeom prst="ribbon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920366"/>
            <a:ext cx="1127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শ্রীরামপুরে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মূদ্রণযন্ত্র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১৭৫৭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১৮২১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১৭৯১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১৯০৫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Connector 3">
            <a:hlinkClick r:id="" action="ppaction://noaction"/>
          </p:cNvPr>
          <p:cNvSpPr/>
          <p:nvPr/>
        </p:nvSpPr>
        <p:spPr>
          <a:xfrm>
            <a:off x="738709" y="4551222"/>
            <a:ext cx="476905" cy="5334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>
                    <a:lumMod val="95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ক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lowchart: Connector 4">
            <a:hlinkClick r:id="rId3" action="ppaction://hlinksldjump"/>
          </p:cNvPr>
          <p:cNvSpPr/>
          <p:nvPr/>
        </p:nvSpPr>
        <p:spPr>
          <a:xfrm>
            <a:off x="4157087" y="4543738"/>
            <a:ext cx="433754" cy="512195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খ</a:t>
            </a:r>
            <a:endParaRPr lang="en-US" sz="4000" dirty="0"/>
          </a:p>
        </p:txBody>
      </p:sp>
      <p:sp>
        <p:nvSpPr>
          <p:cNvPr id="8" name="Flowchart: Connector 7">
            <a:hlinkClick r:id="" action="ppaction://noaction"/>
          </p:cNvPr>
          <p:cNvSpPr/>
          <p:nvPr/>
        </p:nvSpPr>
        <p:spPr>
          <a:xfrm>
            <a:off x="727279" y="5141291"/>
            <a:ext cx="488335" cy="533401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গ</a:t>
            </a:r>
            <a:endParaRPr lang="en-US" sz="4000" dirty="0"/>
          </a:p>
        </p:txBody>
      </p:sp>
      <p:sp>
        <p:nvSpPr>
          <p:cNvPr id="9" name="Flowchart: Connector 8">
            <a:hlinkClick r:id="" action="ppaction://noaction"/>
          </p:cNvPr>
          <p:cNvSpPr/>
          <p:nvPr/>
        </p:nvSpPr>
        <p:spPr>
          <a:xfrm>
            <a:off x="4102506" y="5084622"/>
            <a:ext cx="488335" cy="533401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ঘ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13152D-A8F8-4CDF-8565-6583283E86C9}"/>
              </a:ext>
            </a:extLst>
          </p:cNvPr>
          <p:cNvSpPr txBox="1"/>
          <p:nvPr/>
        </p:nvSpPr>
        <p:spPr>
          <a:xfrm>
            <a:off x="609600" y="2337469"/>
            <a:ext cx="8451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১৭৮১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১৭৯১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১৮২১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১৮৫৭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1D1516-A77A-49C8-ADBD-8FE01BF01F3C}"/>
              </a:ext>
            </a:extLst>
          </p:cNvPr>
          <p:cNvSpPr/>
          <p:nvPr/>
        </p:nvSpPr>
        <p:spPr>
          <a:xfrm>
            <a:off x="919020" y="2937633"/>
            <a:ext cx="593188" cy="602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ক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66178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5" grpId="1" animBg="1"/>
      <p:bldP spid="8" grpId="0" animBg="1"/>
      <p:bldP spid="9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71D956E-4762-49BB-AE86-ECB4EC0200F3}"/>
              </a:ext>
            </a:extLst>
          </p:cNvPr>
          <p:cNvSpPr txBox="1"/>
          <p:nvPr/>
        </p:nvSpPr>
        <p:spPr>
          <a:xfrm>
            <a:off x="1793136" y="5320258"/>
            <a:ext cx="887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asual-student-doing-homework-isolated-white-background-69512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057400"/>
            <a:ext cx="4419600" cy="29458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0" y="762000"/>
            <a:ext cx="5029200" cy="125769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7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epng.com-young-girl-studentwomenpeoplepersonsfemalestudent-11215250845665nr8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2971800" cy="4495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62200" y="533400"/>
            <a:ext cx="6553200" cy="1143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21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782E25-9D93-4430-83CF-5C95CD831D07}"/>
              </a:ext>
            </a:extLst>
          </p:cNvPr>
          <p:cNvSpPr txBox="1"/>
          <p:nvPr/>
        </p:nvSpPr>
        <p:spPr>
          <a:xfrm>
            <a:off x="1066800" y="448270"/>
            <a:ext cx="975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olonialism_wikim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71600"/>
            <a:ext cx="9372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64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251" y="2991169"/>
            <a:ext cx="4876800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সেলিম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মনসুর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সারটিয়া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9ADAA-0E4B-4356-91AF-5184B82CF5CC}"/>
              </a:ext>
            </a:extLst>
          </p:cNvPr>
          <p:cNvSpPr txBox="1"/>
          <p:nvPr/>
        </p:nvSpPr>
        <p:spPr>
          <a:xfrm>
            <a:off x="7201253" y="3205489"/>
            <a:ext cx="4296949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r>
              <a:rPr lang="bn-BD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BD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</a:t>
            </a:r>
            <a:r>
              <a:rPr lang="en-US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: </a:t>
            </a:r>
            <a:r>
              <a:rPr lang="en-US" sz="3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endParaRPr lang="bn-BD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 ও 8</a:t>
            </a:r>
            <a:r>
              <a:rPr lang="bn-BD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</a:p>
          <a:p>
            <a:r>
              <a:rPr lang="bn-BD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B9D2A-1A04-401B-8C18-957CE1D37160}"/>
              </a:ext>
            </a:extLst>
          </p:cNvPr>
          <p:cNvSpPr txBox="1"/>
          <p:nvPr/>
        </p:nvSpPr>
        <p:spPr>
          <a:xfrm>
            <a:off x="4562627" y="376924"/>
            <a:ext cx="24176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C7F299-0DEA-451B-B2ED-A342DB04E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39409"/>
            <a:ext cx="2280635" cy="265175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905000" y="457200"/>
            <a:ext cx="18288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h (2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2590800"/>
            <a:ext cx="6096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74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0416" y="524470"/>
            <a:ext cx="7329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/>
          </a:p>
        </p:txBody>
      </p:sp>
      <p:pic>
        <p:nvPicPr>
          <p:cNvPr id="7" name="Picture 6" descr="th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5033962" cy="3033712"/>
          </a:xfrm>
          <a:prstGeom prst="rect">
            <a:avLst/>
          </a:prstGeom>
        </p:spPr>
      </p:pic>
      <p:pic>
        <p:nvPicPr>
          <p:cNvPr id="8" name="Picture 7" descr="british opposition mov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828800"/>
            <a:ext cx="4267200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5562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বাংলার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জগরণ</a:t>
            </a:r>
            <a:r>
              <a:rPr lang="en-US" sz="3200" dirty="0" smtClean="0"/>
              <a:t> ও </a:t>
            </a:r>
            <a:r>
              <a:rPr lang="en-US" sz="3200" dirty="0" err="1" smtClean="0"/>
              <a:t>ব্রিটিশ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বিরোধী</a:t>
            </a:r>
            <a:r>
              <a:rPr lang="en-US" sz="3200" dirty="0" smtClean="0"/>
              <a:t> </a:t>
            </a:r>
            <a:r>
              <a:rPr lang="en-US" sz="3200" dirty="0" err="1" smtClean="0"/>
              <a:t>আন্দোলন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64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58BC90-2D7E-49D2-849F-E3EC21D82EA4}"/>
              </a:ext>
            </a:extLst>
          </p:cNvPr>
          <p:cNvSpPr txBox="1"/>
          <p:nvPr/>
        </p:nvSpPr>
        <p:spPr>
          <a:xfrm>
            <a:off x="1633188" y="2743200"/>
            <a:ext cx="1282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নবজাগরণ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5662" y="1151083"/>
            <a:ext cx="4149213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bn-BD" sz="7200" b="1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b="1" dirty="0">
              <a:ln w="0"/>
              <a:solidFill>
                <a:schemeClr val="tx2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438400"/>
            <a:ext cx="1158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বঙ্গভঙ্গ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endParaRPr lang="en-US" i="1" dirty="0"/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94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3906E-C409-42C2-BDE5-0C3E38B2F931}"/>
              </a:ext>
            </a:extLst>
          </p:cNvPr>
          <p:cNvSpPr txBox="1"/>
          <p:nvPr/>
        </p:nvSpPr>
        <p:spPr>
          <a:xfrm>
            <a:off x="4101238" y="631835"/>
            <a:ext cx="3366361" cy="83099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38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838200"/>
            <a:ext cx="4834618" cy="76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কলকাতা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মাদ্রাসা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প্রতিষ্ঠা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করেন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 descr="Oran Hesti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117600"/>
            <a:ext cx="1819275" cy="213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8A1D30-E6B2-41DC-8D68-59429B76273E}"/>
              </a:ext>
            </a:extLst>
          </p:cNvPr>
          <p:cNvSpPr txBox="1"/>
          <p:nvPr/>
        </p:nvSpPr>
        <p:spPr>
          <a:xfrm>
            <a:off x="5486400" y="533400"/>
            <a:ext cx="247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হেস্ট্রেংস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1000" y="838200"/>
            <a:ext cx="3581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১৭৮১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  <a:cs typeface="SutonnyMJ" pitchFamily="2" charset="0"/>
              </a:rPr>
              <a:t>সালে</a:t>
            </a:r>
            <a:endParaRPr lang="en-US" sz="2800" dirty="0">
              <a:solidFill>
                <a:schemeClr val="tx1"/>
              </a:solidFill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9857" y="2762250"/>
            <a:ext cx="4801960" cy="457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উদ্দেশ্য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8257" y="2089602"/>
            <a:ext cx="3657600" cy="1339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SutonnyP" pitchFamily="2" charset="0"/>
                <a:cs typeface="SutonnyMJ" pitchFamily="2" charset="0"/>
              </a:rPr>
              <a:t>রাজ্য</a:t>
            </a:r>
            <a:r>
              <a:rPr lang="en-US" sz="2400" dirty="0" smtClean="0">
                <a:solidFill>
                  <a:schemeClr val="tx1"/>
                </a:solidFill>
                <a:latin typeface="SutonnyP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P" pitchFamily="2" charset="0"/>
                <a:cs typeface="SutonnyMJ" pitchFamily="2" charset="0"/>
              </a:rPr>
              <a:t>হারানো</a:t>
            </a:r>
            <a:r>
              <a:rPr lang="en-US" sz="2400" dirty="0" smtClean="0">
                <a:solidFill>
                  <a:schemeClr val="tx1"/>
                </a:solidFill>
                <a:latin typeface="SutonnyP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P" pitchFamily="2" charset="0"/>
                <a:cs typeface="SutonnyMJ" pitchFamily="2" charset="0"/>
              </a:rPr>
              <a:t>মুসলমাদের</a:t>
            </a:r>
            <a:r>
              <a:rPr lang="en-US" sz="2400" dirty="0" smtClean="0">
                <a:solidFill>
                  <a:schemeClr val="tx1"/>
                </a:solidFill>
                <a:latin typeface="SutonnyP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P" pitchFamily="2" charset="0"/>
                <a:cs typeface="SutonnyMJ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SutonnyP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P" pitchFamily="2" charset="0"/>
                <a:cs typeface="SutonnyMJ" pitchFamily="2" charset="0"/>
              </a:rPr>
              <a:t>চাকুরীর</a:t>
            </a:r>
            <a:r>
              <a:rPr lang="en-US" sz="2400" dirty="0" smtClean="0">
                <a:solidFill>
                  <a:schemeClr val="tx1"/>
                </a:solidFill>
                <a:latin typeface="SutonnyP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P" pitchFamily="2" charset="0"/>
                <a:cs typeface="SutonnyMJ" pitchFamily="2" charset="0"/>
              </a:rPr>
              <a:t>সুয়োগ</a:t>
            </a:r>
            <a:r>
              <a:rPr lang="en-US" sz="2400" dirty="0" smtClean="0">
                <a:solidFill>
                  <a:schemeClr val="tx1"/>
                </a:solidFill>
                <a:latin typeface="SutonnyP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P" pitchFamily="2" charset="0"/>
                <a:cs typeface="SutonnyMJ" pitchFamily="2" charset="0"/>
              </a:rPr>
              <a:t>সৃষ্টি</a:t>
            </a:r>
            <a:r>
              <a:rPr lang="en-US" sz="2400" dirty="0" smtClean="0">
                <a:solidFill>
                  <a:schemeClr val="tx1"/>
                </a:solidFill>
                <a:latin typeface="SutonnyP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P" pitchFamily="2" charset="0"/>
                <a:cs typeface="SutonnyMJ" pitchFamily="2" charset="0"/>
              </a:rPr>
              <a:t>করা</a:t>
            </a:r>
            <a:endParaRPr lang="en-US" sz="2400" dirty="0">
              <a:solidFill>
                <a:schemeClr val="tx1"/>
              </a:solidFill>
              <a:latin typeface="SutonnyP" pitchFamily="2" charset="0"/>
              <a:cs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9856" y="1790700"/>
            <a:ext cx="4801961" cy="76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হিন্দুদের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সংস্কৃত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কলেজ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প্রতিষ্ঠা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করেন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0" y="1436007"/>
            <a:ext cx="3657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P" pitchFamily="2" charset="0"/>
                <a:cs typeface="SutonnyMJ" pitchFamily="2" charset="0"/>
              </a:rPr>
              <a:t>১৭৯১সালে</a:t>
            </a:r>
            <a:endParaRPr lang="en-US" sz="2800" dirty="0">
              <a:solidFill>
                <a:schemeClr val="tx1"/>
              </a:solidFill>
              <a:latin typeface="SutonnyP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199" y="3429000"/>
            <a:ext cx="4834617" cy="533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ফলাফল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4191000"/>
            <a:ext cx="11353800" cy="205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আধুনিক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শিক্ষার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সংস্পর্শে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আসে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নতুন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চেতনার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সৃষ্টি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</a:rPr>
              <a:t>প্রচলিত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বিশ্বাস,সংস্কার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বিধান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সম্পর্কে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তাদের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মনে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সন্দেহ</a:t>
            </a:r>
            <a:r>
              <a:rPr lang="en-US" sz="2800" dirty="0" smtClean="0">
                <a:solidFill>
                  <a:schemeClr val="tx1"/>
                </a:solidFill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</a:rPr>
              <a:t>প্রশ্ন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জাগতে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শুরু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</a:rPr>
              <a:t>সচেতন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</a:rPr>
              <a:t>সতীদাহ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প্রথার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বিরুদ্ধে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আন্দোল</a:t>
            </a:r>
            <a:r>
              <a:rPr lang="en-US" sz="2800" dirty="0" smtClean="0">
                <a:solidFill>
                  <a:schemeClr val="tx1"/>
                </a:solidFill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</a:rPr>
              <a:t>বিধবা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বিবাহোর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পক্ষে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তৈরী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506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7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liam car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968829"/>
            <a:ext cx="4076700" cy="426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762000"/>
            <a:ext cx="5715000" cy="5551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খ্রিষ্ট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ধর্ম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প্রচার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শুরু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করেন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5715000" cy="1371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১৮২১ </a:t>
            </a:r>
            <a:r>
              <a:rPr lang="en-US" sz="2800" dirty="0" err="1" smtClean="0">
                <a:solidFill>
                  <a:schemeClr val="tx1"/>
                </a:solidFill>
              </a:rPr>
              <a:t>সালে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শ্রীরামপ্পুর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মুদ্রণ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যন্ত্র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স্থাপন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ব্যকরণ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রচনা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950029"/>
            <a:ext cx="5715000" cy="12409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ব্যকরণ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রচনা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সংবাদপত্র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প্রকাশ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স্কুল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টেক্সষ্ট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বোর্ড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গঠনের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পথ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প্রদর্শক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495800"/>
            <a:ext cx="5638800" cy="1981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অনেক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স্কুল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কলেজ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প্রতিষ্ঠা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</a:rPr>
              <a:t>।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1857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সালে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কলকাতা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বিশ্ববিদ্যালয়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প্রতিষ্ঠিত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</a:rPr>
              <a:t>জ্ঞান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চর্চার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পথ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সুগম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5200" y="5250543"/>
            <a:ext cx="4076700" cy="685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ইংরেজ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মিশনারী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স্যার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উইলিয়াম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কেরি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5257800"/>
            <a:ext cx="5715000" cy="609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সমাজ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সংস্কারক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Picture 7" descr="th (23).jpg"/>
          <p:cNvPicPr>
            <a:picLocks noChangeAspect="1"/>
          </p:cNvPicPr>
          <p:nvPr/>
        </p:nvPicPr>
        <p:blipFill>
          <a:blip r:embed="rId2" cstate="print"/>
          <a:srcRect l="20818" t="-4819" r="13755"/>
          <a:stretch>
            <a:fillRect/>
          </a:stretch>
        </p:blipFill>
        <p:spPr>
          <a:xfrm>
            <a:off x="3124200" y="2133600"/>
            <a:ext cx="2466428" cy="2438400"/>
          </a:xfrm>
          <a:prstGeom prst="rect">
            <a:avLst/>
          </a:prstGeom>
        </p:spPr>
      </p:pic>
      <p:pic>
        <p:nvPicPr>
          <p:cNvPr id="10" name="Picture 9" descr="raja ram mohan ray.jpg"/>
          <p:cNvPicPr>
            <a:picLocks noChangeAspect="1"/>
          </p:cNvPicPr>
          <p:nvPr/>
        </p:nvPicPr>
        <p:blipFill>
          <a:blip r:embed="rId3" cstate="print"/>
          <a:srcRect l="43986" t="9639"/>
          <a:stretch>
            <a:fillRect/>
          </a:stretch>
        </p:blipFill>
        <p:spPr>
          <a:xfrm>
            <a:off x="6781800" y="2286000"/>
            <a:ext cx="2438400" cy="2243926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 flipH="1">
            <a:off x="457200" y="685800"/>
            <a:ext cx="2667000" cy="1447800"/>
          </a:xfrm>
          <a:prstGeom prst="wedgeEllipseCallout">
            <a:avLst>
              <a:gd name="adj1" fmla="val -61451"/>
              <a:gd name="adj2" fmla="val 6441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ঈশ্বর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চন্দ্র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বিদ্যাসাগর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858000" y="533400"/>
            <a:ext cx="4038600" cy="1024726"/>
          </a:xfrm>
          <a:prstGeom prst="wedgeEllipseCallout">
            <a:avLst>
              <a:gd name="adj1" fmla="val -15155"/>
              <a:gd name="adj2" fmla="val 1296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রাজা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রাম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মোহন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রায়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5331</TotalTime>
  <Words>538</Words>
  <Application>Microsoft Office PowerPoint</Application>
  <PresentationFormat>Widescreen</PresentationFormat>
  <Paragraphs>72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Corbel</vt:lpstr>
      <vt:lpstr>NikoshBAN</vt:lpstr>
      <vt:lpstr>SutonnyMJ</vt:lpstr>
      <vt:lpstr>SutonnyP</vt:lpstr>
      <vt:lpstr>Vrinda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4SER</dc:creator>
  <cp:lastModifiedBy>User</cp:lastModifiedBy>
  <cp:revision>168</cp:revision>
  <dcterms:created xsi:type="dcterms:W3CDTF">2006-08-16T00:00:00Z</dcterms:created>
  <dcterms:modified xsi:type="dcterms:W3CDTF">2020-01-18T02:34:29Z</dcterms:modified>
</cp:coreProperties>
</file>