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305" r:id="rId2"/>
    <p:sldId id="261" r:id="rId3"/>
    <p:sldId id="263" r:id="rId4"/>
    <p:sldId id="264" r:id="rId5"/>
    <p:sldId id="265" r:id="rId6"/>
    <p:sldId id="301" r:id="rId7"/>
    <p:sldId id="303" r:id="rId8"/>
    <p:sldId id="306" r:id="rId9"/>
    <p:sldId id="276" r:id="rId10"/>
    <p:sldId id="307" r:id="rId11"/>
    <p:sldId id="308" r:id="rId12"/>
    <p:sldId id="270" r:id="rId13"/>
    <p:sldId id="271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609333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7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77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99317"/>
              </p:ext>
            </p:extLst>
          </p:nvPr>
        </p:nvGraphicFramePr>
        <p:xfrm>
          <a:off x="273059" y="2742230"/>
          <a:ext cx="8686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8"/>
                <a:gridCol w="1054622"/>
                <a:gridCol w="1085850"/>
                <a:gridCol w="1085850"/>
                <a:gridCol w="1085850"/>
                <a:gridCol w="1085850"/>
                <a:gridCol w="1085848"/>
                <a:gridCol w="10858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600" y="1752600"/>
            <a:ext cx="41910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767" y="304800"/>
            <a:ext cx="908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প্রচুরক নির্ণয়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77289"/>
              </p:ext>
            </p:extLst>
          </p:nvPr>
        </p:nvGraphicFramePr>
        <p:xfrm>
          <a:off x="443687" y="643354"/>
          <a:ext cx="8242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0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06910"/>
              </p:ext>
            </p:extLst>
          </p:nvPr>
        </p:nvGraphicFramePr>
        <p:xfrm>
          <a:off x="457200" y="2174437"/>
          <a:ext cx="39624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2065" y="190872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 =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572000"/>
            <a:ext cx="533400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6173" y="19087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642781" y="2284904"/>
                <a:ext cx="7580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1" y="2284904"/>
                <a:ext cx="75801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032" t="-6154" r="-5645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124200" y="4574843"/>
            <a:ext cx="533400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83767" y="2304280"/>
            <a:ext cx="97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NikoshBAN" pitchFamily="2" charset="0"/>
              </a:rPr>
              <a:t>   32-19 = 13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70431" y="2848814"/>
                <a:ext cx="7593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31" y="2848814"/>
                <a:ext cx="75936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032" t="-6061" r="-887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951560" y="2848814"/>
            <a:ext cx="118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NikoshBAN" pitchFamily="2" charset="0"/>
              </a:rPr>
              <a:t>    32-15 = 17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7224" y="3537687"/>
            <a:ext cx="92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 = 10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967214" y="3737742"/>
                <a:ext cx="3371565" cy="679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প্রচুরক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𝑳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214" y="3737742"/>
                <a:ext cx="3371565" cy="679160"/>
              </a:xfrm>
              <a:prstGeom prst="rect">
                <a:avLst/>
              </a:prstGeom>
              <a:blipFill rotWithShape="1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877606" y="4352014"/>
                <a:ext cx="2895601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𝟏𝟑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𝟏𝟑</m:t>
                        </m:r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𝟏𝟕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06" y="4352014"/>
                <a:ext cx="2895601" cy="625941"/>
              </a:xfrm>
              <a:prstGeom prst="rect">
                <a:avLst/>
              </a:prstGeom>
              <a:blipFill rotWithShape="1">
                <a:blip r:embed="rId5"/>
                <a:stretch>
                  <a:fillRect l="-3158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908120" y="4923335"/>
                <a:ext cx="2652811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𝟏𝟑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20" y="4923335"/>
                <a:ext cx="2652811" cy="625941"/>
              </a:xfrm>
              <a:prstGeom prst="rect">
                <a:avLst/>
              </a:prstGeom>
              <a:blipFill rotWithShape="1">
                <a:blip r:embed="rId6"/>
                <a:stretch>
                  <a:fillRect l="-3448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877605" y="5431494"/>
                <a:ext cx="2895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𝟒𝟑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05" y="5431494"/>
                <a:ext cx="289560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877604" y="5788967"/>
                <a:ext cx="2895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𝟔𝟗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604" y="5788967"/>
                <a:ext cx="289560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158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21172" y="6250632"/>
                <a:ext cx="2895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নির্ণেয় প্রচুরক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𝟔𝟗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72" y="6250632"/>
                <a:ext cx="289560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158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6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1" grpId="1" animBg="1"/>
      <p:bldP spid="12" grpId="0"/>
      <p:bldP spid="13" grpId="0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0500" y="2044987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এর মান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কিভাবে নির্নয় করবে ?</a:t>
                </a:r>
                <a:endParaRPr lang="bn-IN" sz="32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044987"/>
                <a:ext cx="861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76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0264" y="283288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মান নির্নয়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করবে ?</a:t>
            </a:r>
          </a:p>
        </p:txBody>
      </p:sp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7" y="1676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নিচে একটি গণসংখ্যা  নিবেশন সারণি  দেওয়া হলো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13200"/>
              </p:ext>
            </p:extLst>
          </p:nvPr>
        </p:nvGraphicFramePr>
        <p:xfrm>
          <a:off x="111293" y="2514600"/>
          <a:ext cx="8762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36-41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42-47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48-53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54-59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60-65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467" y="403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নিবেশন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থেকে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মধ্যক ও প্রচুরক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4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১৭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১৫/০১/১৯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 ও উওর 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9976" y="1600200"/>
            <a:ext cx="7239000" cy="3592773"/>
            <a:chOff x="1066800" y="1905000"/>
            <a:chExt cx="7239000" cy="3592773"/>
          </a:xfrm>
        </p:grpSpPr>
        <p:sp>
          <p:nvSpPr>
            <p:cNvPr id="5" name="Rectangle 4"/>
            <p:cNvSpPr/>
            <p:nvPr/>
          </p:nvSpPr>
          <p:spPr>
            <a:xfrm>
              <a:off x="1066800" y="1905000"/>
              <a:ext cx="7239000" cy="3581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3695700"/>
              <a:ext cx="685800" cy="1790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2354" y="3695700"/>
              <a:ext cx="685800" cy="17907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0" y="3695700"/>
              <a:ext cx="685800" cy="1790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72267" y="3695700"/>
              <a:ext cx="685800" cy="17907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7043" y="3707073"/>
              <a:ext cx="685800" cy="1790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13530" y="2209800"/>
              <a:ext cx="54328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চিত্রে ৫ টি পিলার রয়েচে 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16918" y="5530334"/>
            <a:ext cx="60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পিলার গুলোর মধ্যে মধ্যক কোনটি 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955" y="5516069"/>
            <a:ext cx="73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পিলার গুলোর মধ্যে কোন রং এর পিলার এ প্রচুরক আছে 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পরিসংখ্যান (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মধ্যক </a:t>
              </a:r>
              <a:r>
                <a:rPr lang="bn-IN" sz="4800" b="1" dirty="0">
                  <a:latin typeface="NikoshBAN" pitchFamily="2" charset="0"/>
                  <a:cs typeface="NikoshBAN" pitchFamily="2" charset="0"/>
                </a:rPr>
                <a:t>ও প্রচুরক নির্ণয়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নিবেশন সারণি থেকে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মধ্যক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576" y="2522167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নিবেশন সারণি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নির্ণয় করতে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77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মধ্যক 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39924"/>
              </p:ext>
            </p:extLst>
          </p:nvPr>
        </p:nvGraphicFramePr>
        <p:xfrm>
          <a:off x="273059" y="2742230"/>
          <a:ext cx="8686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8"/>
                <a:gridCol w="1054622"/>
                <a:gridCol w="1085850"/>
                <a:gridCol w="1085850"/>
                <a:gridCol w="1085850"/>
                <a:gridCol w="1085850"/>
                <a:gridCol w="1085848"/>
                <a:gridCol w="10858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8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67" y="304800"/>
            <a:ext cx="908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 মধ্যক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92549"/>
              </p:ext>
            </p:extLst>
          </p:nvPr>
        </p:nvGraphicFramePr>
        <p:xfrm>
          <a:off x="443687" y="643354"/>
          <a:ext cx="8242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0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মধ্যক নির্ণয়ের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63263"/>
              </p:ext>
            </p:extLst>
          </p:nvPr>
        </p:nvGraphicFramePr>
        <p:xfrm>
          <a:off x="2057400" y="2142894"/>
          <a:ext cx="60960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43082"/>
              </p:ext>
            </p:extLst>
          </p:nvPr>
        </p:nvGraphicFramePr>
        <p:xfrm>
          <a:off x="228601" y="228600"/>
          <a:ext cx="44958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91"/>
                <a:gridCol w="1037493"/>
                <a:gridCol w="2213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= 100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77773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 =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113128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77773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218366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18366"/>
                <a:ext cx="609600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6061" r="-210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71600" y="424524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NikoshBAN" pitchFamily="2" charset="0"/>
              </a:rPr>
              <a:t>49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61847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4618476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18476"/>
                <a:ext cx="685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464" t="-6154" r="-1696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40475" y="5144143"/>
            <a:ext cx="92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 = 10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1752600"/>
            <a:ext cx="533400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14500" y="2105736"/>
            <a:ext cx="533400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105400" y="304800"/>
            <a:ext cx="3733800" cy="5486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04263" y="838200"/>
                <a:ext cx="3657600" cy="727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মধ্যক =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𝑳</m:t>
                    </m:r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+(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endParaRPr lang="en-US" sz="2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63" y="838200"/>
                <a:ext cx="3657600" cy="727507"/>
              </a:xfrm>
              <a:prstGeom prst="rect">
                <a:avLst/>
              </a:prstGeom>
              <a:blipFill rotWithShape="1">
                <a:blip r:embed="rId4"/>
                <a:stretch>
                  <a:fillRect l="-2833" r="-4000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2224" y="1719980"/>
                <a:ext cx="3657600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+(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𝟏𝟎𝟎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𝟒𝟗</m:t>
                    </m:r>
                    <m:r>
                      <a:rPr lang="en-US" sz="2600" b="1" i="1" smtClean="0">
                        <a:latin typeface="Cambria Math"/>
                        <a:cs typeface="NikoshBAN" pitchFamily="2" charset="0"/>
                      </a:rPr>
                      <m:t>)×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𝟏𝟎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2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24" y="1719980"/>
                <a:ext cx="3657600" cy="668388"/>
              </a:xfrm>
              <a:prstGeom prst="rect">
                <a:avLst/>
              </a:prstGeom>
              <a:blipFill rotWithShape="1">
                <a:blip r:embed="rId5"/>
                <a:stretch>
                  <a:fillRect l="-3000" r="-100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33833" y="2555557"/>
                <a:ext cx="43377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  <m:t>𝟓𝟎</m:t>
                        </m:r>
                        <m: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NikoshBAN" pitchFamily="2" charset="0"/>
                          </a:rPr>
                          <m:t>𝟒𝟗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𝟑𝟏𝟐𝟓</m:t>
                    </m:r>
                  </m:oMath>
                </a14:m>
                <a:endParaRPr lang="en-US" sz="2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33" y="2555557"/>
                <a:ext cx="4337714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2388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185" y="3153590"/>
                <a:ext cx="43377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𝟑𝟏𝟐𝟓</m:t>
                    </m:r>
                  </m:oMath>
                </a14:m>
                <a:endParaRPr lang="en-US" sz="2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185" y="3153590"/>
                <a:ext cx="4337714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2532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33833" y="3777734"/>
                <a:ext cx="43377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2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𝟑𝟏𝟐𝟓</m:t>
                    </m:r>
                  </m:oMath>
                </a14:m>
                <a:endParaRPr lang="en-US" sz="2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33" y="3777734"/>
                <a:ext cx="4337714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2388" t="-100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3833" y="4358354"/>
                <a:ext cx="2585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𝟑𝟏𝟐𝟓</m:t>
                    </m:r>
                  </m:oMath>
                </a14:m>
                <a:endParaRPr lang="en-US" sz="2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33" y="4358354"/>
                <a:ext cx="2585114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4009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133833" y="4935183"/>
                <a:ext cx="31185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নির্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ণে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য়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মধ্যক</m:t>
                    </m:r>
                    <m:r>
                      <a:rPr lang="bn-IN" sz="2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200" b="1" i="0" smtClean="0">
                        <a:latin typeface="Cambria Math"/>
                        <a:cs typeface="NikoshBAN" pitchFamily="2" charset="0"/>
                      </a:rPr>
                      <m:t>𝟔𝟓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𝟑𝟏𝟐𝟓</m:t>
                    </m:r>
                  </m:oMath>
                </a14:m>
                <a:endParaRPr lang="en-US" sz="2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33" y="4935183"/>
                <a:ext cx="3118514" cy="492443"/>
              </a:xfrm>
              <a:prstGeom prst="rect">
                <a:avLst/>
              </a:prstGeom>
              <a:blipFill rotWithShape="1">
                <a:blip r:embed="rId10"/>
                <a:stretch>
                  <a:fillRect l="-3320" t="-100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8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9375" y="174878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9785" y="729753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599" y="2286000"/>
            <a:ext cx="8775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আরবিতে প্রাপ্ত নম্বরের গণসংখ্যা নিবেশন সারণি দেওয়া হলো । প্রাপ্ত নম্বরের মধ্যক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76598"/>
              </p:ext>
            </p:extLst>
          </p:nvPr>
        </p:nvGraphicFramePr>
        <p:xfrm>
          <a:off x="212677" y="3972818"/>
          <a:ext cx="9050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838200"/>
                <a:gridCol w="914400"/>
                <a:gridCol w="914400"/>
                <a:gridCol w="914400"/>
                <a:gridCol w="914400"/>
                <a:gridCol w="914400"/>
                <a:gridCol w="990600"/>
                <a:gridCol w="973137"/>
                <a:gridCol w="21267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22-26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26-30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631</Words>
  <Application>Microsoft Office PowerPoint</Application>
  <PresentationFormat>On-screen Show (4:3)</PresentationFormat>
  <Paragraphs>236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260</cp:revision>
  <dcterms:created xsi:type="dcterms:W3CDTF">2006-08-16T00:00:00Z</dcterms:created>
  <dcterms:modified xsi:type="dcterms:W3CDTF">2020-01-15T13:04:46Z</dcterms:modified>
</cp:coreProperties>
</file>