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4" r:id="rId7"/>
    <p:sldId id="265" r:id="rId8"/>
    <p:sldId id="271" r:id="rId9"/>
    <p:sldId id="266" r:id="rId10"/>
    <p:sldId id="268" r:id="rId11"/>
    <p:sldId id="261"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194" y="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3096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122521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193260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24135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111642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317310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15969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414812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107826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145445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0EBBFB-3FF0-41C2-8509-6E5A1BD51E63}" type="datetimeFigureOut">
              <a:rPr lang="en-GB" smtClean="0"/>
              <a:t>18/01/2020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75D393-7511-4183-8D08-6286B9C1B125}" type="slidenum">
              <a:rPr lang="en-GB" smtClean="0"/>
              <a:t>‹#›</a:t>
            </a:fld>
            <a:endParaRPr lang="en-GB"/>
          </a:p>
        </p:txBody>
      </p:sp>
    </p:spTree>
    <p:extLst>
      <p:ext uri="{BB962C8B-B14F-4D97-AF65-F5344CB8AC3E}">
        <p14:creationId xmlns:p14="http://schemas.microsoft.com/office/powerpoint/2010/main" val="263094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9D6D1CCB-3387-4BD3-A090-6A3E51F19F7B}"/>
              </a:ext>
            </a:extLst>
          </p:cNvPr>
          <p:cNvSpPr/>
          <p:nvPr userDrawn="1"/>
        </p:nvSpPr>
        <p:spPr>
          <a:xfrm>
            <a:off x="0" y="0"/>
            <a:ext cx="12192000" cy="6858000"/>
          </a:xfrm>
          <a:prstGeom prst="frame">
            <a:avLst>
              <a:gd name="adj1" fmla="val 1833"/>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447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14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 y="278128"/>
            <a:ext cx="11820699" cy="6247864"/>
          </a:xfrm>
          <a:prstGeom prst="rect">
            <a:avLst/>
          </a:prstGeom>
          <a:solidFill>
            <a:schemeClr val="accent5">
              <a:lumMod val="20000"/>
              <a:lumOff val="80000"/>
            </a:schemeClr>
          </a:solidFill>
        </p:spPr>
        <p:txBody>
          <a:bodyPr wrap="square" rtlCol="0">
            <a:spAutoFit/>
          </a:bodyPr>
          <a:lstStyle/>
          <a:p>
            <a:pPr algn="ctr"/>
            <a:r>
              <a:rPr lang="bn-BD" sz="4800" dirty="0">
                <a:solidFill>
                  <a:schemeClr val="accent5">
                    <a:lumMod val="75000"/>
                  </a:schemeClr>
                </a:solidFill>
                <a:latin typeface="NikoshBAN" panose="02000000000000000000" pitchFamily="2" charset="0"/>
                <a:cs typeface="NikoshBAN" panose="02000000000000000000" pitchFamily="2" charset="0"/>
              </a:rPr>
              <a:t>   </a:t>
            </a:r>
            <a:endParaRPr lang="en-US" sz="4800" dirty="0">
              <a:solidFill>
                <a:schemeClr val="accent5">
                  <a:lumMod val="75000"/>
                </a:schemeClr>
              </a:solidFill>
              <a:latin typeface="NikoshBAN" panose="02000000000000000000" pitchFamily="2" charset="0"/>
              <a:cs typeface="NikoshBAN" panose="02000000000000000000" pitchFamily="2" charset="0"/>
            </a:endParaRPr>
          </a:p>
          <a:p>
            <a:pPr algn="ctr"/>
            <a:endParaRPr lang="en-US" sz="4800" dirty="0">
              <a:solidFill>
                <a:schemeClr val="accent5">
                  <a:lumMod val="75000"/>
                </a:schemeClr>
              </a:solidFill>
              <a:latin typeface="NikoshBAN" panose="02000000000000000000" pitchFamily="2" charset="0"/>
              <a:cs typeface="NikoshBAN" panose="02000000000000000000" pitchFamily="2" charset="0"/>
            </a:endParaRPr>
          </a:p>
          <a:p>
            <a:pPr algn="ctr"/>
            <a:endParaRPr lang="en-US" sz="4800" dirty="0">
              <a:solidFill>
                <a:schemeClr val="accent5">
                  <a:lumMod val="75000"/>
                </a:schemeClr>
              </a:solidFill>
              <a:latin typeface="NikoshBAN" panose="02000000000000000000" pitchFamily="2" charset="0"/>
              <a:cs typeface="NikoshBAN" panose="02000000000000000000" pitchFamily="2" charset="0"/>
            </a:endParaRPr>
          </a:p>
          <a:p>
            <a:pPr algn="ctr"/>
            <a:endParaRPr lang="en-US" sz="4800" dirty="0">
              <a:solidFill>
                <a:schemeClr val="accent5">
                  <a:lumMod val="75000"/>
                </a:schemeClr>
              </a:solidFill>
              <a:latin typeface="NikoshBAN" panose="02000000000000000000" pitchFamily="2" charset="0"/>
              <a:cs typeface="NikoshBAN" panose="02000000000000000000" pitchFamily="2" charset="0"/>
            </a:endParaRPr>
          </a:p>
          <a:p>
            <a:pPr algn="ctr"/>
            <a:endParaRPr lang="en-US" sz="4800" dirty="0">
              <a:solidFill>
                <a:schemeClr val="accent5">
                  <a:lumMod val="75000"/>
                </a:schemeClr>
              </a:solidFill>
              <a:latin typeface="NikoshBAN" panose="02000000000000000000" pitchFamily="2" charset="0"/>
              <a:cs typeface="NikoshBAN" panose="02000000000000000000" pitchFamily="2" charset="0"/>
            </a:endParaRPr>
          </a:p>
          <a:p>
            <a:pPr algn="ctr"/>
            <a:r>
              <a:rPr lang="bn-BD" sz="8000" dirty="0">
                <a:solidFill>
                  <a:schemeClr val="accent5">
                    <a:lumMod val="75000"/>
                  </a:schemeClr>
                </a:solidFill>
                <a:latin typeface="NikoshBAN" panose="02000000000000000000" pitchFamily="2" charset="0"/>
                <a:cs typeface="NikoshBAN" panose="02000000000000000000" pitchFamily="2" charset="0"/>
              </a:rPr>
              <a:t>পাঠ্যবইয়ের  ৪ পৃষ্ঠা বের কর</a:t>
            </a:r>
            <a:endParaRPr lang="en-US" sz="8000" dirty="0">
              <a:solidFill>
                <a:schemeClr val="accent5">
                  <a:lumMod val="75000"/>
                </a:schemeClr>
              </a:solidFill>
              <a:latin typeface="NikoshBAN" panose="02000000000000000000" pitchFamily="2" charset="0"/>
              <a:cs typeface="NikoshBAN" panose="02000000000000000000" pitchFamily="2" charset="0"/>
            </a:endParaRPr>
          </a:p>
          <a:p>
            <a:pPr algn="ctr"/>
            <a:r>
              <a:rPr lang="bn-BD" sz="8000" dirty="0">
                <a:solidFill>
                  <a:schemeClr val="accent5">
                    <a:lumMod val="75000"/>
                  </a:schemeClr>
                </a:solidFill>
                <a:latin typeface="NikoshBAN" panose="02000000000000000000" pitchFamily="2" charset="0"/>
                <a:cs typeface="NikoshBAN" panose="02000000000000000000" pitchFamily="2" charset="0"/>
              </a:rPr>
              <a:t> </a:t>
            </a:r>
            <a:endParaRPr lang="bn-IN" sz="8000" dirty="0">
              <a:solidFill>
                <a:schemeClr val="accent5">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9101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046" y="205717"/>
            <a:ext cx="11792906" cy="1292662"/>
          </a:xfrm>
          <a:prstGeom prst="rect">
            <a:avLst/>
          </a:prstGeom>
          <a:solidFill>
            <a:schemeClr val="accent4">
              <a:lumMod val="60000"/>
              <a:lumOff val="40000"/>
            </a:schemeClr>
          </a:solidFill>
        </p:spPr>
        <p:txBody>
          <a:bodyPr wrap="square" rtlCol="0">
            <a:spAutoFit/>
          </a:bodyPr>
          <a:lstStyle/>
          <a:p>
            <a:pPr algn="ctr"/>
            <a:r>
              <a:rPr lang="bn-BD" sz="6000" dirty="0">
                <a:solidFill>
                  <a:schemeClr val="accent1"/>
                </a:solidFill>
                <a:latin typeface="NikoshBAN" panose="02000000000000000000" pitchFamily="2" charset="0"/>
                <a:cs typeface="NikoshBAN" panose="02000000000000000000" pitchFamily="2" charset="0"/>
              </a:rPr>
              <a:t>দলীয় কাজঃ </a:t>
            </a:r>
          </a:p>
          <a:p>
            <a:endParaRPr lang="en-GB" dirty="0"/>
          </a:p>
        </p:txBody>
      </p:sp>
      <p:sp>
        <p:nvSpPr>
          <p:cNvPr id="6" name="TextBox 5"/>
          <p:cNvSpPr txBox="1"/>
          <p:nvPr/>
        </p:nvSpPr>
        <p:spPr>
          <a:xfrm>
            <a:off x="217963" y="1564588"/>
            <a:ext cx="5861412" cy="5078313"/>
          </a:xfrm>
          <a:prstGeom prst="rect">
            <a:avLst/>
          </a:prstGeom>
          <a:solidFill>
            <a:srgbClr val="00B050"/>
          </a:solidFill>
        </p:spPr>
        <p:txBody>
          <a:bodyPr wrap="square" rtlCol="0">
            <a:spAutoFit/>
          </a:bodyPr>
          <a:lstStyle/>
          <a:p>
            <a:pPr algn="ctr"/>
            <a:endParaRPr lang="en-US" sz="6600" dirty="0">
              <a:solidFill>
                <a:schemeClr val="accent1"/>
              </a:solidFill>
              <a:latin typeface="NikoshBAN" panose="02000000000000000000" pitchFamily="2" charset="0"/>
              <a:cs typeface="NikoshBAN" panose="02000000000000000000" pitchFamily="2" charset="0"/>
            </a:endParaRPr>
          </a:p>
          <a:p>
            <a:pPr algn="ctr"/>
            <a:r>
              <a:rPr lang="bn-BD" sz="6000" dirty="0">
                <a:solidFill>
                  <a:schemeClr val="accent1"/>
                </a:solidFill>
                <a:latin typeface="NikoshBAN" panose="02000000000000000000" pitchFamily="2" charset="0"/>
                <a:cs typeface="NikoshBAN" panose="02000000000000000000" pitchFamily="2" charset="0"/>
              </a:rPr>
              <a:t>সবুজ</a:t>
            </a:r>
            <a:r>
              <a:rPr lang="en-US" sz="6000" dirty="0">
                <a:solidFill>
                  <a:schemeClr val="accent1"/>
                </a:solidFill>
                <a:latin typeface="NikoshBAN" panose="02000000000000000000" pitchFamily="2" charset="0"/>
                <a:cs typeface="NikoshBAN" panose="02000000000000000000" pitchFamily="2" charset="0"/>
              </a:rPr>
              <a:t> </a:t>
            </a:r>
            <a:r>
              <a:rPr lang="bn-BD" sz="6000" dirty="0">
                <a:solidFill>
                  <a:schemeClr val="accent1"/>
                </a:solidFill>
                <a:latin typeface="NikoshBAN" panose="02000000000000000000" pitchFamily="2" charset="0"/>
                <a:cs typeface="NikoshBAN" panose="02000000000000000000" pitchFamily="2" charset="0"/>
              </a:rPr>
              <a:t>দলঃ</a:t>
            </a:r>
            <a:r>
              <a:rPr lang="bn-IN" sz="6000" dirty="0">
                <a:solidFill>
                  <a:schemeClr val="accent1"/>
                </a:solidFill>
                <a:latin typeface="NikoshBAN" panose="02000000000000000000" pitchFamily="2" charset="0"/>
                <a:cs typeface="NikoshBAN" panose="02000000000000000000" pitchFamily="2" charset="0"/>
              </a:rPr>
              <a:t>-</a:t>
            </a:r>
            <a:r>
              <a:rPr lang="bn-BD" sz="6000" dirty="0">
                <a:solidFill>
                  <a:schemeClr val="accent1"/>
                </a:solidFill>
                <a:latin typeface="NikoshBAN" panose="02000000000000000000" pitchFamily="2" charset="0"/>
                <a:cs typeface="NikoshBAN" panose="02000000000000000000" pitchFamily="2" charset="0"/>
              </a:rPr>
              <a:t> </a:t>
            </a:r>
            <a:r>
              <a:rPr lang="en-US" sz="6000" dirty="0">
                <a:solidFill>
                  <a:schemeClr val="accent1"/>
                </a:solidFill>
                <a:latin typeface="NikoshBAN" panose="02000000000000000000" pitchFamily="2" charset="0"/>
                <a:cs typeface="NikoshBAN" panose="02000000000000000000" pitchFamily="2" charset="0"/>
              </a:rPr>
              <a:t> </a:t>
            </a:r>
          </a:p>
          <a:p>
            <a:pPr algn="ctr"/>
            <a:r>
              <a:rPr lang="bn-BD" sz="6000" dirty="0">
                <a:latin typeface="NikoshBAN" panose="02000000000000000000" pitchFamily="2" charset="0"/>
                <a:cs typeface="NikoshBAN" panose="02000000000000000000" pitchFamily="2" charset="0"/>
              </a:rPr>
              <a:t>প্রাকিতিক</a:t>
            </a:r>
            <a:r>
              <a:rPr lang="en-US" sz="6000" dirty="0">
                <a:latin typeface="NikoshBAN" panose="02000000000000000000" pitchFamily="2" charset="0"/>
                <a:cs typeface="NikoshBAN" panose="02000000000000000000" pitchFamily="2" charset="0"/>
              </a:rPr>
              <a:t> </a:t>
            </a:r>
            <a:r>
              <a:rPr lang="bn-BD" sz="6000" dirty="0">
                <a:latin typeface="NikoshBAN" panose="02000000000000000000" pitchFamily="2" charset="0"/>
                <a:cs typeface="NikoshBAN" panose="02000000000000000000" pitchFamily="2" charset="0"/>
              </a:rPr>
              <a:t>পরিবেশের ৫টি উপাদান</a:t>
            </a:r>
            <a:r>
              <a:rPr lang="bn-IN" sz="6000" dirty="0">
                <a:latin typeface="NikoshBAN" panose="02000000000000000000" pitchFamily="2" charset="0"/>
                <a:cs typeface="NikoshBAN" panose="02000000000000000000" pitchFamily="2" charset="0"/>
              </a:rPr>
              <a:t>ের নাম</a:t>
            </a:r>
            <a:endParaRPr lang="en-US" sz="6000" dirty="0">
              <a:latin typeface="NikoshBAN" panose="02000000000000000000" pitchFamily="2" charset="0"/>
              <a:cs typeface="NikoshBAN" panose="02000000000000000000" pitchFamily="2" charset="0"/>
            </a:endParaRPr>
          </a:p>
          <a:p>
            <a:pPr algn="ctr"/>
            <a:r>
              <a:rPr lang="bn-BD" sz="6000" dirty="0">
                <a:latin typeface="NikoshBAN" panose="02000000000000000000" pitchFamily="2" charset="0"/>
                <a:cs typeface="NikoshBAN" panose="02000000000000000000" pitchFamily="2" charset="0"/>
              </a:rPr>
              <a:t>লিখ।</a:t>
            </a:r>
          </a:p>
          <a:p>
            <a:pPr algn="ctr"/>
            <a:r>
              <a:rPr lang="bn-BD" dirty="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p:txBody>
      </p:sp>
      <p:sp>
        <p:nvSpPr>
          <p:cNvPr id="7" name="TextBox 6"/>
          <p:cNvSpPr txBox="1"/>
          <p:nvPr/>
        </p:nvSpPr>
        <p:spPr>
          <a:xfrm>
            <a:off x="6129252" y="1530583"/>
            <a:ext cx="5844785" cy="5170646"/>
          </a:xfrm>
          <a:prstGeom prst="rect">
            <a:avLst/>
          </a:prstGeom>
          <a:solidFill>
            <a:schemeClr val="accent4">
              <a:lumMod val="75000"/>
            </a:schemeClr>
          </a:solidFill>
        </p:spPr>
        <p:txBody>
          <a:bodyPr wrap="square" rtlCol="0">
            <a:spAutoFit/>
          </a:bodyPr>
          <a:lstStyle/>
          <a:p>
            <a:pPr algn="ctr"/>
            <a:endParaRPr lang="bn-IN" sz="6600" dirty="0">
              <a:solidFill>
                <a:srgbClr val="FF0000"/>
              </a:solidFill>
              <a:latin typeface="NikoshBAN" panose="02000000000000000000" pitchFamily="2" charset="0"/>
              <a:cs typeface="NikoshBAN" panose="02000000000000000000" pitchFamily="2" charset="0"/>
            </a:endParaRPr>
          </a:p>
          <a:p>
            <a:pPr algn="ctr"/>
            <a:r>
              <a:rPr lang="bn-BD" sz="6600" dirty="0">
                <a:solidFill>
                  <a:srgbClr val="FF0000"/>
                </a:solidFill>
                <a:latin typeface="NikoshBAN" panose="02000000000000000000" pitchFamily="2" charset="0"/>
                <a:cs typeface="NikoshBAN" panose="02000000000000000000" pitchFamily="2" charset="0"/>
              </a:rPr>
              <a:t>হলুদ দলঃ</a:t>
            </a:r>
            <a:r>
              <a:rPr lang="bn-IN" sz="6600" dirty="0">
                <a:solidFill>
                  <a:srgbClr val="FF0000"/>
                </a:solidFill>
                <a:latin typeface="NikoshBAN" panose="02000000000000000000" pitchFamily="2" charset="0"/>
                <a:cs typeface="NikoshBAN" panose="02000000000000000000" pitchFamily="2" charset="0"/>
              </a:rPr>
              <a:t>-</a:t>
            </a:r>
            <a:r>
              <a:rPr lang="bn-BD" sz="6600" dirty="0">
                <a:solidFill>
                  <a:srgbClr val="FF0000"/>
                </a:solidFill>
                <a:latin typeface="NikoshBAN" panose="02000000000000000000" pitchFamily="2" charset="0"/>
                <a:cs typeface="NikoshBAN" panose="02000000000000000000" pitchFamily="2" charset="0"/>
              </a:rPr>
              <a:t> </a:t>
            </a:r>
            <a:endParaRPr lang="bn-IN" sz="6600" dirty="0">
              <a:solidFill>
                <a:srgbClr val="FF0000"/>
              </a:solidFill>
              <a:latin typeface="NikoshBAN" panose="02000000000000000000" pitchFamily="2" charset="0"/>
              <a:cs typeface="NikoshBAN" panose="02000000000000000000" pitchFamily="2" charset="0"/>
            </a:endParaRPr>
          </a:p>
          <a:p>
            <a:pPr algn="ctr"/>
            <a:r>
              <a:rPr lang="bn-BD" sz="6600" dirty="0">
                <a:latin typeface="NikoshBAN" panose="02000000000000000000" pitchFamily="2" charset="0"/>
                <a:cs typeface="NikoshBAN" panose="02000000000000000000" pitchFamily="2" charset="0"/>
              </a:rPr>
              <a:t>সামাজিক পরিবেশের ৫টি উপাদানের নাম লিখ।</a:t>
            </a:r>
            <a:endParaRPr lang="bn-IN"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5493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33" y="2827286"/>
            <a:ext cx="11784319" cy="3850306"/>
          </a:xfrm>
          <a:prstGeom prst="rect">
            <a:avLst/>
          </a:prstGeom>
        </p:spPr>
      </p:pic>
      <p:sp>
        <p:nvSpPr>
          <p:cNvPr id="3" name="TextBox 2"/>
          <p:cNvSpPr txBox="1"/>
          <p:nvPr/>
        </p:nvSpPr>
        <p:spPr>
          <a:xfrm>
            <a:off x="202634" y="180408"/>
            <a:ext cx="11784319" cy="2646878"/>
          </a:xfrm>
          <a:prstGeom prst="rect">
            <a:avLst/>
          </a:prstGeom>
          <a:solidFill>
            <a:schemeClr val="accent2"/>
          </a:solidFill>
        </p:spPr>
        <p:txBody>
          <a:bodyPr wrap="square" rtlCol="0">
            <a:spAutoFit/>
          </a:bodyPr>
          <a:lstStyle/>
          <a:p>
            <a:r>
              <a:rPr lang="bn-IN" sz="16600" dirty="0">
                <a:solidFill>
                  <a:srgbClr val="FFFF00"/>
                </a:solidFill>
                <a:latin typeface="NikoshBAN" panose="02000000000000000000" pitchFamily="2" charset="0"/>
                <a:cs typeface="NikoshBAN" panose="02000000000000000000" pitchFamily="2" charset="0"/>
              </a:rPr>
              <a:t>সবাইকে </a:t>
            </a:r>
            <a:r>
              <a:rPr lang="bn-BD" sz="16600" dirty="0">
                <a:solidFill>
                  <a:srgbClr val="FFFF00"/>
                </a:solidFill>
                <a:latin typeface="NikoshBAN" panose="02000000000000000000" pitchFamily="2" charset="0"/>
                <a:cs typeface="NikoshBAN" panose="02000000000000000000" pitchFamily="2" charset="0"/>
              </a:rPr>
              <a:t>ধন্যবাদ</a:t>
            </a:r>
            <a:endParaRPr lang="en-GB" sz="16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5797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235527" y="182000"/>
            <a:ext cx="11720946" cy="1343888"/>
          </a:xfrm>
          <a:gradFill>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US" sz="10000" dirty="0" err="1">
                <a:latin typeface="NikoshBAN" panose="02000000000000000000" pitchFamily="2" charset="0"/>
                <a:cs typeface="NikoshBAN" panose="02000000000000000000" pitchFamily="2" charset="0"/>
              </a:rPr>
              <a:t>সবা</a:t>
            </a:r>
            <a:r>
              <a:rPr lang="as-IN" sz="10000" dirty="0">
                <a:latin typeface="NikoshBAN" panose="02000000000000000000" pitchFamily="2" charset="0"/>
                <a:cs typeface="NikoshBAN" panose="02000000000000000000" pitchFamily="2" charset="0"/>
              </a:rPr>
              <a:t>ই</a:t>
            </a:r>
            <a:r>
              <a:rPr lang="en-US" sz="10000" dirty="0" err="1">
                <a:latin typeface="NikoshBAN" panose="02000000000000000000" pitchFamily="2" charset="0"/>
                <a:cs typeface="NikoshBAN" panose="02000000000000000000" pitchFamily="2" charset="0"/>
              </a:rPr>
              <a:t>কে</a:t>
            </a:r>
            <a:r>
              <a:rPr lang="bn-BD" sz="10000" dirty="0">
                <a:latin typeface="NikoshBAN" panose="02000000000000000000" pitchFamily="2" charset="0"/>
                <a:cs typeface="NikoshBAN" panose="02000000000000000000" pitchFamily="2" charset="0"/>
              </a:rPr>
              <a:t>স্বাগতম</a:t>
            </a:r>
          </a:p>
        </p:txBody>
      </p:sp>
      <p:sp>
        <p:nvSpPr>
          <p:cNvPr id="5" name="TextBox 4"/>
          <p:cNvSpPr txBox="1"/>
          <p:nvPr/>
        </p:nvSpPr>
        <p:spPr>
          <a:xfrm>
            <a:off x="5916572" y="568879"/>
            <a:ext cx="184731" cy="646331"/>
          </a:xfrm>
          <a:prstGeom prst="rect">
            <a:avLst/>
          </a:prstGeom>
          <a:noFill/>
        </p:spPr>
        <p:txBody>
          <a:bodyPr wrap="none" rtlCol="0">
            <a:spAutoFit/>
          </a:bodyPr>
          <a:lstStyle/>
          <a:p>
            <a:endParaRPr lang="bn-BD" dirty="0"/>
          </a:p>
          <a:p>
            <a:endParaRPr lang="en-GB" dirty="0"/>
          </a:p>
        </p:txBody>
      </p:sp>
      <p:pic>
        <p:nvPicPr>
          <p:cNvPr id="6" name="Picture 5">
            <a:extLst>
              <a:ext uri="{FF2B5EF4-FFF2-40B4-BE49-F238E27FC236}">
                <a16:creationId xmlns:a16="http://schemas.microsoft.com/office/drawing/2014/main" id="{7E728759-5F22-480A-B8A8-B2CF510BD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 y="1667898"/>
            <a:ext cx="11720946" cy="5060057"/>
          </a:xfrm>
          <a:prstGeom prst="rect">
            <a:avLst/>
          </a:prstGeom>
        </p:spPr>
      </p:pic>
    </p:spTree>
    <p:extLst>
      <p:ext uri="{BB962C8B-B14F-4D97-AF65-F5344CB8AC3E}">
        <p14:creationId xmlns:p14="http://schemas.microsoft.com/office/powerpoint/2010/main" val="103384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59742" y="211079"/>
            <a:ext cx="5908959" cy="6494085"/>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algn="ctr"/>
            <a:r>
              <a:rPr lang="bn-BD" sz="4000" dirty="0">
                <a:latin typeface="NikoshBAN" panose="02000000000000000000" pitchFamily="2" charset="0"/>
                <a:cs typeface="NikoshBAN" panose="02000000000000000000" pitchFamily="2" charset="0"/>
              </a:rPr>
              <a:t>পাঠ পরিচিতি</a:t>
            </a:r>
            <a:endParaRPr lang="bn-IN" sz="4000" dirty="0">
              <a:latin typeface="NikoshBAN" panose="02000000000000000000" pitchFamily="2" charset="0"/>
              <a:cs typeface="NikoshBAN" panose="02000000000000000000" pitchFamily="2" charset="0"/>
            </a:endParaRPr>
          </a:p>
          <a:p>
            <a:pPr algn="ctr"/>
            <a:endParaRPr lang="en-US" sz="4000" dirty="0">
              <a:latin typeface="NikoshBAN" panose="02000000000000000000" pitchFamily="2" charset="0"/>
              <a:cs typeface="NikoshBAN" panose="02000000000000000000" pitchFamily="2" charset="0"/>
            </a:endParaRPr>
          </a:p>
          <a:p>
            <a:pPr algn="ctr"/>
            <a:endParaRPr lang="en-US" sz="4000" dirty="0">
              <a:latin typeface="NikoshBAN" panose="02000000000000000000" pitchFamily="2" charset="0"/>
              <a:cs typeface="NikoshBAN" panose="02000000000000000000" pitchFamily="2" charset="0"/>
            </a:endParaRPr>
          </a:p>
          <a:p>
            <a:pPr algn="ctr"/>
            <a:endParaRPr lang="bn-IN" sz="4000" dirty="0">
              <a:latin typeface="NikoshBAN" panose="02000000000000000000" pitchFamily="2" charset="0"/>
              <a:cs typeface="NikoshBAN" panose="02000000000000000000" pitchFamily="2" charset="0"/>
            </a:endParaRPr>
          </a:p>
          <a:p>
            <a:pPr algn="ctr"/>
            <a:endParaRPr lang="en-US" sz="4000" dirty="0">
              <a:latin typeface="NikoshBAN" panose="02000000000000000000" pitchFamily="2" charset="0"/>
              <a:cs typeface="NikoshBAN" panose="02000000000000000000" pitchFamily="2" charset="0"/>
            </a:endParaRPr>
          </a:p>
          <a:p>
            <a:pPr algn="ctr"/>
            <a:r>
              <a:rPr lang="bn-BD" sz="3600" dirty="0">
                <a:solidFill>
                  <a:schemeClr val="accent6">
                    <a:lumMod val="75000"/>
                  </a:schemeClr>
                </a:solidFill>
                <a:latin typeface="NikoshBAN" panose="02000000000000000000" pitchFamily="2" charset="0"/>
                <a:cs typeface="NikoshBAN" panose="02000000000000000000" pitchFamily="2" charset="0"/>
              </a:rPr>
              <a:t>শ্রেণিঃ ৪র্থ</a:t>
            </a:r>
          </a:p>
          <a:p>
            <a:pPr algn="ctr"/>
            <a:r>
              <a:rPr lang="bn-BD" sz="3600" dirty="0">
                <a:solidFill>
                  <a:schemeClr val="accent6">
                    <a:lumMod val="75000"/>
                  </a:schemeClr>
                </a:solidFill>
                <a:latin typeface="NikoshBAN" panose="02000000000000000000" pitchFamily="2" charset="0"/>
                <a:cs typeface="NikoshBAN" panose="02000000000000000000" pitchFamily="2" charset="0"/>
              </a:rPr>
              <a:t>বিষয়ঃ</a:t>
            </a:r>
            <a:r>
              <a:rPr lang="en-US" sz="3600" dirty="0">
                <a:solidFill>
                  <a:schemeClr val="accent6">
                    <a:lumMod val="75000"/>
                  </a:schemeClr>
                </a:solidFill>
                <a:latin typeface="NikoshBAN" panose="02000000000000000000" pitchFamily="2" charset="0"/>
                <a:cs typeface="NikoshBAN" panose="02000000000000000000" pitchFamily="2" charset="0"/>
              </a:rPr>
              <a:t>-</a:t>
            </a:r>
            <a:r>
              <a:rPr lang="bn-BD" sz="3600" dirty="0">
                <a:solidFill>
                  <a:schemeClr val="accent6">
                    <a:lumMod val="75000"/>
                  </a:schemeClr>
                </a:solidFill>
                <a:latin typeface="NikoshBAN" panose="02000000000000000000" pitchFamily="2" charset="0"/>
                <a:cs typeface="NikoshBAN" panose="02000000000000000000" pitchFamily="2" charset="0"/>
              </a:rPr>
              <a:t>বাংলাদেশ ওবিশ্বপরিচয়</a:t>
            </a:r>
          </a:p>
          <a:p>
            <a:pPr algn="ctr"/>
            <a:r>
              <a:rPr lang="bn-BD" sz="3600" dirty="0">
                <a:solidFill>
                  <a:schemeClr val="accent6">
                    <a:lumMod val="75000"/>
                  </a:schemeClr>
                </a:solidFill>
                <a:latin typeface="NikoshBAN" panose="02000000000000000000" pitchFamily="2" charset="0"/>
                <a:cs typeface="NikoshBAN" panose="02000000000000000000" pitchFamily="2" charset="0"/>
              </a:rPr>
              <a:t>পাঠের শিরোনামঃ</a:t>
            </a:r>
            <a:r>
              <a:rPr lang="en-US" sz="3600" dirty="0">
                <a:solidFill>
                  <a:schemeClr val="accent6">
                    <a:lumMod val="75000"/>
                  </a:schemeClr>
                </a:solidFill>
                <a:latin typeface="NikoshBAN" panose="02000000000000000000" pitchFamily="2" charset="0"/>
                <a:cs typeface="NikoshBAN" panose="02000000000000000000" pitchFamily="2" charset="0"/>
              </a:rPr>
              <a:t>-</a:t>
            </a:r>
            <a:r>
              <a:rPr lang="bn-BD" sz="3600" dirty="0">
                <a:solidFill>
                  <a:schemeClr val="accent6">
                    <a:lumMod val="75000"/>
                  </a:schemeClr>
                </a:solidFill>
                <a:latin typeface="NikoshBAN" panose="02000000000000000000" pitchFamily="2" charset="0"/>
                <a:cs typeface="NikoshBAN" panose="02000000000000000000" pitchFamily="2" charset="0"/>
              </a:rPr>
              <a:t>সামাজিক পরিবেশের উপর প্রকৃতির প্রভাব</a:t>
            </a:r>
            <a:r>
              <a:rPr lang="bn-IN" sz="3600" dirty="0">
                <a:solidFill>
                  <a:schemeClr val="accent6">
                    <a:lumMod val="75000"/>
                  </a:schemeClr>
                </a:solidFill>
                <a:latin typeface="NikoshBAN" panose="02000000000000000000" pitchFamily="2" charset="0"/>
                <a:cs typeface="NikoshBAN" panose="02000000000000000000" pitchFamily="2" charset="0"/>
              </a:rPr>
              <a:t> ।</a:t>
            </a:r>
            <a:r>
              <a:rPr lang="en-US" sz="3600" dirty="0">
                <a:solidFill>
                  <a:schemeClr val="accent6">
                    <a:lumMod val="75000"/>
                  </a:schemeClr>
                </a:solidFill>
                <a:latin typeface="NikoshBAN" panose="02000000000000000000" pitchFamily="2" charset="0"/>
                <a:cs typeface="NikoshBAN" panose="02000000000000000000" pitchFamily="2" charset="0"/>
              </a:rPr>
              <a:t>  </a:t>
            </a:r>
            <a:endParaRPr lang="bn-BD" sz="3600" dirty="0">
              <a:solidFill>
                <a:schemeClr val="accent6">
                  <a:lumMod val="75000"/>
                </a:schemeClr>
              </a:solidFill>
              <a:latin typeface="NikoshBAN" panose="02000000000000000000" pitchFamily="2" charset="0"/>
              <a:cs typeface="NikoshBAN" panose="02000000000000000000" pitchFamily="2" charset="0"/>
            </a:endParaRPr>
          </a:p>
          <a:p>
            <a:pPr algn="ctr"/>
            <a:r>
              <a:rPr lang="bn-BD" sz="3600" dirty="0">
                <a:solidFill>
                  <a:schemeClr val="accent6">
                    <a:lumMod val="75000"/>
                  </a:schemeClr>
                </a:solidFill>
                <a:latin typeface="NikoshBAN" panose="02000000000000000000" pitchFamily="2" charset="0"/>
                <a:cs typeface="NikoshBAN" panose="02000000000000000000" pitchFamily="2" charset="0"/>
              </a:rPr>
              <a:t>পাঠ্যাংশঃ</a:t>
            </a:r>
            <a:r>
              <a:rPr lang="en-US" sz="3600" dirty="0">
                <a:solidFill>
                  <a:schemeClr val="accent6">
                    <a:lumMod val="75000"/>
                  </a:schemeClr>
                </a:solidFill>
                <a:latin typeface="NikoshBAN" panose="02000000000000000000" pitchFamily="2" charset="0"/>
                <a:cs typeface="NikoshBAN" panose="02000000000000000000" pitchFamily="2" charset="0"/>
              </a:rPr>
              <a:t>-</a:t>
            </a:r>
            <a:r>
              <a:rPr lang="bn-BD" sz="3600" dirty="0">
                <a:solidFill>
                  <a:schemeClr val="accent6">
                    <a:lumMod val="75000"/>
                  </a:schemeClr>
                </a:solidFill>
                <a:latin typeface="NikoshBAN" panose="02000000000000000000" pitchFamily="2" charset="0"/>
                <a:cs typeface="NikoshBAN" panose="02000000000000000000" pitchFamily="2" charset="0"/>
              </a:rPr>
              <a:t>মানুষের সৃষ্ট   </a:t>
            </a:r>
            <a:r>
              <a:rPr lang="en-GB" sz="3600" dirty="0">
                <a:solidFill>
                  <a:schemeClr val="accent6">
                    <a:lumMod val="75000"/>
                  </a:schemeClr>
                </a:solidFill>
                <a:latin typeface="NikoshBAN" panose="02000000000000000000" pitchFamily="2" charset="0"/>
                <a:cs typeface="NikoshBAN" panose="02000000000000000000" pitchFamily="2" charset="0"/>
              </a:rPr>
              <a:t>…..</a:t>
            </a:r>
            <a:r>
              <a:rPr lang="bn-BD" sz="3600" dirty="0">
                <a:solidFill>
                  <a:schemeClr val="accent6">
                    <a:lumMod val="75000"/>
                  </a:schemeClr>
                </a:solidFill>
                <a:latin typeface="NikoshBAN" panose="02000000000000000000" pitchFamily="2" charset="0"/>
                <a:cs typeface="NikoshBAN" panose="02000000000000000000" pitchFamily="2" charset="0"/>
              </a:rPr>
              <a:t>কাঠ পাই</a:t>
            </a:r>
            <a:r>
              <a:rPr lang="en-US" sz="3600" dirty="0">
                <a:solidFill>
                  <a:schemeClr val="accent6">
                    <a:lumMod val="75000"/>
                  </a:schemeClr>
                </a:solidFill>
                <a:latin typeface="NikoshBAN" panose="02000000000000000000" pitchFamily="2" charset="0"/>
                <a:cs typeface="NikoshBAN" panose="02000000000000000000" pitchFamily="2" charset="0"/>
              </a:rPr>
              <a:t>।</a:t>
            </a:r>
            <a:endParaRPr lang="bn-BD" sz="3600" dirty="0">
              <a:solidFill>
                <a:schemeClr val="accent6">
                  <a:lumMod val="75000"/>
                </a:schemeClr>
              </a:solidFill>
              <a:latin typeface="NikoshBAN" panose="02000000000000000000" pitchFamily="2" charset="0"/>
              <a:cs typeface="NikoshBAN" panose="02000000000000000000" pitchFamily="2" charset="0"/>
            </a:endParaRPr>
          </a:p>
          <a:p>
            <a:pPr algn="ctr"/>
            <a:r>
              <a:rPr lang="bn-BD" sz="3600" dirty="0">
                <a:solidFill>
                  <a:schemeClr val="accent6">
                    <a:lumMod val="75000"/>
                  </a:schemeClr>
                </a:solidFill>
                <a:latin typeface="NikoshBAN" panose="02000000000000000000" pitchFamily="2" charset="0"/>
                <a:cs typeface="NikoshBAN" panose="02000000000000000000" pitchFamily="2" charset="0"/>
              </a:rPr>
              <a:t>সময়ঃ</a:t>
            </a:r>
            <a:r>
              <a:rPr lang="en-US" sz="3600" dirty="0">
                <a:solidFill>
                  <a:schemeClr val="accent6">
                    <a:lumMod val="75000"/>
                  </a:schemeClr>
                </a:solidFill>
                <a:latin typeface="NikoshBAN" panose="02000000000000000000" pitchFamily="2" charset="0"/>
                <a:cs typeface="NikoshBAN" panose="02000000000000000000" pitchFamily="2" charset="0"/>
              </a:rPr>
              <a:t>-</a:t>
            </a:r>
            <a:r>
              <a:rPr lang="bn-BD" sz="3600" dirty="0">
                <a:solidFill>
                  <a:schemeClr val="accent6">
                    <a:lumMod val="75000"/>
                  </a:schemeClr>
                </a:solidFill>
                <a:latin typeface="NikoshBAN" panose="02000000000000000000" pitchFamily="2" charset="0"/>
                <a:cs typeface="NikoshBAN" panose="02000000000000000000" pitchFamily="2" charset="0"/>
              </a:rPr>
              <a:t> ৪০ মি</a:t>
            </a:r>
            <a:r>
              <a:rPr lang="en-US" sz="3600" dirty="0" err="1">
                <a:solidFill>
                  <a:schemeClr val="accent6">
                    <a:lumMod val="75000"/>
                  </a:schemeClr>
                </a:solidFill>
                <a:latin typeface="NikoshBAN" panose="02000000000000000000" pitchFamily="2" charset="0"/>
                <a:cs typeface="NikoshBAN" panose="02000000000000000000" pitchFamily="2" charset="0"/>
              </a:rPr>
              <a:t>নিট</a:t>
            </a:r>
            <a:r>
              <a:rPr lang="en-US" sz="3600" dirty="0">
                <a:solidFill>
                  <a:schemeClr val="accent6">
                    <a:lumMod val="75000"/>
                  </a:schemeClr>
                </a:solidFill>
                <a:latin typeface="NikoshBAN" panose="02000000000000000000" pitchFamily="2" charset="0"/>
                <a:cs typeface="NikoshBAN" panose="02000000000000000000" pitchFamily="2" charset="0"/>
              </a:rPr>
              <a:t>।</a:t>
            </a:r>
          </a:p>
        </p:txBody>
      </p:sp>
      <p:sp>
        <p:nvSpPr>
          <p:cNvPr id="6" name="Title 1">
            <a:extLst>
              <a:ext uri="{FF2B5EF4-FFF2-40B4-BE49-F238E27FC236}">
                <a16:creationId xmlns:a16="http://schemas.microsoft.com/office/drawing/2014/main" id="{56C0827C-E7C4-4DCD-9A24-7BD11F33BF7B}"/>
              </a:ext>
            </a:extLst>
          </p:cNvPr>
          <p:cNvSpPr txBox="1">
            <a:spLocks/>
          </p:cNvSpPr>
          <p:nvPr/>
        </p:nvSpPr>
        <p:spPr>
          <a:xfrm rot="10800000" flipV="1">
            <a:off x="206675" y="194454"/>
            <a:ext cx="5730062" cy="6472354"/>
          </a:xfrm>
          <a:prstGeom prst="rect">
            <a:avLst/>
          </a:prstGeom>
          <a:solidFill>
            <a:srgbClr val="00B0F0"/>
          </a:solidFill>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NikoshBAN" pitchFamily="2" charset="0"/>
                <a:cs typeface="NikoshBAN" pitchFamily="2" charset="0"/>
              </a:rPr>
              <a:t> </a:t>
            </a:r>
            <a:r>
              <a:rPr lang="en-US" dirty="0" err="1">
                <a:latin typeface="NikoshBAN" pitchFamily="2" charset="0"/>
                <a:cs typeface="NikoshBAN" pitchFamily="2" charset="0"/>
              </a:rPr>
              <a:t>শিক্ষক</a:t>
            </a:r>
            <a:r>
              <a:rPr lang="en-US" dirty="0">
                <a:latin typeface="NikoshBAN" pitchFamily="2" charset="0"/>
                <a:cs typeface="NikoshBAN" pitchFamily="2" charset="0"/>
              </a:rPr>
              <a:t> </a:t>
            </a:r>
            <a:r>
              <a:rPr lang="en-US" dirty="0" err="1">
                <a:latin typeface="NikoshBAN" pitchFamily="2" charset="0"/>
                <a:cs typeface="NikoshBAN" pitchFamily="2" charset="0"/>
              </a:rPr>
              <a:t>পরিচিতি</a:t>
            </a:r>
            <a:br>
              <a:rPr lang="bn-IN" dirty="0">
                <a:latin typeface="NikoshBAN" pitchFamily="2" charset="0"/>
                <a:cs typeface="NikoshBAN" pitchFamily="2" charset="0"/>
              </a:rPr>
            </a:br>
            <a:br>
              <a:rPr lang="bn-IN" dirty="0">
                <a:latin typeface="NikoshBAN" pitchFamily="2" charset="0"/>
                <a:cs typeface="NikoshBAN" pitchFamily="2" charset="0"/>
              </a:rPr>
            </a:br>
            <a:br>
              <a:rPr lang="bn-IN" dirty="0">
                <a:latin typeface="NikoshBAN" pitchFamily="2" charset="0"/>
                <a:cs typeface="NikoshBAN" pitchFamily="2" charset="0"/>
              </a:rPr>
            </a:br>
            <a:br>
              <a:rPr lang="bn-IN" dirty="0">
                <a:latin typeface="NikoshBAN" pitchFamily="2" charset="0"/>
                <a:cs typeface="NikoshBAN" pitchFamily="2" charset="0"/>
              </a:rPr>
            </a:br>
            <a:br>
              <a:rPr lang="bn-IN" dirty="0">
                <a:latin typeface="NikoshBAN" pitchFamily="2" charset="0"/>
                <a:cs typeface="NikoshBAN" pitchFamily="2" charset="0"/>
              </a:rPr>
            </a:br>
            <a:br>
              <a:rPr lang="bn-IN" dirty="0">
                <a:latin typeface="NikoshBAN" pitchFamily="2" charset="0"/>
                <a:cs typeface="NikoshBAN" pitchFamily="2" charset="0"/>
              </a:rPr>
            </a:br>
            <a:r>
              <a:rPr lang="bn-IN" dirty="0">
                <a:latin typeface="NikoshBAN" pitchFamily="2" charset="0"/>
                <a:cs typeface="NikoshBAN" pitchFamily="2" charset="0"/>
              </a:rPr>
              <a:t>মোঃআখতারুজ্জামান </a:t>
            </a:r>
            <a:br>
              <a:rPr lang="bn-IN" dirty="0">
                <a:latin typeface="NikoshBAN" pitchFamily="2" charset="0"/>
                <a:cs typeface="NikoshBAN" pitchFamily="2" charset="0"/>
              </a:rPr>
            </a:br>
            <a:r>
              <a:rPr lang="bn-IN" dirty="0">
                <a:latin typeface="NikoshBAN" pitchFamily="2" charset="0"/>
                <a:cs typeface="NikoshBAN" pitchFamily="2" charset="0"/>
              </a:rPr>
              <a:t>সহকারি শিক্ষক</a:t>
            </a:r>
            <a:br>
              <a:rPr lang="bn-IN" dirty="0">
                <a:latin typeface="NikoshBAN" pitchFamily="2" charset="0"/>
                <a:cs typeface="NikoshBAN" pitchFamily="2" charset="0"/>
              </a:rPr>
            </a:br>
            <a:r>
              <a:rPr lang="bn-IN" dirty="0">
                <a:latin typeface="NikoshBAN" pitchFamily="2" charset="0"/>
                <a:cs typeface="NikoshBAN" pitchFamily="2" charset="0"/>
              </a:rPr>
              <a:t>মোল্লাপাড়া সঃ প্রঃ বিঃ </a:t>
            </a:r>
            <a:br>
              <a:rPr lang="bn-IN" dirty="0">
                <a:latin typeface="NikoshBAN" pitchFamily="2" charset="0"/>
                <a:cs typeface="NikoshBAN" pitchFamily="2" charset="0"/>
              </a:rPr>
            </a:br>
            <a:r>
              <a:rPr lang="bn-IN" dirty="0">
                <a:latin typeface="NikoshBAN" pitchFamily="2" charset="0"/>
                <a:cs typeface="NikoshBAN" pitchFamily="2" charset="0"/>
              </a:rPr>
              <a:t>বোচাগঞ্জ</a:t>
            </a:r>
            <a:r>
              <a:rPr lang="bn-BD" dirty="0">
                <a:latin typeface="NikoshBAN" pitchFamily="2" charset="0"/>
                <a:cs typeface="NikoshBAN" pitchFamily="2" charset="0"/>
              </a:rPr>
              <a:t>,দিনাজপুর।</a:t>
            </a:r>
            <a:r>
              <a:rPr lang="bn-IN" dirty="0">
                <a:latin typeface="NikoshBAN" pitchFamily="2" charset="0"/>
                <a:cs typeface="NikoshBAN" pitchFamily="2" charset="0"/>
              </a:rPr>
              <a:t> </a:t>
            </a:r>
            <a:br>
              <a:rPr lang="bn-IN" dirty="0">
                <a:latin typeface="NikoshBAN" pitchFamily="2" charset="0"/>
                <a:cs typeface="NikoshBAN" pitchFamily="2" charset="0"/>
              </a:rPr>
            </a:br>
            <a:r>
              <a:rPr lang="bn-IN" dirty="0">
                <a:latin typeface="NikoshBAN" pitchFamily="2" charset="0"/>
                <a:cs typeface="NikoshBAN" pitchFamily="2" charset="0"/>
              </a:rPr>
              <a:t>মোবাঃ-০১৭১৪৬২৪৪</a:t>
            </a:r>
            <a:r>
              <a:rPr lang="en-US" dirty="0">
                <a:latin typeface="NikoshBAN" pitchFamily="2" charset="0"/>
                <a:cs typeface="NikoshBAN" pitchFamily="2" charset="0"/>
              </a:rPr>
              <a:t>80</a:t>
            </a:r>
            <a:endParaRPr lang="en-US" dirty="0">
              <a:latin typeface="Times New Roman" panose="02020603050405020304" pitchFamily="18" charset="0"/>
              <a:cs typeface="Times New Roman" panose="02020603050405020304" pitchFamily="18" charset="0"/>
            </a:endParaRPr>
          </a:p>
          <a:p>
            <a:pPr algn="ctr"/>
            <a:r>
              <a:rPr lang="en-US" sz="2700" dirty="0">
                <a:latin typeface="Times New Roman" panose="02020603050405020304" pitchFamily="18" charset="0"/>
                <a:cs typeface="Times New Roman" panose="02020603050405020304" pitchFamily="18" charset="0"/>
              </a:rPr>
              <a:t>Email-jjamanict2018@gmail.com</a:t>
            </a:r>
            <a:endParaRPr lang="en-US" sz="2700" dirty="0">
              <a:latin typeface="NikoshBAN" pitchFamily="2" charset="0"/>
              <a:cs typeface="NikoshBAN" pitchFamily="2" charset="0"/>
            </a:endParaRPr>
          </a:p>
        </p:txBody>
      </p:sp>
      <p:pic>
        <p:nvPicPr>
          <p:cNvPr id="7" name="Picture 6">
            <a:extLst>
              <a:ext uri="{FF2B5EF4-FFF2-40B4-BE49-F238E27FC236}">
                <a16:creationId xmlns:a16="http://schemas.microsoft.com/office/drawing/2014/main" id="{5294AE6F-7D93-4225-B40E-E4EB523D2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708" y="743914"/>
            <a:ext cx="2667000" cy="2510444"/>
          </a:xfrm>
          <a:prstGeom prst="rect">
            <a:avLst/>
          </a:prstGeom>
        </p:spPr>
      </p:pic>
      <p:graphicFrame>
        <p:nvGraphicFramePr>
          <p:cNvPr id="2" name="Object 1">
            <a:extLst>
              <a:ext uri="{FF2B5EF4-FFF2-40B4-BE49-F238E27FC236}">
                <a16:creationId xmlns:a16="http://schemas.microsoft.com/office/drawing/2014/main" id="{9AD9969B-29D7-4C00-A225-FF970C67E67A}"/>
              </a:ext>
            </a:extLst>
          </p:cNvPr>
          <p:cNvGraphicFramePr>
            <a:graphicFrameLocks noChangeAspect="1"/>
          </p:cNvGraphicFramePr>
          <p:nvPr>
            <p:extLst>
              <p:ext uri="{D42A27DB-BD31-4B8C-83A1-F6EECF244321}">
                <p14:modId xmlns:p14="http://schemas.microsoft.com/office/powerpoint/2010/main" val="1749954815"/>
              </p:ext>
            </p:extLst>
          </p:nvPr>
        </p:nvGraphicFramePr>
        <p:xfrm>
          <a:off x="7913717" y="743914"/>
          <a:ext cx="2177934" cy="2510444"/>
        </p:xfrm>
        <a:graphic>
          <a:graphicData uri="http://schemas.openxmlformats.org/presentationml/2006/ole">
            <mc:AlternateContent xmlns:mc="http://schemas.openxmlformats.org/markup-compatibility/2006">
              <mc:Choice xmlns:v="urn:schemas-microsoft-com:vml" Requires="v">
                <p:oleObj spid="_x0000_s1054" name="Acrobat Document" r:id="rId4" imgW="4486110" imgH="4943468" progId="AcroExch.Document.11">
                  <p:embed/>
                </p:oleObj>
              </mc:Choice>
              <mc:Fallback>
                <p:oleObj name="Acrobat Document" r:id="rId4" imgW="4486110" imgH="4943468" progId="AcroExch.Document.11">
                  <p:embed/>
                  <p:pic>
                    <p:nvPicPr>
                      <p:cNvPr id="0" name=""/>
                      <p:cNvPicPr/>
                      <p:nvPr/>
                    </p:nvPicPr>
                    <p:blipFill>
                      <a:blip r:embed="rId5"/>
                      <a:stretch>
                        <a:fillRect/>
                      </a:stretch>
                    </p:blipFill>
                    <p:spPr>
                      <a:xfrm>
                        <a:off x="7913717" y="743914"/>
                        <a:ext cx="2177934" cy="2510444"/>
                      </a:xfrm>
                      <a:prstGeom prst="rect">
                        <a:avLst/>
                      </a:prstGeom>
                    </p:spPr>
                  </p:pic>
                </p:oleObj>
              </mc:Fallback>
            </mc:AlternateContent>
          </a:graphicData>
        </a:graphic>
      </p:graphicFrame>
    </p:spTree>
    <p:extLst>
      <p:ext uri="{BB962C8B-B14F-4D97-AF65-F5344CB8AC3E}">
        <p14:creationId xmlns:p14="http://schemas.microsoft.com/office/powerpoint/2010/main" val="1698983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3517" y="1119115"/>
            <a:ext cx="7410734" cy="1107996"/>
          </a:xfrm>
          <a:prstGeom prst="rect">
            <a:avLst/>
          </a:prstGeom>
          <a:noFill/>
        </p:spPr>
        <p:txBody>
          <a:bodyPr wrap="square" rtlCol="0">
            <a:spAutoFit/>
          </a:bodyPr>
          <a:lstStyle/>
          <a:p>
            <a:endParaRPr lang="bn-BD" sz="4800" dirty="0"/>
          </a:p>
          <a:p>
            <a:endParaRPr lang="en-GB" dirty="0"/>
          </a:p>
        </p:txBody>
      </p:sp>
      <p:sp>
        <p:nvSpPr>
          <p:cNvPr id="2" name="TextBox 1"/>
          <p:cNvSpPr txBox="1"/>
          <p:nvPr/>
        </p:nvSpPr>
        <p:spPr>
          <a:xfrm>
            <a:off x="193963" y="2972953"/>
            <a:ext cx="11804073" cy="3693319"/>
          </a:xfrm>
          <a:prstGeom prst="rect">
            <a:avLst/>
          </a:prstGeom>
          <a:solidFill>
            <a:schemeClr val="bg2">
              <a:lumMod val="90000"/>
            </a:schemeClr>
          </a:solidFill>
        </p:spPr>
        <p:txBody>
          <a:bodyPr wrap="square" rtlCol="0">
            <a:spAutoFit/>
          </a:bodyPr>
          <a:lstStyle/>
          <a:p>
            <a:r>
              <a:rPr lang="bn-BD" dirty="0">
                <a:solidFill>
                  <a:schemeClr val="accent1">
                    <a:lumMod val="75000"/>
                  </a:schemeClr>
                </a:solidFill>
                <a:latin typeface="NikoshBAN" panose="02000000000000000000" pitchFamily="2" charset="0"/>
                <a:cs typeface="NikoshBAN" panose="02000000000000000000" pitchFamily="2" charset="0"/>
              </a:rPr>
              <a:t> </a:t>
            </a:r>
          </a:p>
          <a:p>
            <a:pPr algn="ctr"/>
            <a:r>
              <a:rPr lang="bn-BD" sz="5400" dirty="0">
                <a:solidFill>
                  <a:srgbClr val="FF0000"/>
                </a:solidFill>
                <a:latin typeface="NikoshBAN" panose="02000000000000000000" pitchFamily="2" charset="0"/>
                <a:cs typeface="NikoshBAN" panose="02000000000000000000" pitchFamily="2" charset="0"/>
              </a:rPr>
              <a:t>১</a:t>
            </a:r>
            <a:r>
              <a:rPr lang="en-GB" sz="5400" dirty="0">
                <a:solidFill>
                  <a:srgbClr val="FF0000"/>
                </a:solidFill>
                <a:latin typeface="NikoshBAN" panose="02000000000000000000" pitchFamily="2" charset="0"/>
                <a:cs typeface="NikoshBAN" panose="02000000000000000000" pitchFamily="2" charset="0"/>
              </a:rPr>
              <a:t>.</a:t>
            </a:r>
            <a:r>
              <a:rPr lang="bn-BD" sz="5400" dirty="0">
                <a:solidFill>
                  <a:srgbClr val="FF0000"/>
                </a:solidFill>
                <a:latin typeface="NikoshBAN" panose="02000000000000000000" pitchFamily="2" charset="0"/>
                <a:cs typeface="NikoshBAN" panose="02000000000000000000" pitchFamily="2" charset="0"/>
              </a:rPr>
              <a:t>১</a:t>
            </a:r>
            <a:r>
              <a:rPr lang="en-GB" sz="5400" dirty="0">
                <a:solidFill>
                  <a:srgbClr val="FF0000"/>
                </a:solidFill>
                <a:latin typeface="NikoshBAN" panose="02000000000000000000" pitchFamily="2" charset="0"/>
                <a:cs typeface="NikoshBAN" panose="02000000000000000000" pitchFamily="2" charset="0"/>
              </a:rPr>
              <a:t>.</a:t>
            </a:r>
            <a:r>
              <a:rPr lang="bn-BD" sz="5400" dirty="0">
                <a:solidFill>
                  <a:srgbClr val="FF0000"/>
                </a:solidFill>
                <a:latin typeface="NikoshBAN" panose="02000000000000000000" pitchFamily="2" charset="0"/>
                <a:cs typeface="NikoshBAN" panose="02000000000000000000" pitchFamily="2" charset="0"/>
              </a:rPr>
              <a:t>১</a:t>
            </a:r>
            <a:r>
              <a:rPr lang="bn-IN" sz="5400" dirty="0">
                <a:solidFill>
                  <a:srgbClr val="FF0000"/>
                </a:solidFill>
                <a:latin typeface="NikoshBAN" panose="02000000000000000000" pitchFamily="2" charset="0"/>
                <a:cs typeface="NikoshBAN" panose="02000000000000000000" pitchFamily="2" charset="0"/>
              </a:rPr>
              <a:t> </a:t>
            </a:r>
            <a:r>
              <a:rPr lang="bn-BD" sz="5400" dirty="0">
                <a:solidFill>
                  <a:srgbClr val="FF0000"/>
                </a:solidFill>
                <a:latin typeface="NikoshBAN" panose="02000000000000000000" pitchFamily="2" charset="0"/>
                <a:cs typeface="NikoshBAN" panose="02000000000000000000" pitchFamily="2" charset="0"/>
              </a:rPr>
              <a:t> প্রাকৃতিক ও সামাজিক পরিবেশের উপাদানগুলোর </a:t>
            </a:r>
            <a:r>
              <a:rPr lang="bn-IN" sz="5400" dirty="0">
                <a:solidFill>
                  <a:srgbClr val="FF0000"/>
                </a:solidFill>
                <a:latin typeface="NikoshBAN" panose="02000000000000000000" pitchFamily="2" charset="0"/>
                <a:cs typeface="NikoshBAN" panose="02000000000000000000" pitchFamily="2" charset="0"/>
              </a:rPr>
              <a:t>  </a:t>
            </a:r>
            <a:r>
              <a:rPr lang="bn-BD" sz="5400" dirty="0">
                <a:solidFill>
                  <a:srgbClr val="FF0000"/>
                </a:solidFill>
                <a:latin typeface="NikoshBAN" panose="02000000000000000000" pitchFamily="2" charset="0"/>
                <a:cs typeface="NikoshBAN" panose="02000000000000000000" pitchFamily="2" charset="0"/>
              </a:rPr>
              <a:t>মধ্যে পারস্পরিক সম্পর্ক বর্ণনা করতে পারবে।</a:t>
            </a:r>
            <a:endParaRPr lang="bn-IN" sz="5400" dirty="0">
              <a:solidFill>
                <a:srgbClr val="FF0000"/>
              </a:solidFill>
              <a:latin typeface="NikoshBAN" panose="02000000000000000000" pitchFamily="2" charset="0"/>
              <a:cs typeface="NikoshBAN" panose="02000000000000000000" pitchFamily="2" charset="0"/>
            </a:endParaRPr>
          </a:p>
          <a:p>
            <a:pPr algn="ctr"/>
            <a:r>
              <a:rPr lang="bn-BD" sz="5400" dirty="0">
                <a:solidFill>
                  <a:srgbClr val="FF0000"/>
                </a:solidFill>
                <a:latin typeface="NikoshBAN" panose="02000000000000000000" pitchFamily="2" charset="0"/>
                <a:cs typeface="NikoshBAN" panose="02000000000000000000" pitchFamily="2" charset="0"/>
              </a:rPr>
              <a:t>১</a:t>
            </a:r>
            <a:r>
              <a:rPr lang="en-GB" sz="5400" dirty="0">
                <a:solidFill>
                  <a:srgbClr val="FF0000"/>
                </a:solidFill>
                <a:latin typeface="NikoshBAN" panose="02000000000000000000" pitchFamily="2" charset="0"/>
                <a:cs typeface="NikoshBAN" panose="02000000000000000000" pitchFamily="2" charset="0"/>
              </a:rPr>
              <a:t>.1.2</a:t>
            </a:r>
            <a:r>
              <a:rPr lang="bn-IN" sz="5400" dirty="0">
                <a:solidFill>
                  <a:srgbClr val="FF0000"/>
                </a:solidFill>
                <a:latin typeface="NikoshBAN" panose="02000000000000000000" pitchFamily="2" charset="0"/>
                <a:cs typeface="NikoshBAN" panose="02000000000000000000" pitchFamily="2" charset="0"/>
              </a:rPr>
              <a:t> </a:t>
            </a:r>
            <a:r>
              <a:rPr lang="bn-BD" sz="5400" dirty="0">
                <a:solidFill>
                  <a:srgbClr val="FF0000"/>
                </a:solidFill>
                <a:latin typeface="NikoshBAN" panose="02000000000000000000" pitchFamily="2" charset="0"/>
                <a:cs typeface="NikoshBAN" panose="02000000000000000000" pitchFamily="2" charset="0"/>
              </a:rPr>
              <a:t> মানব জীবনে এসব উপাদানের সম্পর্কের প্রভাব ব্যাখ্যা করতে পারবে।</a:t>
            </a:r>
            <a:endParaRPr lang="en-GB" sz="5400" dirty="0">
              <a:solidFill>
                <a:srgbClr val="FF0000"/>
              </a:solidFill>
              <a:latin typeface="NikoshBAN" panose="02000000000000000000" pitchFamily="2" charset="0"/>
              <a:cs typeface="NikoshBAN" panose="02000000000000000000" pitchFamily="2" charset="0"/>
            </a:endParaRPr>
          </a:p>
        </p:txBody>
      </p:sp>
      <p:sp>
        <p:nvSpPr>
          <p:cNvPr id="5" name="Oval 4"/>
          <p:cNvSpPr/>
          <p:nvPr/>
        </p:nvSpPr>
        <p:spPr>
          <a:xfrm>
            <a:off x="199505" y="166255"/>
            <a:ext cx="11804073" cy="280669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a:solidFill>
                  <a:schemeClr val="accent1">
                    <a:lumMod val="75000"/>
                  </a:schemeClr>
                </a:solidFill>
                <a:latin typeface="NikoshBAN" panose="02000000000000000000" pitchFamily="2" charset="0"/>
                <a:cs typeface="NikoshBAN" panose="02000000000000000000" pitchFamily="2" charset="0"/>
              </a:rPr>
              <a:t>শিখনফলঃ</a:t>
            </a:r>
            <a:r>
              <a:rPr lang="bn-IN" sz="7200" dirty="0">
                <a:solidFill>
                  <a:schemeClr val="accent1">
                    <a:lumMod val="75000"/>
                  </a:schemeClr>
                </a:solidFill>
                <a:latin typeface="NikoshBAN" panose="02000000000000000000" pitchFamily="2" charset="0"/>
                <a:cs typeface="NikoshBAN" panose="02000000000000000000" pitchFamily="2" charset="0"/>
              </a:rPr>
              <a:t>-</a:t>
            </a:r>
            <a:endParaRPr lang="en-GB" sz="7200" dirty="0"/>
          </a:p>
        </p:txBody>
      </p:sp>
    </p:spTree>
    <p:extLst>
      <p:ext uri="{BB962C8B-B14F-4D97-AF65-F5344CB8AC3E}">
        <p14:creationId xmlns:p14="http://schemas.microsoft.com/office/powerpoint/2010/main" val="1648465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 y="199179"/>
            <a:ext cx="11787447" cy="1015663"/>
          </a:xfrm>
          <a:prstGeom prst="rect">
            <a:avLst/>
          </a:prstGeom>
          <a:solidFill>
            <a:schemeClr val="accent1">
              <a:lumMod val="40000"/>
              <a:lumOff val="60000"/>
            </a:schemeClr>
          </a:solidFill>
        </p:spPr>
        <p:txBody>
          <a:bodyPr wrap="square" rtlCol="0">
            <a:spAutoFit/>
          </a:bodyPr>
          <a:lstStyle/>
          <a:p>
            <a:pPr algn="ctr"/>
            <a:r>
              <a:rPr lang="bn-BD" sz="6000" dirty="0">
                <a:solidFill>
                  <a:srgbClr val="FF0000"/>
                </a:solidFill>
                <a:latin typeface="NikoshBAN" panose="02000000000000000000" pitchFamily="2" charset="0"/>
                <a:cs typeface="NikoshBAN" panose="02000000000000000000" pitchFamily="2" charset="0"/>
              </a:rPr>
              <a:t>এসো কিছু ছবি দেখি। </a:t>
            </a:r>
            <a:endParaRPr lang="en-GB" sz="6000" dirty="0">
              <a:solidFill>
                <a:srgbClr val="FF000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709" y="1248092"/>
            <a:ext cx="5896494" cy="544397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5" y="1264718"/>
            <a:ext cx="5896495" cy="5410728"/>
          </a:xfrm>
          <a:prstGeom prst="rect">
            <a:avLst/>
          </a:prstGeom>
        </p:spPr>
      </p:pic>
    </p:spTree>
    <p:extLst>
      <p:ext uri="{BB962C8B-B14F-4D97-AF65-F5344CB8AC3E}">
        <p14:creationId xmlns:p14="http://schemas.microsoft.com/office/powerpoint/2010/main" val="3158620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18" y="4189863"/>
            <a:ext cx="10302354" cy="1337480"/>
          </a:xfrm>
        </p:spPr>
        <p:txBody>
          <a:bodyPr>
            <a:noAutofit/>
          </a:bodyPr>
          <a:lstStyle/>
          <a:p>
            <a:br>
              <a:rPr lang="bn-BD" dirty="0">
                <a:solidFill>
                  <a:schemeClr val="accent2">
                    <a:lumMod val="75000"/>
                  </a:schemeClr>
                </a:solidFill>
              </a:rPr>
            </a:br>
            <a:endParaRPr lang="en-GB" dirty="0">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464" y="206835"/>
            <a:ext cx="3903259" cy="4016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468" y="193563"/>
            <a:ext cx="3903258" cy="40162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229" y="193563"/>
            <a:ext cx="3871928" cy="4016276"/>
          </a:xfrm>
          <a:prstGeom prst="rect">
            <a:avLst/>
          </a:prstGeom>
        </p:spPr>
      </p:pic>
      <p:sp>
        <p:nvSpPr>
          <p:cNvPr id="6" name="TextBox 5"/>
          <p:cNvSpPr txBox="1"/>
          <p:nvPr/>
        </p:nvSpPr>
        <p:spPr>
          <a:xfrm>
            <a:off x="233718" y="4356113"/>
            <a:ext cx="11757814" cy="2308324"/>
          </a:xfrm>
          <a:prstGeom prst="rect">
            <a:avLst/>
          </a:prstGeom>
          <a:solidFill>
            <a:schemeClr val="accent4">
              <a:lumMod val="40000"/>
              <a:lumOff val="60000"/>
            </a:schemeClr>
          </a:solidFill>
        </p:spPr>
        <p:txBody>
          <a:bodyPr wrap="square" rtlCol="0">
            <a:spAutoFit/>
          </a:bodyPr>
          <a:lstStyle/>
          <a:p>
            <a:pPr algn="ctr"/>
            <a:r>
              <a:rPr lang="bn-BD" sz="3600" dirty="0">
                <a:solidFill>
                  <a:schemeClr val="accent1">
                    <a:lumMod val="75000"/>
                  </a:schemeClr>
                </a:solidFill>
                <a:latin typeface="NikoshBAN" panose="02000000000000000000" pitchFamily="2" charset="0"/>
                <a:cs typeface="NikoshBAN" panose="02000000000000000000" pitchFamily="2" charset="0"/>
              </a:rPr>
              <a:t>মানুষের সৃষ্ট উপাদান নিয়ে সামাজিক পরিবেশ গঠিত হয়। যেমন, বাড়ি, বিদ্যালয়, খেলার মাঠ ইত্যাদি।</a:t>
            </a:r>
          </a:p>
          <a:p>
            <a:pPr algn="ctr"/>
            <a:r>
              <a:rPr lang="bn-BD" sz="3600" dirty="0">
                <a:solidFill>
                  <a:schemeClr val="accent1">
                    <a:lumMod val="75000"/>
                  </a:schemeClr>
                </a:solidFill>
                <a:latin typeface="NikoshBAN" panose="02000000000000000000" pitchFamily="2" charset="0"/>
                <a:cs typeface="NikoshBAN" panose="02000000000000000000" pitchFamily="2" charset="0"/>
              </a:rPr>
              <a:t>একই সাথে সমাজের বিভিন্ন কাজ যেমন, কৃষি এবং পরিবহন ব্যবস্থাও সামাজিক পরিবেশের অংশ।</a:t>
            </a:r>
            <a:endParaRPr lang="en-GB" sz="3600" dirty="0">
              <a:solidFill>
                <a:schemeClr val="accent1">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83755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17" y="3811941"/>
            <a:ext cx="11815488" cy="2872856"/>
          </a:xfrm>
          <a:solidFill>
            <a:schemeClr val="accent1">
              <a:lumMod val="60000"/>
              <a:lumOff val="40000"/>
            </a:schemeClr>
          </a:solidFill>
        </p:spPr>
        <p:txBody>
          <a:bodyPr>
            <a:normAutofit/>
          </a:bodyPr>
          <a:lstStyle/>
          <a:p>
            <a:pPr algn="ctr"/>
            <a:r>
              <a:rPr lang="bn-BD" sz="4000" dirty="0">
                <a:latin typeface="NikoshBAN" panose="02000000000000000000" pitchFamily="2" charset="0"/>
                <a:cs typeface="NikoshBAN" panose="02000000000000000000" pitchFamily="2" charset="0"/>
              </a:rPr>
              <a:t>আমাদের সামাজিক পরিবেশ প্রাকৃতিক পরিবেশের উপর নির্ভরশীল। কোনো অঞ্চলে ঠাণ্ডা বেশি আবার কোনো অঞ্চলে গরম বেশি। </a:t>
            </a:r>
            <a:br>
              <a:rPr lang="bn-BD" sz="4000" dirty="0">
                <a:latin typeface="NikoshBAN" panose="02000000000000000000" pitchFamily="2" charset="0"/>
                <a:cs typeface="NikoshBAN" panose="02000000000000000000" pitchFamily="2" charset="0"/>
              </a:rPr>
            </a:br>
            <a:r>
              <a:rPr lang="bn-BD" sz="4000" dirty="0">
                <a:latin typeface="NikoshBAN" panose="02000000000000000000" pitchFamily="2" charset="0"/>
                <a:cs typeface="NikoshBAN" panose="02000000000000000000" pitchFamily="2" charset="0"/>
              </a:rPr>
              <a:t>যেখানে শীত বেশি সেখানে আমরা শীতের প্রকোপ থেকে রক্ষা পাওয়ার  জন্যমোটা জামা কাপড় প</a:t>
            </a:r>
            <a:r>
              <a:rPr lang="en-US" sz="4000" dirty="0" err="1">
                <a:latin typeface="NikoshBAN" panose="02000000000000000000" pitchFamily="2" charset="0"/>
                <a:cs typeface="NikoshBAN" panose="02000000000000000000" pitchFamily="2" charset="0"/>
              </a:rPr>
              <a:t>রি</a:t>
            </a:r>
            <a:r>
              <a:rPr lang="bn-BD" sz="4000" dirty="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642" y="206453"/>
            <a:ext cx="6232641" cy="35722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7" y="173203"/>
            <a:ext cx="5500050" cy="3638738"/>
          </a:xfrm>
          <a:prstGeom prst="rect">
            <a:avLst/>
          </a:prstGeom>
        </p:spPr>
      </p:pic>
    </p:spTree>
    <p:extLst>
      <p:ext uri="{BB962C8B-B14F-4D97-AF65-F5344CB8AC3E}">
        <p14:creationId xmlns:p14="http://schemas.microsoft.com/office/powerpoint/2010/main" val="1494490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117CA-0DC7-4E58-A8D1-448B1325E0E7}"/>
              </a:ext>
            </a:extLst>
          </p:cNvPr>
          <p:cNvSpPr/>
          <p:nvPr/>
        </p:nvSpPr>
        <p:spPr>
          <a:xfrm>
            <a:off x="171797" y="3429000"/>
            <a:ext cx="11848408" cy="323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এ সময়ে আমরা ভিন্ন ধরনের খাবার খাই । এমনভাবে ঘর বাড়ি তৈরি করি যেন ঘর গরম থাকে । শুষ্ক এলাকায় গাছ ও ফসল কম জন্মে । এ ছাড়া যেসব এলাকায় জলাশয় ও নদ-নদী বেশি, সেসব এলাকায় মাছের চাষ বেশি হয় এবং সহজেই সেচের কাজও করা যায় ।</a:t>
            </a:r>
          </a:p>
        </p:txBody>
      </p:sp>
      <p:pic>
        <p:nvPicPr>
          <p:cNvPr id="4" name="Picture 3">
            <a:extLst>
              <a:ext uri="{FF2B5EF4-FFF2-40B4-BE49-F238E27FC236}">
                <a16:creationId xmlns:a16="http://schemas.microsoft.com/office/drawing/2014/main" id="{EE1594F8-BA3E-4531-9C3E-E525097F5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23" y="211374"/>
            <a:ext cx="5730240" cy="3180737"/>
          </a:xfrm>
          <a:prstGeom prst="rect">
            <a:avLst/>
          </a:prstGeom>
        </p:spPr>
      </p:pic>
      <p:pic>
        <p:nvPicPr>
          <p:cNvPr id="9" name="Picture 8">
            <a:extLst>
              <a:ext uri="{FF2B5EF4-FFF2-40B4-BE49-F238E27FC236}">
                <a16:creationId xmlns:a16="http://schemas.microsoft.com/office/drawing/2014/main" id="{C0749867-156F-4A1C-8139-6C1BC8F75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913" y="207736"/>
            <a:ext cx="6068291" cy="3180736"/>
          </a:xfrm>
          <a:prstGeom prst="rect">
            <a:avLst/>
          </a:prstGeom>
        </p:spPr>
      </p:pic>
    </p:spTree>
    <p:extLst>
      <p:ext uri="{BB962C8B-B14F-4D97-AF65-F5344CB8AC3E}">
        <p14:creationId xmlns:p14="http://schemas.microsoft.com/office/powerpoint/2010/main" val="2251041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040624"/>
            <a:ext cx="11833481" cy="2649663"/>
          </a:xfrm>
          <a:solidFill>
            <a:schemeClr val="accent6">
              <a:lumMod val="60000"/>
              <a:lumOff val="40000"/>
            </a:schemeClr>
          </a:solidFill>
        </p:spPr>
        <p:txBody>
          <a:bodyPr>
            <a:normAutofit fontScale="90000"/>
          </a:bodyPr>
          <a:lstStyle/>
          <a:p>
            <a:pPr algn="ctr"/>
            <a:r>
              <a:rPr lang="bn-BD" dirty="0">
                <a:latin typeface="NikoshBAN" panose="02000000000000000000" pitchFamily="2" charset="0"/>
                <a:cs typeface="NikoshBAN" panose="02000000000000000000" pitchFamily="2" charset="0"/>
              </a:rPr>
              <a:t>সামাজিক পরিবেশও প্রকৃতির উপর প্রভাব ফেলে </a:t>
            </a:r>
            <a:r>
              <a:rPr lang="en-US"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তাই আমাদের পরিবেশ নিয়ে সচেতন হতে হবে। আমাদের বেশি করে গাছ লাগানো উচিত। প্রচুর গাছ পালা থাকলে আবহাওয়া ঠাণ্ডা থাকে এবং বৃষ্টিপাত হয়। বৃষ্টি মাটির জন্য উপকারি। গাছ থেকে আমরা বাড়িও আসবাবপত্র তৈরির কাঠ পাই।</a:t>
            </a:r>
            <a:br>
              <a:rPr lang="bn-BD" dirty="0">
                <a:latin typeface="NikoshBAN" panose="02000000000000000000" pitchFamily="2" charset="0"/>
                <a:cs typeface="NikoshBAN" panose="02000000000000000000" pitchFamily="2" charset="0"/>
              </a:rPr>
            </a:br>
            <a:endParaRPr lang="en-GB"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A3146D02-F5FF-4AF6-A9EF-750F91A1A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51087"/>
            <a:ext cx="11833480" cy="3801614"/>
          </a:xfrm>
          <a:prstGeom prst="rect">
            <a:avLst/>
          </a:prstGeom>
        </p:spPr>
      </p:pic>
    </p:spTree>
    <p:extLst>
      <p:ext uri="{BB962C8B-B14F-4D97-AF65-F5344CB8AC3E}">
        <p14:creationId xmlns:p14="http://schemas.microsoft.com/office/powerpoint/2010/main" val="2900290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255</Words>
  <Application>Microsoft Office PowerPoint</Application>
  <PresentationFormat>Widescreen</PresentationFormat>
  <Paragraphs>41</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NikoshBAN</vt:lpstr>
      <vt:lpstr>Times New Roman</vt:lpstr>
      <vt:lpstr>Office Theme</vt:lpstr>
      <vt:lpstr>Acrobat Document</vt:lpstr>
      <vt:lpstr>PowerPoint Presentation</vt:lpstr>
      <vt:lpstr>সবাইকেস্বাগতম</vt:lpstr>
      <vt:lpstr>PowerPoint Presentation</vt:lpstr>
      <vt:lpstr>PowerPoint Presentation</vt:lpstr>
      <vt:lpstr>PowerPoint Presentation</vt:lpstr>
      <vt:lpstr> </vt:lpstr>
      <vt:lpstr>আমাদের সামাজিক পরিবেশ প্রাকৃতিক পরিবেশের উপর নির্ভরশীল। কোনো অঞ্চলে ঠাণ্ডা বেশি আবার কোনো অঞ্চলে গরম বেশি।  যেখানে শীত বেশি সেখানে আমরা শীতের প্রকোপ থেকে রক্ষা পাওয়ার  জন্যমোটা জামা কাপড় পরি।  </vt:lpstr>
      <vt:lpstr>PowerPoint Presentation</vt:lpstr>
      <vt:lpstr>সামাজিক পরিবেশও প্রকৃতির উপর প্রভাব ফেলে । তাই আমাদের পরিবেশ নিয়ে সচেতন হতে হবে। আমাদের বেশি করে গাছ লাগানো উচিত। প্রচুর গাছ পালা থাকলে আবহাওয়া ঠাণ্ডা থাকে এবং বৃষ্টিপাত হয়। বৃষ্টি মাটির জন্য উপকারি। গাছ থেকে আমরা বাড়িও আসবাবপত্র তৈরির কাঠ পাই।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PTI-GAIBANDHA</dc:creator>
  <cp:lastModifiedBy>DPE</cp:lastModifiedBy>
  <cp:revision>129</cp:revision>
  <dcterms:created xsi:type="dcterms:W3CDTF">2018-04-01T08:44:18Z</dcterms:created>
  <dcterms:modified xsi:type="dcterms:W3CDTF">2020-01-18T10:32:22Z</dcterms:modified>
</cp:coreProperties>
</file>