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4" r:id="rId14"/>
    <p:sldId id="275" r:id="rId15"/>
    <p:sldId id="268" r:id="rId16"/>
    <p:sldId id="269" r:id="rId17"/>
    <p:sldId id="270" r:id="rId18"/>
    <p:sldId id="271" r:id="rId19"/>
    <p:sldId id="272" r:id="rId20"/>
    <p:sldId id="273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E0259-A2EC-4B1C-9CB6-8CBE32D57618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C30C0-0476-4F43-93F3-FC84CF49B9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8445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E0259-A2EC-4B1C-9CB6-8CBE32D57618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C30C0-0476-4F43-93F3-FC84CF49B9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273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E0259-A2EC-4B1C-9CB6-8CBE32D57618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C30C0-0476-4F43-93F3-FC84CF49B9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774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E0259-A2EC-4B1C-9CB6-8CBE32D57618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C30C0-0476-4F43-93F3-FC84CF49B9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800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E0259-A2EC-4B1C-9CB6-8CBE32D57618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C30C0-0476-4F43-93F3-FC84CF49B9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341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E0259-A2EC-4B1C-9CB6-8CBE32D57618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C30C0-0476-4F43-93F3-FC84CF49B9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482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E0259-A2EC-4B1C-9CB6-8CBE32D57618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C30C0-0476-4F43-93F3-FC84CF49B9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557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E0259-A2EC-4B1C-9CB6-8CBE32D57618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C30C0-0476-4F43-93F3-FC84CF49B9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562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E0259-A2EC-4B1C-9CB6-8CBE32D57618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C30C0-0476-4F43-93F3-FC84CF49B9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273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E0259-A2EC-4B1C-9CB6-8CBE32D57618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C30C0-0476-4F43-93F3-FC84CF49B9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419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E0259-A2EC-4B1C-9CB6-8CBE32D57618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C30C0-0476-4F43-93F3-FC84CF49B9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152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0E0259-A2EC-4B1C-9CB6-8CBE32D57618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EC30C0-0476-4F43-93F3-FC84CF49B9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572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g"/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7" Type="http://schemas.openxmlformats.org/officeDocument/2006/relationships/image" Target="../media/image26.jpg"/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g"/><Relationship Id="rId5" Type="http://schemas.openxmlformats.org/officeDocument/2006/relationships/image" Target="../media/image25.jpg"/><Relationship Id="rId4" Type="http://schemas.openxmlformats.org/officeDocument/2006/relationships/image" Target="../media/image24.jp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>
              <a:lumMod val="75000"/>
            </a:schemeClr>
          </a:solidFill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prstTxWarp prst="textButtonPour">
              <a:avLst/>
            </a:prstTxWarp>
          </a:bodyPr>
          <a:lstStyle/>
          <a:p>
            <a:pPr algn="ctr"/>
            <a:r>
              <a:rPr lang="en-US" dirty="0" smtClean="0">
                <a:ln w="0">
                  <a:solidFill>
                    <a:srgbClr val="002060"/>
                  </a:solidFill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WELCOME TO ALL </a:t>
            </a:r>
            <a:endParaRPr lang="en-US" dirty="0">
              <a:ln w="0">
                <a:solidFill>
                  <a:srgbClr val="002060"/>
                </a:solidFill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0631" y="1656450"/>
            <a:ext cx="4043965" cy="394586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081880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710" y="2050288"/>
            <a:ext cx="5434884" cy="363508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733" y="2050287"/>
            <a:ext cx="5462560" cy="363508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Rectangle 4"/>
          <p:cNvSpPr/>
          <p:nvPr/>
        </p:nvSpPr>
        <p:spPr>
          <a:xfrm>
            <a:off x="1687132" y="6001555"/>
            <a:ext cx="3400023" cy="734096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n w="22225">
                  <a:solidFill>
                    <a:schemeClr val="tx1"/>
                  </a:solidFill>
                  <a:prstDash val="solid"/>
                </a:ln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Moorangs</a:t>
            </a:r>
            <a:r>
              <a:rPr lang="en-US" sz="3200" b="1" dirty="0" smtClean="0">
                <a:ln w="22225">
                  <a:solidFill>
                    <a:schemeClr val="tx1"/>
                  </a:solidFill>
                  <a:prstDash val="solid"/>
                </a:ln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3200" b="1" dirty="0">
              <a:ln w="22225">
                <a:solidFill>
                  <a:schemeClr val="tx1"/>
                </a:solidFill>
                <a:prstDash val="solid"/>
              </a:ln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534140" y="5904638"/>
            <a:ext cx="3400023" cy="734096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n w="22225">
                  <a:solidFill>
                    <a:srgbClr val="FFFF00"/>
                  </a:solidFill>
                  <a:prstDash val="solid"/>
                </a:ln>
                <a:solidFill>
                  <a:schemeClr val="accent2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Khasias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772733" y="257577"/>
            <a:ext cx="11024315" cy="1506829"/>
          </a:xfrm>
          <a:prstGeom prst="rect">
            <a:avLst/>
          </a:prstGeom>
          <a:solidFill>
            <a:schemeClr val="accent6">
              <a:lumMod val="75000"/>
            </a:schemeClr>
          </a:solidFill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Following the picture and say about them . </a:t>
            </a:r>
            <a:endParaRPr lang="en-US" sz="3200" b="1" dirty="0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7156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8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967470"/>
          </a:xfrm>
          <a:prstGeom prst="rect">
            <a:avLst/>
          </a:prstGeom>
          <a:solidFill>
            <a:srgbClr val="7030A0"/>
          </a:solidFill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3070" y="2299902"/>
            <a:ext cx="5946744" cy="36243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335" y="2299902"/>
            <a:ext cx="5577549" cy="36243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Rectangle 4"/>
          <p:cNvSpPr/>
          <p:nvPr/>
        </p:nvSpPr>
        <p:spPr>
          <a:xfrm>
            <a:off x="1596981" y="5924282"/>
            <a:ext cx="3232597" cy="73409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Fishing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7199290" y="6078828"/>
            <a:ext cx="3052293" cy="57954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Dance</a:t>
            </a:r>
            <a:endParaRPr lang="en-US" sz="32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83335" y="257577"/>
            <a:ext cx="11616744" cy="146819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Hunting and fishing are their </a:t>
            </a:r>
            <a:r>
              <a:rPr lang="en-US" sz="3200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favourite</a:t>
            </a:r>
            <a:r>
              <a:rPr lang="en-US" sz="32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pastimes . They are fond of songs , music , dances , theatre and fairs 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683457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B050"/>
          </a:solidFill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9741" y="2006522"/>
            <a:ext cx="5318974" cy="361521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366" y="2006522"/>
            <a:ext cx="6014434" cy="36152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Rectangle 4"/>
          <p:cNvSpPr/>
          <p:nvPr/>
        </p:nvSpPr>
        <p:spPr>
          <a:xfrm>
            <a:off x="682580" y="5621733"/>
            <a:ext cx="5422006" cy="83058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Garos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marriage </a:t>
            </a:r>
            <a:endParaRPr lang="en-US" sz="32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521262" y="5731099"/>
            <a:ext cx="3631842" cy="721216"/>
          </a:xfrm>
          <a:prstGeom prst="rect">
            <a:avLst/>
          </a:prstGeom>
          <a:solidFill>
            <a:schemeClr val="accent4"/>
          </a:solid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Bugles </a:t>
            </a:r>
            <a:endParaRPr lang="en-US" sz="3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89397" y="321972"/>
            <a:ext cx="11449318" cy="1043189"/>
          </a:xfrm>
          <a:prstGeom prst="rect">
            <a:avLst/>
          </a:prstGeom>
          <a:solidFill>
            <a:schemeClr val="accent6">
              <a:lumMod val="75000"/>
            </a:schemeClr>
          </a:solid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n>
                  <a:solidFill>
                    <a:srgbClr val="0070C0"/>
                  </a:solidFill>
                </a:ln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Traditional musical instruments used are bugles made from buffalo horns, drums and bamboo flutes . </a:t>
            </a:r>
            <a:endParaRPr lang="en-US" sz="2800" dirty="0">
              <a:ln>
                <a:solidFill>
                  <a:srgbClr val="0070C0"/>
                </a:solidFill>
              </a:ln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178553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7922" y="2177565"/>
            <a:ext cx="5576552" cy="346338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971" y="2173912"/>
            <a:ext cx="5731099" cy="346703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Rectangle 4"/>
          <p:cNvSpPr/>
          <p:nvPr/>
        </p:nvSpPr>
        <p:spPr>
          <a:xfrm>
            <a:off x="804929" y="5901743"/>
            <a:ext cx="4765182" cy="695459"/>
          </a:xfrm>
          <a:prstGeom prst="rect">
            <a:avLst/>
          </a:prstGeom>
          <a:solidFill>
            <a:srgbClr val="002060"/>
          </a:solid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Santals</a:t>
            </a:r>
            <a:r>
              <a:rPr lang="en-US" sz="3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dress </a:t>
            </a:r>
            <a:endParaRPr lang="en-US" sz="3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793607" y="5867936"/>
            <a:ext cx="4765182" cy="695459"/>
          </a:xfrm>
          <a:prstGeom prst="rect">
            <a:avLst/>
          </a:prstGeom>
          <a:solidFill>
            <a:srgbClr val="002060"/>
          </a:solid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ln>
                  <a:solidFill>
                    <a:srgbClr val="002060"/>
                  </a:solidFill>
                </a:ln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Chakmas</a:t>
            </a:r>
            <a:r>
              <a:rPr lang="en-US" sz="3200" dirty="0" smtClean="0">
                <a:ln>
                  <a:solidFill>
                    <a:srgbClr val="002060"/>
                  </a:solidFill>
                </a:ln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dress </a:t>
            </a:r>
            <a:endParaRPr lang="en-US" sz="3200" dirty="0">
              <a:ln>
                <a:solidFill>
                  <a:srgbClr val="002060"/>
                </a:solidFill>
              </a:ln>
              <a:solidFill>
                <a:srgbClr val="FFFF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50761" y="257577"/>
            <a:ext cx="11513713" cy="1262130"/>
          </a:xfrm>
          <a:prstGeom prst="rect">
            <a:avLst/>
          </a:prstGeom>
          <a:solidFill>
            <a:srgbClr val="00B0F0"/>
          </a:solidFill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Men wear </a:t>
            </a:r>
            <a:r>
              <a:rPr lang="en-US" sz="36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lungis</a:t>
            </a:r>
            <a:r>
              <a:rPr lang="en-US" sz="36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and women wear </a:t>
            </a:r>
            <a:r>
              <a:rPr lang="en-US" sz="36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thamis</a:t>
            </a:r>
            <a:r>
              <a:rPr lang="en-US" sz="36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or sarongs and </a:t>
            </a:r>
            <a:r>
              <a:rPr lang="en-US" sz="36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angis</a:t>
            </a:r>
            <a:r>
              <a:rPr lang="en-US" sz="36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. </a:t>
            </a:r>
            <a:endParaRPr lang="en-US" sz="36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675968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>
              <a:lumMod val="50000"/>
            </a:schemeClr>
          </a:solidFill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7254" y="312660"/>
            <a:ext cx="3657601" cy="257221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175" y="284989"/>
            <a:ext cx="3588509" cy="259988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1950" y="202238"/>
            <a:ext cx="3736887" cy="265687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308" y="3825025"/>
            <a:ext cx="3376202" cy="182739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1950" y="3825025"/>
            <a:ext cx="3518159" cy="182739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7254" y="3825025"/>
            <a:ext cx="3657601" cy="1827394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605308" y="3000777"/>
            <a:ext cx="3271233" cy="631065"/>
          </a:xfrm>
          <a:prstGeom prst="rect">
            <a:avLst/>
          </a:prstGeom>
          <a:solidFill>
            <a:schemeClr val="accent4">
              <a:lumMod val="50000"/>
            </a:schemeClr>
          </a:solid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ln>
                  <a:solidFill>
                    <a:srgbClr val="C00000"/>
                  </a:solidFill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Kkasia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265412" y="3039414"/>
            <a:ext cx="3271233" cy="631065"/>
          </a:xfrm>
          <a:prstGeom prst="rect">
            <a:avLst/>
          </a:prstGeom>
          <a:solidFill>
            <a:schemeClr val="accent4">
              <a:lumMod val="50000"/>
            </a:schemeClr>
          </a:solid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Marma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8228706" y="3045853"/>
            <a:ext cx="3271233" cy="631065"/>
          </a:xfrm>
          <a:prstGeom prst="rect">
            <a:avLst/>
          </a:prstGeom>
          <a:solidFill>
            <a:schemeClr val="accent4">
              <a:lumMod val="50000"/>
            </a:schemeClr>
          </a:solid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Hajong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83812" y="5845602"/>
            <a:ext cx="3271233" cy="631065"/>
          </a:xfrm>
          <a:prstGeom prst="rect">
            <a:avLst/>
          </a:prstGeom>
          <a:solidFill>
            <a:schemeClr val="accent4">
              <a:lumMod val="50000"/>
            </a:schemeClr>
          </a:solid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Hajong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4374776" y="5806965"/>
            <a:ext cx="3271233" cy="631065"/>
          </a:xfrm>
          <a:prstGeom prst="rect">
            <a:avLst/>
          </a:prstGeom>
          <a:solidFill>
            <a:schemeClr val="accent4">
              <a:lumMod val="50000"/>
            </a:schemeClr>
          </a:solid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Marma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8290437" y="5800526"/>
            <a:ext cx="3271233" cy="631065"/>
          </a:xfrm>
          <a:prstGeom prst="rect">
            <a:avLst/>
          </a:prstGeom>
          <a:solidFill>
            <a:schemeClr val="accent4">
              <a:lumMod val="50000"/>
            </a:schemeClr>
          </a:solid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Monipur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60827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B0F0"/>
          </a:solidFill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698" y="2215168"/>
            <a:ext cx="5821251" cy="364471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534" y="2215167"/>
            <a:ext cx="5622970" cy="364472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Rectangle 4"/>
          <p:cNvSpPr/>
          <p:nvPr/>
        </p:nvSpPr>
        <p:spPr>
          <a:xfrm>
            <a:off x="103031" y="206062"/>
            <a:ext cx="11964473" cy="1403797"/>
          </a:xfrm>
          <a:prstGeom prst="rect">
            <a:avLst/>
          </a:prstGeom>
          <a:solidFill>
            <a:schemeClr val="accent1">
              <a:lumMod val="75000"/>
            </a:schemeClr>
          </a:solid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n>
                  <a:solidFill>
                    <a:srgbClr val="92D050"/>
                  </a:solidFill>
                </a:ln>
                <a:solidFill>
                  <a:srgbClr val="FFFF00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They build their houses on bamboo or wooden platforms called ‘</a:t>
            </a:r>
            <a:r>
              <a:rPr lang="en-US" sz="2400" dirty="0" err="1" smtClean="0">
                <a:ln>
                  <a:solidFill>
                    <a:srgbClr val="92D050"/>
                  </a:solidFill>
                </a:ln>
                <a:solidFill>
                  <a:srgbClr val="FFFF00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machang</a:t>
            </a:r>
            <a:r>
              <a:rPr lang="en-US" sz="2400" dirty="0" smtClean="0">
                <a:ln>
                  <a:solidFill>
                    <a:srgbClr val="92D050"/>
                  </a:solidFill>
                </a:ln>
                <a:solidFill>
                  <a:srgbClr val="FFFF00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’ .Their kitchen utensils are bamboo, wooden, and earthen pots which they make themselves . </a:t>
            </a:r>
            <a:endParaRPr lang="en-US" sz="2400" dirty="0">
              <a:ln>
                <a:solidFill>
                  <a:srgbClr val="92D050"/>
                </a:solidFill>
              </a:ln>
              <a:solidFill>
                <a:srgbClr val="FFFF00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506828" y="5859886"/>
            <a:ext cx="4056845" cy="682582"/>
          </a:xfrm>
          <a:prstGeom prst="rect">
            <a:avLst/>
          </a:prstGeom>
          <a:solidFill>
            <a:srgbClr val="00B050"/>
          </a:solid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ln w="0">
                  <a:solidFill>
                    <a:srgbClr val="002060"/>
                  </a:solidFill>
                </a:ln>
                <a:solidFill>
                  <a:schemeClr val="tx1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Machang</a:t>
            </a:r>
            <a:r>
              <a:rPr lang="en-US" sz="2400" dirty="0" smtClean="0">
                <a:ln w="0">
                  <a:solidFill>
                    <a:srgbClr val="002060"/>
                  </a:solidFill>
                </a:ln>
                <a:solidFill>
                  <a:schemeClr val="tx1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2400" dirty="0">
              <a:ln w="0">
                <a:solidFill>
                  <a:srgbClr val="002060"/>
                </a:solidFill>
              </a:ln>
              <a:solidFill>
                <a:schemeClr val="tx1"/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815329" y="5834129"/>
            <a:ext cx="4056845" cy="682582"/>
          </a:xfrm>
          <a:prstGeom prst="rect">
            <a:avLst/>
          </a:prstGeom>
          <a:solidFill>
            <a:srgbClr val="00B050"/>
          </a:solid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ln w="22225">
                  <a:solidFill>
                    <a:srgbClr val="FF0000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Biju festival</a:t>
            </a:r>
            <a:endParaRPr lang="en-US" sz="2400" b="1" dirty="0">
              <a:ln w="22225">
                <a:solidFill>
                  <a:srgbClr val="FF0000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429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9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4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4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2060"/>
          </a:solidFill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0180" y="2850858"/>
            <a:ext cx="3891567" cy="272569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9812" y="2850856"/>
            <a:ext cx="4120368" cy="274191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887" y="2850856"/>
            <a:ext cx="3936474" cy="272569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Rectangle 6"/>
          <p:cNvSpPr/>
          <p:nvPr/>
        </p:nvSpPr>
        <p:spPr>
          <a:xfrm>
            <a:off x="476518" y="5821251"/>
            <a:ext cx="3322750" cy="721217"/>
          </a:xfrm>
          <a:prstGeom prst="rect">
            <a:avLst/>
          </a:prstGeom>
          <a:solidFill>
            <a:schemeClr val="tx1"/>
          </a:solid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Monipuries</a:t>
            </a:r>
            <a:r>
              <a:rPr lang="en-US" sz="2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dance </a:t>
            </a:r>
            <a:endParaRPr lang="en-US" sz="24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428621" y="5821251"/>
            <a:ext cx="3322750" cy="721217"/>
          </a:xfrm>
          <a:prstGeom prst="rect">
            <a:avLst/>
          </a:prstGeom>
          <a:solidFill>
            <a:schemeClr val="tx1"/>
          </a:solid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ln>
                  <a:solidFill>
                    <a:srgbClr val="FFFF00"/>
                  </a:solidFill>
                </a:ln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Tipperas</a:t>
            </a:r>
            <a:r>
              <a:rPr lang="en-US" sz="2400" dirty="0" smtClean="0">
                <a:ln>
                  <a:solidFill>
                    <a:srgbClr val="FFFF00"/>
                  </a:solidFill>
                </a:ln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dance </a:t>
            </a:r>
            <a:endParaRPr lang="en-US" sz="2400" dirty="0">
              <a:ln>
                <a:solidFill>
                  <a:srgbClr val="FFFF00"/>
                </a:solidFill>
              </a:ln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534835" y="5811592"/>
            <a:ext cx="3322750" cy="721217"/>
          </a:xfrm>
          <a:prstGeom prst="rect">
            <a:avLst/>
          </a:prstGeom>
          <a:solidFill>
            <a:schemeClr val="tx1"/>
          </a:solid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Garos</a:t>
            </a:r>
            <a:r>
              <a:rPr lang="en-US" sz="2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dance </a:t>
            </a:r>
            <a:endParaRPr lang="en-US" sz="2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867437" y="321972"/>
            <a:ext cx="8783391" cy="837127"/>
          </a:xfrm>
          <a:prstGeom prst="rect">
            <a:avLst/>
          </a:prstGeom>
          <a:solidFill>
            <a:srgbClr val="0070C0"/>
          </a:solidFill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They are fond of songs, music, dances, theatre and fairs </a:t>
            </a:r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.</a:t>
            </a:r>
            <a:endParaRPr lang="en-US" sz="2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652336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92D050"/>
          </a:solidFill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Group work </a:t>
            </a:r>
          </a:p>
          <a:p>
            <a:pPr algn="ctr"/>
            <a:r>
              <a:rPr lang="en-US" sz="3200" dirty="0" smtClean="0">
                <a:ln>
                  <a:solidFill>
                    <a:srgbClr val="FFFF00"/>
                  </a:solidFill>
                </a:ln>
                <a:effectLst>
                  <a:reflection blurRad="6350" stA="50000" endA="300" endPos="50000" dist="29997" dir="5400000" sy="-100000" algn="bl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Imagine you are </a:t>
            </a:r>
            <a:r>
              <a:rPr lang="en-US" sz="3200" dirty="0" err="1" smtClean="0">
                <a:ln>
                  <a:solidFill>
                    <a:srgbClr val="FFFF00"/>
                  </a:solidFill>
                </a:ln>
                <a:effectLst>
                  <a:reflection blurRad="6350" stA="50000" endA="300" endPos="50000" dist="29997" dir="5400000" sy="-100000" algn="bl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Sajid</a:t>
            </a:r>
            <a:r>
              <a:rPr lang="en-US" sz="3200" dirty="0" smtClean="0">
                <a:ln>
                  <a:solidFill>
                    <a:srgbClr val="FFFF00"/>
                  </a:solidFill>
                </a:ln>
                <a:effectLst>
                  <a:reflection blurRad="6350" stA="50000" endA="300" endPos="50000" dist="29997" dir="5400000" sy="-100000" algn="bl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and you have a </a:t>
            </a:r>
            <a:r>
              <a:rPr lang="en-US" sz="3200" dirty="0" err="1" smtClean="0">
                <a:ln>
                  <a:solidFill>
                    <a:srgbClr val="FFFF00"/>
                  </a:solidFill>
                </a:ln>
                <a:effectLst>
                  <a:reflection blurRad="6350" stA="50000" endA="300" endPos="50000" dist="29997" dir="5400000" sy="-100000" algn="bl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Marma</a:t>
            </a:r>
            <a:r>
              <a:rPr lang="en-US" sz="3200" dirty="0" smtClean="0">
                <a:ln>
                  <a:solidFill>
                    <a:srgbClr val="FFFF00"/>
                  </a:solidFill>
                </a:ln>
                <a:effectLst>
                  <a:reflection blurRad="6350" stA="50000" endA="300" endPos="50000" dist="29997" dir="5400000" sy="-100000" algn="bl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friend called </a:t>
            </a:r>
            <a:r>
              <a:rPr lang="en-US" sz="3200" dirty="0" err="1" smtClean="0">
                <a:ln>
                  <a:solidFill>
                    <a:srgbClr val="FFFF00"/>
                  </a:solidFill>
                </a:ln>
                <a:effectLst>
                  <a:reflection blurRad="6350" stA="50000" endA="300" endPos="50000" dist="29997" dir="5400000" sy="-100000" algn="bl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Masing</a:t>
            </a:r>
            <a:r>
              <a:rPr lang="en-US" sz="3200" dirty="0" smtClean="0">
                <a:ln>
                  <a:solidFill>
                    <a:srgbClr val="FFFF00"/>
                  </a:solidFill>
                </a:ln>
                <a:effectLst>
                  <a:reflection blurRad="6350" stA="50000" endA="300" endPos="50000" dist="29997" dir="5400000" sy="-100000" algn="bl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. Now write a dialogue asking and answering questions about dress, food, songs, sports, and pastimes of both of you . </a:t>
            </a:r>
            <a:endParaRPr lang="en-US" sz="3200" dirty="0">
              <a:ln>
                <a:solidFill>
                  <a:srgbClr val="FFFF00"/>
                </a:solidFill>
              </a:ln>
              <a:effectLst>
                <a:reflection blurRad="6350" stA="50000" endA="300" endPos="50000" dist="29997" dir="5400000" sy="-100000" algn="bl" rotWithShape="0"/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0361" y="237520"/>
            <a:ext cx="3236487" cy="269707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Decagon 3"/>
          <p:cNvSpPr/>
          <p:nvPr/>
        </p:nvSpPr>
        <p:spPr>
          <a:xfrm>
            <a:off x="347730" y="360608"/>
            <a:ext cx="463639" cy="399246"/>
          </a:xfrm>
          <a:prstGeom prst="decagon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Heart 5"/>
          <p:cNvSpPr/>
          <p:nvPr/>
        </p:nvSpPr>
        <p:spPr>
          <a:xfrm>
            <a:off x="347729" y="746975"/>
            <a:ext cx="463639" cy="37348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Heart 6"/>
          <p:cNvSpPr/>
          <p:nvPr/>
        </p:nvSpPr>
        <p:spPr>
          <a:xfrm>
            <a:off x="347729" y="959477"/>
            <a:ext cx="463639" cy="37348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Heart 7"/>
          <p:cNvSpPr/>
          <p:nvPr/>
        </p:nvSpPr>
        <p:spPr>
          <a:xfrm>
            <a:off x="347729" y="1206130"/>
            <a:ext cx="463639" cy="373487"/>
          </a:xfrm>
          <a:prstGeom prst="hear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12-Point Star 9"/>
          <p:cNvSpPr/>
          <p:nvPr/>
        </p:nvSpPr>
        <p:spPr>
          <a:xfrm>
            <a:off x="11359166" y="5937161"/>
            <a:ext cx="557682" cy="618185"/>
          </a:xfrm>
          <a:prstGeom prst="star12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Moon 10"/>
          <p:cNvSpPr/>
          <p:nvPr/>
        </p:nvSpPr>
        <p:spPr>
          <a:xfrm>
            <a:off x="11256135" y="6049850"/>
            <a:ext cx="206062" cy="437882"/>
          </a:xfrm>
          <a:prstGeom prst="mo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Moon 11"/>
          <p:cNvSpPr/>
          <p:nvPr/>
        </p:nvSpPr>
        <p:spPr>
          <a:xfrm>
            <a:off x="11153104" y="6049850"/>
            <a:ext cx="206062" cy="437882"/>
          </a:xfrm>
          <a:prstGeom prst="mo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Moon 12"/>
          <p:cNvSpPr/>
          <p:nvPr/>
        </p:nvSpPr>
        <p:spPr>
          <a:xfrm>
            <a:off x="11050073" y="6038581"/>
            <a:ext cx="206062" cy="437882"/>
          </a:xfrm>
          <a:prstGeom prst="mo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Moon 13"/>
          <p:cNvSpPr/>
          <p:nvPr/>
        </p:nvSpPr>
        <p:spPr>
          <a:xfrm>
            <a:off x="10947042" y="6045020"/>
            <a:ext cx="206062" cy="437882"/>
          </a:xfrm>
          <a:prstGeom prst="mo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Moon 14"/>
          <p:cNvSpPr/>
          <p:nvPr/>
        </p:nvSpPr>
        <p:spPr>
          <a:xfrm>
            <a:off x="10844011" y="6045020"/>
            <a:ext cx="206062" cy="437882"/>
          </a:xfrm>
          <a:prstGeom prst="mo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Moon 15"/>
          <p:cNvSpPr/>
          <p:nvPr/>
        </p:nvSpPr>
        <p:spPr>
          <a:xfrm>
            <a:off x="10740980" y="6045020"/>
            <a:ext cx="206062" cy="437882"/>
          </a:xfrm>
          <a:prstGeom prst="mo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Moon 16"/>
          <p:cNvSpPr/>
          <p:nvPr/>
        </p:nvSpPr>
        <p:spPr>
          <a:xfrm>
            <a:off x="10637949" y="6045020"/>
            <a:ext cx="206062" cy="437882"/>
          </a:xfrm>
          <a:prstGeom prst="mo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Moon 17"/>
          <p:cNvSpPr/>
          <p:nvPr/>
        </p:nvSpPr>
        <p:spPr>
          <a:xfrm>
            <a:off x="10534918" y="6045020"/>
            <a:ext cx="206062" cy="437882"/>
          </a:xfrm>
          <a:prstGeom prst="moon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Block Arc 18"/>
          <p:cNvSpPr/>
          <p:nvPr/>
        </p:nvSpPr>
        <p:spPr>
          <a:xfrm>
            <a:off x="11440933" y="5871961"/>
            <a:ext cx="454651" cy="333240"/>
          </a:xfrm>
          <a:prstGeom prst="blockArc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" name="Block Arc 19"/>
          <p:cNvSpPr/>
          <p:nvPr/>
        </p:nvSpPr>
        <p:spPr>
          <a:xfrm>
            <a:off x="11462197" y="5812396"/>
            <a:ext cx="454651" cy="268039"/>
          </a:xfrm>
          <a:prstGeom prst="blockArc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Block Arc 20"/>
          <p:cNvSpPr/>
          <p:nvPr/>
        </p:nvSpPr>
        <p:spPr>
          <a:xfrm>
            <a:off x="11435600" y="5687630"/>
            <a:ext cx="454651" cy="333240"/>
          </a:xfrm>
          <a:prstGeom prst="blockArc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Block Arc 21"/>
          <p:cNvSpPr/>
          <p:nvPr/>
        </p:nvSpPr>
        <p:spPr>
          <a:xfrm>
            <a:off x="11399412" y="5562864"/>
            <a:ext cx="454651" cy="333240"/>
          </a:xfrm>
          <a:prstGeom prst="blockArc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3" name="Block Arc 22"/>
          <p:cNvSpPr/>
          <p:nvPr/>
        </p:nvSpPr>
        <p:spPr>
          <a:xfrm>
            <a:off x="11410681" y="5411539"/>
            <a:ext cx="454651" cy="333240"/>
          </a:xfrm>
          <a:prstGeom prst="blockArc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4" name="Block Arc 23"/>
          <p:cNvSpPr/>
          <p:nvPr/>
        </p:nvSpPr>
        <p:spPr>
          <a:xfrm>
            <a:off x="11399176" y="5512962"/>
            <a:ext cx="454651" cy="333240"/>
          </a:xfrm>
          <a:prstGeom prst="blockArc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5" name="Block Arc 24"/>
          <p:cNvSpPr/>
          <p:nvPr/>
        </p:nvSpPr>
        <p:spPr>
          <a:xfrm>
            <a:off x="11359166" y="5297639"/>
            <a:ext cx="454651" cy="333240"/>
          </a:xfrm>
          <a:prstGeom prst="blockArc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6" name="Sun 25"/>
          <p:cNvSpPr/>
          <p:nvPr/>
        </p:nvSpPr>
        <p:spPr>
          <a:xfrm>
            <a:off x="811368" y="360608"/>
            <a:ext cx="502277" cy="386367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Sun 27"/>
          <p:cNvSpPr/>
          <p:nvPr/>
        </p:nvSpPr>
        <p:spPr>
          <a:xfrm>
            <a:off x="1326524" y="347729"/>
            <a:ext cx="502277" cy="386367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716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4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4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4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00"/>
          </a:solidFill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Discuss and answer the following questions in pairs </a:t>
            </a:r>
            <a:r>
              <a:rPr lang="en-US" dirty="0" smtClean="0"/>
              <a:t>. </a:t>
            </a:r>
          </a:p>
          <a:p>
            <a:pPr marL="342900" indent="-342900">
              <a:buAutoNum type="arabicPeriod"/>
            </a:pPr>
            <a:r>
              <a:rPr lang="en-US" sz="3200" dirty="0" smtClean="0">
                <a:ln>
                  <a:solidFill>
                    <a:srgbClr val="FF0000"/>
                  </a:solidFill>
                </a:ln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Make a list of the things you and you partner eat everyday . </a:t>
            </a:r>
          </a:p>
          <a:p>
            <a:r>
              <a:rPr lang="en-US" sz="3200" dirty="0" smtClean="0">
                <a:ln>
                  <a:solidFill>
                    <a:srgbClr val="FF0000"/>
                  </a:solidFill>
                </a:ln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2. Make two lists of food one eaten by the urban and the other by the rural people . </a:t>
            </a:r>
          </a:p>
          <a:p>
            <a:r>
              <a:rPr lang="en-US" sz="3200" dirty="0" smtClean="0">
                <a:ln>
                  <a:solidFill>
                    <a:srgbClr val="FF0000"/>
                  </a:solidFill>
                </a:ln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3. Describe a Bangladeshi food that you like best . </a:t>
            </a:r>
            <a:endParaRPr lang="en-US" sz="3200" dirty="0">
              <a:ln>
                <a:solidFill>
                  <a:srgbClr val="FF0000"/>
                </a:solidFill>
              </a:ln>
              <a:solidFill>
                <a:schemeClr val="accent2">
                  <a:lumMod val="7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3392" y="329418"/>
            <a:ext cx="3065507" cy="166680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442924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0733" y="-141667"/>
            <a:ext cx="12192000" cy="6858000"/>
          </a:xfrm>
          <a:prstGeom prst="rect">
            <a:avLst/>
          </a:prstGeom>
          <a:solidFill>
            <a:schemeClr val="accent4">
              <a:lumMod val="50000"/>
            </a:schemeClr>
          </a:solidFill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Evaluation </a:t>
            </a:r>
          </a:p>
          <a:p>
            <a:pPr marL="342900" indent="-342900">
              <a:buAutoNum type="arabicPeriod"/>
            </a:pPr>
            <a:r>
              <a:rPr lang="en-US" sz="3200" dirty="0" smtClean="0">
                <a:ln>
                  <a:solidFill>
                    <a:srgbClr val="FF0000"/>
                  </a:solidFill>
                </a:ln>
                <a:latin typeface="NikoshBAN" panose="02000000000000000000" pitchFamily="2" charset="0"/>
                <a:cs typeface="NikoshBAN" panose="02000000000000000000" pitchFamily="2" charset="0"/>
              </a:rPr>
              <a:t>What has made Bangladeshi food so special ? </a:t>
            </a:r>
          </a:p>
          <a:p>
            <a:r>
              <a:rPr lang="en-US" sz="3200" dirty="0" smtClean="0">
                <a:ln>
                  <a:solidFill>
                    <a:srgbClr val="FF0000"/>
                  </a:solidFill>
                </a:ln>
                <a:latin typeface="NikoshBAN" panose="02000000000000000000" pitchFamily="2" charset="0"/>
                <a:cs typeface="NikoshBAN" panose="02000000000000000000" pitchFamily="2" charset="0"/>
              </a:rPr>
              <a:t>2. Where do we get the fishes from ? </a:t>
            </a:r>
          </a:p>
          <a:p>
            <a:r>
              <a:rPr lang="en-US" sz="3200" dirty="0" smtClean="0">
                <a:ln>
                  <a:solidFill>
                    <a:srgbClr val="FF0000"/>
                  </a:solidFill>
                </a:ln>
                <a:latin typeface="NikoshBAN" panose="02000000000000000000" pitchFamily="2" charset="0"/>
                <a:cs typeface="NikoshBAN" panose="02000000000000000000" pitchFamily="2" charset="0"/>
              </a:rPr>
              <a:t>3.Apart from fish, what other foods do we eat with rice ?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6575" y="209348"/>
            <a:ext cx="3021303" cy="252412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Sun 3"/>
          <p:cNvSpPr/>
          <p:nvPr/>
        </p:nvSpPr>
        <p:spPr>
          <a:xfrm>
            <a:off x="489397" y="5872766"/>
            <a:ext cx="515155" cy="579549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un 4"/>
          <p:cNvSpPr/>
          <p:nvPr/>
        </p:nvSpPr>
        <p:spPr>
          <a:xfrm>
            <a:off x="1004552" y="5872766"/>
            <a:ext cx="515155" cy="579549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un 5"/>
          <p:cNvSpPr/>
          <p:nvPr/>
        </p:nvSpPr>
        <p:spPr>
          <a:xfrm>
            <a:off x="1519707" y="5872766"/>
            <a:ext cx="515155" cy="579549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un 7"/>
          <p:cNvSpPr/>
          <p:nvPr/>
        </p:nvSpPr>
        <p:spPr>
          <a:xfrm>
            <a:off x="2034862" y="5872766"/>
            <a:ext cx="515155" cy="579549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un 8"/>
          <p:cNvSpPr/>
          <p:nvPr/>
        </p:nvSpPr>
        <p:spPr>
          <a:xfrm>
            <a:off x="2550017" y="5872766"/>
            <a:ext cx="515155" cy="579549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un 9"/>
          <p:cNvSpPr/>
          <p:nvPr/>
        </p:nvSpPr>
        <p:spPr>
          <a:xfrm>
            <a:off x="3065172" y="5914622"/>
            <a:ext cx="515155" cy="579549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un 10"/>
          <p:cNvSpPr/>
          <p:nvPr/>
        </p:nvSpPr>
        <p:spPr>
          <a:xfrm>
            <a:off x="3580327" y="5914622"/>
            <a:ext cx="515155" cy="579549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Sun 11"/>
          <p:cNvSpPr/>
          <p:nvPr/>
        </p:nvSpPr>
        <p:spPr>
          <a:xfrm>
            <a:off x="4095482" y="5914622"/>
            <a:ext cx="515155" cy="579549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Sun 12"/>
          <p:cNvSpPr/>
          <p:nvPr/>
        </p:nvSpPr>
        <p:spPr>
          <a:xfrm>
            <a:off x="4610637" y="5911402"/>
            <a:ext cx="515155" cy="579549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Sun 13"/>
          <p:cNvSpPr/>
          <p:nvPr/>
        </p:nvSpPr>
        <p:spPr>
          <a:xfrm>
            <a:off x="5125792" y="5914622"/>
            <a:ext cx="515155" cy="579549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Sun 14"/>
          <p:cNvSpPr/>
          <p:nvPr/>
        </p:nvSpPr>
        <p:spPr>
          <a:xfrm>
            <a:off x="5640947" y="5917842"/>
            <a:ext cx="515155" cy="579549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Sun 15"/>
          <p:cNvSpPr/>
          <p:nvPr/>
        </p:nvSpPr>
        <p:spPr>
          <a:xfrm>
            <a:off x="6156102" y="5921062"/>
            <a:ext cx="515155" cy="579549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Sun 16"/>
          <p:cNvSpPr/>
          <p:nvPr/>
        </p:nvSpPr>
        <p:spPr>
          <a:xfrm>
            <a:off x="6671257" y="5911401"/>
            <a:ext cx="515155" cy="579549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Sun 17"/>
          <p:cNvSpPr/>
          <p:nvPr/>
        </p:nvSpPr>
        <p:spPr>
          <a:xfrm>
            <a:off x="7186412" y="5917842"/>
            <a:ext cx="515155" cy="579549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Sun 18"/>
          <p:cNvSpPr/>
          <p:nvPr/>
        </p:nvSpPr>
        <p:spPr>
          <a:xfrm>
            <a:off x="7808890" y="5911400"/>
            <a:ext cx="515155" cy="579549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Sun 19"/>
          <p:cNvSpPr/>
          <p:nvPr/>
        </p:nvSpPr>
        <p:spPr>
          <a:xfrm>
            <a:off x="8358390" y="5911399"/>
            <a:ext cx="515155" cy="579549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Sun 20"/>
          <p:cNvSpPr/>
          <p:nvPr/>
        </p:nvSpPr>
        <p:spPr>
          <a:xfrm>
            <a:off x="8946523" y="5872766"/>
            <a:ext cx="515155" cy="579549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Sun 21"/>
          <p:cNvSpPr/>
          <p:nvPr/>
        </p:nvSpPr>
        <p:spPr>
          <a:xfrm>
            <a:off x="2187262" y="6025166"/>
            <a:ext cx="515155" cy="579549"/>
          </a:xfrm>
          <a:prstGeom prst="sun">
            <a:avLst>
              <a:gd name="adj" fmla="val 4687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Sun 22"/>
          <p:cNvSpPr/>
          <p:nvPr/>
        </p:nvSpPr>
        <p:spPr>
          <a:xfrm>
            <a:off x="9737500" y="5872765"/>
            <a:ext cx="515155" cy="579549"/>
          </a:xfrm>
          <a:prstGeom prst="sun">
            <a:avLst>
              <a:gd name="adj" fmla="val 4687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Sun 23"/>
          <p:cNvSpPr/>
          <p:nvPr/>
        </p:nvSpPr>
        <p:spPr>
          <a:xfrm>
            <a:off x="9611932" y="5872764"/>
            <a:ext cx="515155" cy="579549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Sun 24"/>
          <p:cNvSpPr/>
          <p:nvPr/>
        </p:nvSpPr>
        <p:spPr>
          <a:xfrm>
            <a:off x="10341197" y="5872763"/>
            <a:ext cx="515155" cy="579549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Sun 25"/>
          <p:cNvSpPr/>
          <p:nvPr/>
        </p:nvSpPr>
        <p:spPr>
          <a:xfrm>
            <a:off x="11003654" y="5872762"/>
            <a:ext cx="515155" cy="579549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82768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2060"/>
          </a:solidFill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prstTxWarp prst="textButtonPour">
              <a:avLst/>
            </a:prstTxWarp>
          </a:bodyPr>
          <a:lstStyle/>
          <a:p>
            <a:pPr algn="ctr"/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MD ABUL KASHEM </a:t>
            </a:r>
          </a:p>
          <a:p>
            <a:pPr algn="ctr"/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ASSISTANT TEACHER </a:t>
            </a:r>
          </a:p>
          <a:p>
            <a:pPr algn="ctr"/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LAKESHOR DAKHIL MADRASA </a:t>
            </a:r>
          </a:p>
          <a:p>
            <a:pPr algn="ctr"/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CHATAK SUNAMGONJ </a:t>
            </a:r>
          </a:p>
          <a:p>
            <a:pPr algn="ctr"/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MOBILE</a:t>
            </a:r>
            <a:r>
              <a:rPr lang="en-US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01786498922 </a:t>
            </a:r>
          </a:p>
          <a:p>
            <a:pPr algn="ctr"/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mabulkashem2770@gmail.com</a:t>
            </a:r>
            <a:r>
              <a:rPr lang="en-US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endParaRPr lang="en-US" b="1" dirty="0">
              <a:ln w="13462">
                <a:solidFill>
                  <a:schemeClr val="bg1"/>
                </a:solidFill>
                <a:prstDash val="solid"/>
              </a:ln>
              <a:solidFill>
                <a:srgbClr val="FFFF00"/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062" y="223006"/>
            <a:ext cx="3322749" cy="261883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Oval 3"/>
          <p:cNvSpPr/>
          <p:nvPr/>
        </p:nvSpPr>
        <p:spPr>
          <a:xfrm>
            <a:off x="10908406" y="695459"/>
            <a:ext cx="515155" cy="437882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10908406" y="360608"/>
            <a:ext cx="334850" cy="334851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11243256" y="437880"/>
            <a:ext cx="334850" cy="334851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11423561" y="798490"/>
            <a:ext cx="334850" cy="334851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1165984" y="1107582"/>
            <a:ext cx="334850" cy="334851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0792498" y="1030310"/>
            <a:ext cx="334850" cy="334851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10612192" y="631064"/>
            <a:ext cx="334850" cy="334851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10908406" y="5756856"/>
            <a:ext cx="450758" cy="46364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11307649" y="6065949"/>
            <a:ext cx="257578" cy="29621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11333408" y="5692462"/>
            <a:ext cx="257578" cy="29621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1004996" y="6243034"/>
            <a:ext cx="257578" cy="29621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11153103" y="5460642"/>
            <a:ext cx="257578" cy="29621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10721661" y="6065949"/>
            <a:ext cx="257578" cy="29621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10644388" y="5708560"/>
            <a:ext cx="257578" cy="29621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10853669" y="5476740"/>
            <a:ext cx="257578" cy="29621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682579" y="5692462"/>
            <a:ext cx="489397" cy="528034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1163391" y="5679583"/>
            <a:ext cx="283335" cy="29621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1075383" y="6072389"/>
            <a:ext cx="283335" cy="29621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950352" y="5434885"/>
            <a:ext cx="283335" cy="29621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646089" y="5460642"/>
            <a:ext cx="283335" cy="29621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792048" y="6214056"/>
            <a:ext cx="283335" cy="29621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400315" y="5679583"/>
            <a:ext cx="283335" cy="29621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495834" y="6065949"/>
            <a:ext cx="283335" cy="29621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44496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out)">
                                      <p:cBhvr>
                                        <p:cTn id="3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prstTxWarp prst="textCirclePour">
              <a:avLst/>
            </a:prstTxWarp>
          </a:bodyPr>
          <a:lstStyle/>
          <a:p>
            <a:pPr algn="ctr"/>
            <a:r>
              <a:rPr lang="en-US" dirty="0" smtClean="0">
                <a:ln>
                  <a:solidFill>
                    <a:srgbClr val="002060"/>
                  </a:solidFill>
                </a:ln>
                <a:latin typeface="NikoshBAN" panose="02000000000000000000" pitchFamily="2" charset="0"/>
                <a:cs typeface="NikoshBAN" panose="02000000000000000000" pitchFamily="2" charset="0"/>
              </a:rPr>
              <a:t>THANKYOU TO ALL </a:t>
            </a:r>
            <a:endParaRPr lang="en-US" dirty="0">
              <a:ln>
                <a:solidFill>
                  <a:srgbClr val="002060"/>
                </a:solidFill>
              </a:ln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0783" y="1709529"/>
            <a:ext cx="4824071" cy="331323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338507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457" y="2421228"/>
            <a:ext cx="3914735" cy="2859109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1648" y="2421228"/>
            <a:ext cx="3633782" cy="2859109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2632" y="2421228"/>
            <a:ext cx="3682166" cy="2859109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Rectangle 5"/>
          <p:cNvSpPr/>
          <p:nvPr/>
        </p:nvSpPr>
        <p:spPr>
          <a:xfrm>
            <a:off x="2266682" y="296214"/>
            <a:ext cx="7469746" cy="1442434"/>
          </a:xfrm>
          <a:prstGeom prst="rect">
            <a:avLst/>
          </a:prstGeom>
          <a:solidFill>
            <a:schemeClr val="accent6">
              <a:lumMod val="75000"/>
            </a:schemeClr>
          </a:solidFill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ln>
                  <a:solidFill>
                    <a:srgbClr val="FFFF00"/>
                  </a:solidFill>
                </a:ln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Look at the picture and say . </a:t>
            </a:r>
            <a:endParaRPr lang="en-US" sz="3600" dirty="0">
              <a:ln>
                <a:solidFill>
                  <a:srgbClr val="FFFF00"/>
                </a:solidFill>
              </a:ln>
              <a:solidFill>
                <a:srgbClr val="00B0F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69701" y="5473521"/>
            <a:ext cx="3116688" cy="798490"/>
          </a:xfrm>
          <a:prstGeom prst="rect">
            <a:avLst/>
          </a:prstGeom>
          <a:solidFill>
            <a:srgbClr val="0070C0"/>
          </a:solid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Santals</a:t>
            </a:r>
            <a:r>
              <a:rPr lang="en-US" sz="32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32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636394" y="5473521"/>
            <a:ext cx="3116688" cy="798490"/>
          </a:xfrm>
          <a:prstGeom prst="rect">
            <a:avLst/>
          </a:prstGeom>
          <a:solidFill>
            <a:srgbClr val="0070C0"/>
          </a:solid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Tipperas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8603087" y="5473521"/>
            <a:ext cx="3116688" cy="798490"/>
          </a:xfrm>
          <a:prstGeom prst="rect">
            <a:avLst/>
          </a:prstGeom>
          <a:solidFill>
            <a:srgbClr val="0070C0"/>
          </a:solid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Garos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344507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3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8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C00000"/>
          </a:solidFill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453" y="2595227"/>
            <a:ext cx="3946637" cy="295616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9585" y="2595227"/>
            <a:ext cx="3582742" cy="295732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5823" y="2595227"/>
            <a:ext cx="3479710" cy="295616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6" name="Rectangle 5"/>
          <p:cNvSpPr/>
          <p:nvPr/>
        </p:nvSpPr>
        <p:spPr>
          <a:xfrm>
            <a:off x="643944" y="450761"/>
            <a:ext cx="11101589" cy="1803042"/>
          </a:xfrm>
          <a:prstGeom prst="rect">
            <a:avLst/>
          </a:prstGeom>
          <a:solidFill>
            <a:srgbClr val="002060"/>
          </a:solidFill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The ethnic people in Bangladesh hold a very important place in the culture of the country . Some of them are the </a:t>
            </a:r>
            <a:r>
              <a:rPr lang="en-US" sz="2400" dirty="0" err="1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Chakmas</a:t>
            </a:r>
            <a:r>
              <a:rPr lang="en-US" sz="24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, the </a:t>
            </a:r>
            <a:r>
              <a:rPr lang="en-US" sz="2400" dirty="0" err="1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Marmas</a:t>
            </a:r>
            <a:r>
              <a:rPr lang="en-US" sz="24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en-US" sz="2400" dirty="0" err="1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Tipperas</a:t>
            </a:r>
            <a:r>
              <a:rPr lang="en-US" sz="24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, the </a:t>
            </a:r>
            <a:r>
              <a:rPr lang="en-US" sz="2400" dirty="0" err="1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moorags</a:t>
            </a:r>
            <a:r>
              <a:rPr lang="en-US" sz="24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en-US" sz="2400" dirty="0" err="1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Santals</a:t>
            </a:r>
            <a:r>
              <a:rPr lang="en-US" sz="24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en-US" sz="2400" dirty="0" err="1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Khasias</a:t>
            </a:r>
            <a:r>
              <a:rPr lang="en-US" sz="24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en-US" sz="2400" dirty="0" err="1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Monipuries</a:t>
            </a:r>
            <a:r>
              <a:rPr lang="en-US" sz="24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Hajangs</a:t>
            </a:r>
            <a:r>
              <a:rPr lang="en-US" sz="24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, and </a:t>
            </a:r>
            <a:r>
              <a:rPr lang="en-US" sz="2400" dirty="0" err="1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Garos</a:t>
            </a:r>
            <a:r>
              <a:rPr lang="en-US" sz="24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.</a:t>
            </a:r>
            <a:endParaRPr lang="en-US" sz="2400" dirty="0">
              <a:solidFill>
                <a:srgbClr val="FFFF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85611" y="5731099"/>
            <a:ext cx="3412902" cy="772732"/>
          </a:xfrm>
          <a:prstGeom prst="rect">
            <a:avLst/>
          </a:prstGeom>
          <a:solidFill>
            <a:schemeClr val="accent4">
              <a:lumMod val="50000"/>
            </a:schemeClr>
          </a:solid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Ethnic groups </a:t>
            </a:r>
            <a:endParaRPr lang="en-US" sz="28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569585" y="5731099"/>
            <a:ext cx="3412902" cy="772732"/>
          </a:xfrm>
          <a:prstGeom prst="rect">
            <a:avLst/>
          </a:prstGeom>
          <a:solidFill>
            <a:schemeClr val="accent4">
              <a:lumMod val="50000"/>
            </a:schemeClr>
          </a:solid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Monipuri</a:t>
            </a:r>
            <a:r>
              <a:rPr lang="en-US" sz="28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dress </a:t>
            </a:r>
            <a:endParaRPr lang="en-US" sz="2800" dirty="0">
              <a:solidFill>
                <a:srgbClr val="00B0F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380792" y="5731099"/>
            <a:ext cx="3412902" cy="772732"/>
          </a:xfrm>
          <a:prstGeom prst="rect">
            <a:avLst/>
          </a:prstGeom>
          <a:solidFill>
            <a:schemeClr val="accent4">
              <a:lumMod val="50000"/>
            </a:schemeClr>
          </a:solid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Chakmas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6976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6">
              <a:lumMod val="50000"/>
            </a:schemeClr>
          </a:solidFill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840" y="2815041"/>
            <a:ext cx="4108859" cy="272287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9447" y="2815041"/>
            <a:ext cx="3508712" cy="272287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2702" y="2815041"/>
            <a:ext cx="3762742" cy="272287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Rectangle 5"/>
          <p:cNvSpPr/>
          <p:nvPr/>
        </p:nvSpPr>
        <p:spPr>
          <a:xfrm>
            <a:off x="798490" y="5859887"/>
            <a:ext cx="3065172" cy="669702"/>
          </a:xfrm>
          <a:prstGeom prst="rect">
            <a:avLst/>
          </a:prstGeom>
          <a:solidFill>
            <a:srgbClr val="7030A0"/>
          </a:solid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Monipuries</a:t>
            </a:r>
            <a:r>
              <a:rPr lang="en-US" sz="2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dance </a:t>
            </a:r>
            <a:endParaRPr lang="en-US" sz="24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962659" y="5805152"/>
            <a:ext cx="3065172" cy="669702"/>
          </a:xfrm>
          <a:prstGeom prst="rect">
            <a:avLst/>
          </a:prstGeom>
          <a:solidFill>
            <a:srgbClr val="7030A0"/>
          </a:solid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Tripperas</a:t>
            </a:r>
            <a:r>
              <a:rPr lang="en-US" sz="24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dance </a:t>
            </a:r>
            <a:endParaRPr lang="en-US" sz="2400" dirty="0">
              <a:solidFill>
                <a:srgbClr val="00B0F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826321" y="5766515"/>
            <a:ext cx="3065172" cy="669702"/>
          </a:xfrm>
          <a:prstGeom prst="rect">
            <a:avLst/>
          </a:prstGeom>
          <a:solidFill>
            <a:srgbClr val="7030A0"/>
          </a:solid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Garos</a:t>
            </a:r>
            <a:r>
              <a:rPr lang="en-US" sz="24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dance </a:t>
            </a:r>
            <a:endParaRPr lang="en-US" sz="2400" dirty="0">
              <a:solidFill>
                <a:srgbClr val="FFFF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12124" y="244699"/>
            <a:ext cx="11479369" cy="186743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The ethnic people are fond of songs, music, dances, theatre and fairs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8712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9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Lesson plan </a:t>
            </a:r>
          </a:p>
          <a:p>
            <a:pPr algn="ctr"/>
            <a:r>
              <a:rPr lang="en-US" sz="32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Our ethnic friends</a:t>
            </a:r>
            <a:r>
              <a:rPr lang="en-US" dirty="0" smtClean="0"/>
              <a:t>(</a:t>
            </a:r>
            <a:r>
              <a:rPr lang="en-US" sz="3200" dirty="0" smtClean="0">
                <a:solidFill>
                  <a:srgbClr val="FF0000"/>
                </a:solidFill>
              </a:rPr>
              <a:t>1, 2</a:t>
            </a:r>
            <a:r>
              <a:rPr lang="en-US" dirty="0" smtClean="0"/>
              <a:t>) </a:t>
            </a:r>
          </a:p>
          <a:p>
            <a:pPr algn="ctr"/>
            <a:r>
              <a:rPr lang="en-US" sz="32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Lesson:</a:t>
            </a:r>
            <a:r>
              <a:rPr lang="en-US" sz="3200" dirty="0" smtClean="0">
                <a:solidFill>
                  <a:srgbClr val="FFFF00"/>
                </a:solidFill>
                <a:cs typeface="Ekushey Godhuli" panose="03080603080002020207" pitchFamily="66"/>
              </a:rPr>
              <a:t>3-4</a:t>
            </a:r>
            <a:r>
              <a:rPr lang="en-US" sz="32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</a:p>
          <a:p>
            <a:pPr algn="ctr"/>
            <a:r>
              <a:rPr lang="en-US" sz="32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Unit-One </a:t>
            </a:r>
          </a:p>
          <a:p>
            <a:pPr algn="ctr"/>
            <a:r>
              <a:rPr lang="en-US" sz="32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Time:</a:t>
            </a:r>
            <a:r>
              <a:rPr lang="en-US" sz="3200" dirty="0" smtClean="0">
                <a:solidFill>
                  <a:srgbClr val="FF0000"/>
                </a:solidFill>
                <a:latin typeface="+mj-lt"/>
                <a:cs typeface="NikoshBAN" panose="02000000000000000000" pitchFamily="2" charset="0"/>
              </a:rPr>
              <a:t>50 </a:t>
            </a:r>
            <a:r>
              <a:rPr lang="en-US" sz="32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Minutes </a:t>
            </a:r>
          </a:p>
          <a:p>
            <a:pPr algn="ctr"/>
            <a:r>
              <a:rPr lang="en-US" sz="32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Date: </a:t>
            </a:r>
            <a:r>
              <a:rPr lang="en-US" sz="3200" dirty="0" smtClean="0">
                <a:solidFill>
                  <a:srgbClr val="C00000"/>
                </a:solidFill>
              </a:rPr>
              <a:t>15/01/2020 </a:t>
            </a:r>
            <a:endParaRPr lang="en-US" sz="3200" dirty="0">
              <a:solidFill>
                <a:srgbClr val="C0000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9828" y="1874614"/>
            <a:ext cx="2619375" cy="26193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9828" y="4610637"/>
            <a:ext cx="2619375" cy="193689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253" y="3431044"/>
            <a:ext cx="4021533" cy="31164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62021408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53" presetClass="entr" presetSubtype="52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53" presetClass="entr" presetSubtype="52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53" presetClass="entr" presetSubtype="52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53" presetClass="entr" presetSubtype="52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53" presetClass="entr" presetSubtype="52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out)">
                                      <p:cBhvr>
                                        <p:cTn id="6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C00000"/>
          </a:solidFill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LEARNING OUTCOME </a:t>
            </a:r>
          </a:p>
          <a:p>
            <a:pPr algn="ctr"/>
            <a:r>
              <a:rPr lang="en-US" sz="32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After finish the lesson they will be able to 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32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Read and understand texts 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32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Recognize the ethnic people of Bangladesh 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32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To explain about the ethnic people of Bangladesh 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32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To description their lifestyle and </a:t>
            </a:r>
            <a:r>
              <a:rPr lang="en-US" sz="3200" dirty="0" err="1" smtClean="0">
                <a:solidFill>
                  <a:schemeClr val="tx2">
                    <a:lumMod val="20000"/>
                    <a:lumOff val="8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favourite</a:t>
            </a:r>
            <a:r>
              <a:rPr lang="en-US" sz="32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pastimes  </a:t>
            </a:r>
          </a:p>
          <a:p>
            <a:pPr algn="ctr"/>
            <a:endParaRPr lang="en-US" dirty="0"/>
          </a:p>
        </p:txBody>
      </p:sp>
      <p:sp>
        <p:nvSpPr>
          <p:cNvPr id="4" name="4-Point Star 3"/>
          <p:cNvSpPr/>
          <p:nvPr/>
        </p:nvSpPr>
        <p:spPr>
          <a:xfrm>
            <a:off x="540913" y="437883"/>
            <a:ext cx="811369" cy="592428"/>
          </a:xfrm>
          <a:prstGeom prst="star4">
            <a:avLst>
              <a:gd name="adj" fmla="val 16667"/>
            </a:avLst>
          </a:prstGeom>
          <a:solidFill>
            <a:schemeClr val="bg2">
              <a:lumMod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4-Point Star 4"/>
          <p:cNvSpPr/>
          <p:nvPr/>
        </p:nvSpPr>
        <p:spPr>
          <a:xfrm>
            <a:off x="1352282" y="437883"/>
            <a:ext cx="811369" cy="592428"/>
          </a:xfrm>
          <a:prstGeom prst="star4">
            <a:avLst>
              <a:gd name="adj" fmla="val 16667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4-Point Star 5"/>
          <p:cNvSpPr/>
          <p:nvPr/>
        </p:nvSpPr>
        <p:spPr>
          <a:xfrm>
            <a:off x="2163651" y="437883"/>
            <a:ext cx="811369" cy="592428"/>
          </a:xfrm>
          <a:prstGeom prst="star4">
            <a:avLst>
              <a:gd name="adj" fmla="val 16667"/>
            </a:avLst>
          </a:prstGeom>
          <a:solidFill>
            <a:schemeClr val="bg2">
              <a:lumMod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4-Point Star 6"/>
          <p:cNvSpPr/>
          <p:nvPr/>
        </p:nvSpPr>
        <p:spPr>
          <a:xfrm>
            <a:off x="2975020" y="437883"/>
            <a:ext cx="811369" cy="592428"/>
          </a:xfrm>
          <a:prstGeom prst="star4">
            <a:avLst>
              <a:gd name="adj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4-Point Star 7"/>
          <p:cNvSpPr/>
          <p:nvPr/>
        </p:nvSpPr>
        <p:spPr>
          <a:xfrm>
            <a:off x="3786389" y="437883"/>
            <a:ext cx="811369" cy="592428"/>
          </a:xfrm>
          <a:prstGeom prst="star4">
            <a:avLst>
              <a:gd name="adj" fmla="val 16667"/>
            </a:avLst>
          </a:prstGeom>
          <a:solidFill>
            <a:schemeClr val="bg2">
              <a:lumMod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4-Point Star 8"/>
          <p:cNvSpPr/>
          <p:nvPr/>
        </p:nvSpPr>
        <p:spPr>
          <a:xfrm>
            <a:off x="4597758" y="437883"/>
            <a:ext cx="811369" cy="592428"/>
          </a:xfrm>
          <a:prstGeom prst="star4">
            <a:avLst>
              <a:gd name="adj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4-Point Star 9"/>
          <p:cNvSpPr/>
          <p:nvPr/>
        </p:nvSpPr>
        <p:spPr>
          <a:xfrm>
            <a:off x="5284631" y="437883"/>
            <a:ext cx="811369" cy="592428"/>
          </a:xfrm>
          <a:prstGeom prst="star4">
            <a:avLst>
              <a:gd name="adj" fmla="val 16667"/>
            </a:avLst>
          </a:prstGeom>
          <a:solidFill>
            <a:schemeClr val="bg2">
              <a:lumMod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4-Point Star 10"/>
          <p:cNvSpPr/>
          <p:nvPr/>
        </p:nvSpPr>
        <p:spPr>
          <a:xfrm>
            <a:off x="6096000" y="437883"/>
            <a:ext cx="811369" cy="592428"/>
          </a:xfrm>
          <a:prstGeom prst="star4">
            <a:avLst>
              <a:gd name="adj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4-Point Star 11"/>
          <p:cNvSpPr/>
          <p:nvPr/>
        </p:nvSpPr>
        <p:spPr>
          <a:xfrm>
            <a:off x="6834389" y="437883"/>
            <a:ext cx="811369" cy="592428"/>
          </a:xfrm>
          <a:prstGeom prst="star4">
            <a:avLst>
              <a:gd name="adj" fmla="val 16667"/>
            </a:avLst>
          </a:prstGeom>
          <a:solidFill>
            <a:schemeClr val="bg2">
              <a:lumMod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4-Point Star 12"/>
          <p:cNvSpPr/>
          <p:nvPr/>
        </p:nvSpPr>
        <p:spPr>
          <a:xfrm>
            <a:off x="7645758" y="437883"/>
            <a:ext cx="811369" cy="592428"/>
          </a:xfrm>
          <a:prstGeom prst="star4">
            <a:avLst>
              <a:gd name="adj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4-Point Star 13"/>
          <p:cNvSpPr/>
          <p:nvPr/>
        </p:nvSpPr>
        <p:spPr>
          <a:xfrm>
            <a:off x="8457127" y="437883"/>
            <a:ext cx="811369" cy="592428"/>
          </a:xfrm>
          <a:prstGeom prst="star4">
            <a:avLst>
              <a:gd name="adj" fmla="val 16667"/>
            </a:avLst>
          </a:prstGeom>
          <a:solidFill>
            <a:schemeClr val="bg2">
              <a:lumMod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4-Point Star 14"/>
          <p:cNvSpPr/>
          <p:nvPr/>
        </p:nvSpPr>
        <p:spPr>
          <a:xfrm>
            <a:off x="9268496" y="437883"/>
            <a:ext cx="811369" cy="592428"/>
          </a:xfrm>
          <a:prstGeom prst="star4">
            <a:avLst>
              <a:gd name="adj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4-Point Star 15"/>
          <p:cNvSpPr/>
          <p:nvPr/>
        </p:nvSpPr>
        <p:spPr>
          <a:xfrm>
            <a:off x="10079865" y="437883"/>
            <a:ext cx="811369" cy="592428"/>
          </a:xfrm>
          <a:prstGeom prst="star4">
            <a:avLst>
              <a:gd name="adj" fmla="val 16667"/>
            </a:avLst>
          </a:prstGeom>
          <a:solidFill>
            <a:schemeClr val="bg2">
              <a:lumMod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4-Point Star 16"/>
          <p:cNvSpPr/>
          <p:nvPr/>
        </p:nvSpPr>
        <p:spPr>
          <a:xfrm>
            <a:off x="10891234" y="437883"/>
            <a:ext cx="811369" cy="592428"/>
          </a:xfrm>
          <a:prstGeom prst="star4">
            <a:avLst>
              <a:gd name="adj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4-Point Star 17"/>
          <p:cNvSpPr/>
          <p:nvPr/>
        </p:nvSpPr>
        <p:spPr>
          <a:xfrm>
            <a:off x="530180" y="1030311"/>
            <a:ext cx="811369" cy="592428"/>
          </a:xfrm>
          <a:prstGeom prst="star4">
            <a:avLst>
              <a:gd name="adj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4-Point Star 18"/>
          <p:cNvSpPr/>
          <p:nvPr/>
        </p:nvSpPr>
        <p:spPr>
          <a:xfrm>
            <a:off x="519447" y="1622739"/>
            <a:ext cx="811369" cy="592428"/>
          </a:xfrm>
          <a:prstGeom prst="star4">
            <a:avLst>
              <a:gd name="adj" fmla="val 16667"/>
            </a:avLst>
          </a:prstGeom>
          <a:solidFill>
            <a:schemeClr val="bg2">
              <a:lumMod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4-Point Star 19"/>
          <p:cNvSpPr/>
          <p:nvPr/>
        </p:nvSpPr>
        <p:spPr>
          <a:xfrm>
            <a:off x="10891233" y="1030311"/>
            <a:ext cx="811369" cy="592428"/>
          </a:xfrm>
          <a:prstGeom prst="star4">
            <a:avLst>
              <a:gd name="adj" fmla="val 16667"/>
            </a:avLst>
          </a:prstGeom>
          <a:solidFill>
            <a:schemeClr val="bg2">
              <a:lumMod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4-Point Star 20"/>
          <p:cNvSpPr/>
          <p:nvPr/>
        </p:nvSpPr>
        <p:spPr>
          <a:xfrm>
            <a:off x="10891233" y="1622739"/>
            <a:ext cx="811369" cy="592428"/>
          </a:xfrm>
          <a:prstGeom prst="star4">
            <a:avLst>
              <a:gd name="adj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4-Point Star 21"/>
          <p:cNvSpPr/>
          <p:nvPr/>
        </p:nvSpPr>
        <p:spPr>
          <a:xfrm>
            <a:off x="10891232" y="2215167"/>
            <a:ext cx="811369" cy="592428"/>
          </a:xfrm>
          <a:prstGeom prst="star4">
            <a:avLst>
              <a:gd name="adj" fmla="val 16667"/>
            </a:avLst>
          </a:prstGeom>
          <a:solidFill>
            <a:schemeClr val="bg2">
              <a:lumMod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4-Point Star 22"/>
          <p:cNvSpPr/>
          <p:nvPr/>
        </p:nvSpPr>
        <p:spPr>
          <a:xfrm>
            <a:off x="10891231" y="2759299"/>
            <a:ext cx="811369" cy="592428"/>
          </a:xfrm>
          <a:prstGeom prst="star4">
            <a:avLst>
              <a:gd name="adj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4-Point Star 23"/>
          <p:cNvSpPr/>
          <p:nvPr/>
        </p:nvSpPr>
        <p:spPr>
          <a:xfrm>
            <a:off x="10891231" y="3351727"/>
            <a:ext cx="811369" cy="592428"/>
          </a:xfrm>
          <a:prstGeom prst="star4">
            <a:avLst>
              <a:gd name="adj" fmla="val 16667"/>
            </a:avLst>
          </a:prstGeom>
          <a:solidFill>
            <a:schemeClr val="bg2">
              <a:lumMod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4-Point Star 24"/>
          <p:cNvSpPr/>
          <p:nvPr/>
        </p:nvSpPr>
        <p:spPr>
          <a:xfrm>
            <a:off x="10891231" y="3920007"/>
            <a:ext cx="811369" cy="592428"/>
          </a:xfrm>
          <a:prstGeom prst="star4">
            <a:avLst>
              <a:gd name="adj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4-Point Star 25"/>
          <p:cNvSpPr/>
          <p:nvPr/>
        </p:nvSpPr>
        <p:spPr>
          <a:xfrm>
            <a:off x="10891231" y="4488287"/>
            <a:ext cx="811369" cy="592428"/>
          </a:xfrm>
          <a:prstGeom prst="star4">
            <a:avLst>
              <a:gd name="adj" fmla="val 16667"/>
            </a:avLst>
          </a:prstGeom>
          <a:solidFill>
            <a:schemeClr val="bg2">
              <a:lumMod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4-Point Star 26"/>
          <p:cNvSpPr/>
          <p:nvPr/>
        </p:nvSpPr>
        <p:spPr>
          <a:xfrm>
            <a:off x="10891231" y="5080715"/>
            <a:ext cx="811369" cy="592428"/>
          </a:xfrm>
          <a:prstGeom prst="star4">
            <a:avLst>
              <a:gd name="adj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4-Point Star 27"/>
          <p:cNvSpPr/>
          <p:nvPr/>
        </p:nvSpPr>
        <p:spPr>
          <a:xfrm>
            <a:off x="10891230" y="5658653"/>
            <a:ext cx="811369" cy="592428"/>
          </a:xfrm>
          <a:prstGeom prst="star4">
            <a:avLst>
              <a:gd name="adj" fmla="val 16667"/>
            </a:avLst>
          </a:prstGeom>
          <a:solidFill>
            <a:schemeClr val="bg2">
              <a:lumMod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4-Point Star 28"/>
          <p:cNvSpPr/>
          <p:nvPr/>
        </p:nvSpPr>
        <p:spPr>
          <a:xfrm>
            <a:off x="10133523" y="5680388"/>
            <a:ext cx="811369" cy="592428"/>
          </a:xfrm>
          <a:prstGeom prst="star4">
            <a:avLst>
              <a:gd name="adj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4-Point Star 29"/>
          <p:cNvSpPr/>
          <p:nvPr/>
        </p:nvSpPr>
        <p:spPr>
          <a:xfrm>
            <a:off x="9326443" y="5680388"/>
            <a:ext cx="811369" cy="592428"/>
          </a:xfrm>
          <a:prstGeom prst="star4">
            <a:avLst>
              <a:gd name="adj" fmla="val 16667"/>
            </a:avLst>
          </a:prstGeom>
          <a:solidFill>
            <a:schemeClr val="bg2">
              <a:lumMod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4-Point Star 30"/>
          <p:cNvSpPr/>
          <p:nvPr/>
        </p:nvSpPr>
        <p:spPr>
          <a:xfrm>
            <a:off x="8551561" y="5716607"/>
            <a:ext cx="811369" cy="592428"/>
          </a:xfrm>
          <a:prstGeom prst="star4">
            <a:avLst>
              <a:gd name="adj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4-Point Star 31"/>
          <p:cNvSpPr/>
          <p:nvPr/>
        </p:nvSpPr>
        <p:spPr>
          <a:xfrm>
            <a:off x="7808865" y="5694876"/>
            <a:ext cx="811369" cy="592428"/>
          </a:xfrm>
          <a:prstGeom prst="star4">
            <a:avLst>
              <a:gd name="adj" fmla="val 16667"/>
            </a:avLst>
          </a:prstGeom>
          <a:solidFill>
            <a:schemeClr val="bg2">
              <a:lumMod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4-Point Star 32"/>
          <p:cNvSpPr/>
          <p:nvPr/>
        </p:nvSpPr>
        <p:spPr>
          <a:xfrm>
            <a:off x="6997495" y="5694876"/>
            <a:ext cx="811369" cy="592428"/>
          </a:xfrm>
          <a:prstGeom prst="star4">
            <a:avLst>
              <a:gd name="adj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4-Point Star 33"/>
          <p:cNvSpPr/>
          <p:nvPr/>
        </p:nvSpPr>
        <p:spPr>
          <a:xfrm>
            <a:off x="6204341" y="5716607"/>
            <a:ext cx="811369" cy="592428"/>
          </a:xfrm>
          <a:prstGeom prst="star4">
            <a:avLst>
              <a:gd name="adj" fmla="val 16667"/>
            </a:avLst>
          </a:prstGeom>
          <a:solidFill>
            <a:schemeClr val="bg2">
              <a:lumMod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4-Point Star 34"/>
          <p:cNvSpPr/>
          <p:nvPr/>
        </p:nvSpPr>
        <p:spPr>
          <a:xfrm>
            <a:off x="5419803" y="5716607"/>
            <a:ext cx="811369" cy="592428"/>
          </a:xfrm>
          <a:prstGeom prst="star4">
            <a:avLst>
              <a:gd name="adj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4-Point Star 35"/>
          <p:cNvSpPr/>
          <p:nvPr/>
        </p:nvSpPr>
        <p:spPr>
          <a:xfrm>
            <a:off x="4650276" y="5716607"/>
            <a:ext cx="811369" cy="592428"/>
          </a:xfrm>
          <a:prstGeom prst="star4">
            <a:avLst>
              <a:gd name="adj" fmla="val 16667"/>
            </a:avLst>
          </a:prstGeom>
          <a:solidFill>
            <a:schemeClr val="bg2">
              <a:lumMod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4-Point Star 36"/>
          <p:cNvSpPr/>
          <p:nvPr/>
        </p:nvSpPr>
        <p:spPr>
          <a:xfrm>
            <a:off x="3780954" y="5694876"/>
            <a:ext cx="811369" cy="592428"/>
          </a:xfrm>
          <a:prstGeom prst="star4">
            <a:avLst>
              <a:gd name="adj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4-Point Star 37"/>
          <p:cNvSpPr/>
          <p:nvPr/>
        </p:nvSpPr>
        <p:spPr>
          <a:xfrm>
            <a:off x="2979172" y="5694876"/>
            <a:ext cx="811369" cy="592428"/>
          </a:xfrm>
          <a:prstGeom prst="star4">
            <a:avLst>
              <a:gd name="adj" fmla="val 16667"/>
            </a:avLst>
          </a:prstGeom>
          <a:solidFill>
            <a:schemeClr val="bg2">
              <a:lumMod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4-Point Star 38"/>
          <p:cNvSpPr/>
          <p:nvPr/>
        </p:nvSpPr>
        <p:spPr>
          <a:xfrm>
            <a:off x="2180675" y="5650602"/>
            <a:ext cx="811369" cy="592428"/>
          </a:xfrm>
          <a:prstGeom prst="star4">
            <a:avLst>
              <a:gd name="adj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4-Point Star 39"/>
          <p:cNvSpPr/>
          <p:nvPr/>
        </p:nvSpPr>
        <p:spPr>
          <a:xfrm>
            <a:off x="1465736" y="5650602"/>
            <a:ext cx="811369" cy="592428"/>
          </a:xfrm>
          <a:prstGeom prst="star4">
            <a:avLst>
              <a:gd name="adj" fmla="val 16667"/>
            </a:avLst>
          </a:prstGeom>
          <a:solidFill>
            <a:schemeClr val="bg2">
              <a:lumMod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4-Point Star 40"/>
          <p:cNvSpPr/>
          <p:nvPr/>
        </p:nvSpPr>
        <p:spPr>
          <a:xfrm>
            <a:off x="678217" y="5650602"/>
            <a:ext cx="811369" cy="592428"/>
          </a:xfrm>
          <a:prstGeom prst="star4">
            <a:avLst>
              <a:gd name="adj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32724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6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2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8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>
              <a:lumMod val="50000"/>
            </a:schemeClr>
          </a:solidFill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1571" y="2240924"/>
            <a:ext cx="3378893" cy="34330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3365" y="2240924"/>
            <a:ext cx="3851118" cy="34330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547" y="2214889"/>
            <a:ext cx="4117282" cy="345910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6" name="Rounded Rectangle 5"/>
          <p:cNvSpPr/>
          <p:nvPr/>
        </p:nvSpPr>
        <p:spPr>
          <a:xfrm>
            <a:off x="463639" y="5872766"/>
            <a:ext cx="3412902" cy="721217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ln w="0">
                  <a:solidFill>
                    <a:srgbClr val="FFC000"/>
                  </a:solidFill>
                </a:ln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Monipuris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4752473" y="5821250"/>
            <a:ext cx="3412902" cy="721217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Garos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8568742" y="5808370"/>
            <a:ext cx="3412902" cy="721217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Santals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566671" y="360608"/>
            <a:ext cx="11050074" cy="1352282"/>
          </a:xfrm>
          <a:prstGeom prst="roundRect">
            <a:avLst/>
          </a:prstGeom>
          <a:solidFill>
            <a:schemeClr val="accent1">
              <a:lumMod val="50000"/>
            </a:schemeClr>
          </a:solid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ln w="22225">
                  <a:solidFill>
                    <a:srgbClr val="7030A0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Let us see the picture at a glance and say </a:t>
            </a:r>
            <a:endParaRPr lang="en-US" sz="3600" b="1" dirty="0">
              <a:ln w="22225">
                <a:solidFill>
                  <a:srgbClr val="7030A0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7462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/>
          </a:solidFill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507" y="2357438"/>
            <a:ext cx="3957575" cy="3013052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6685" y="2357437"/>
            <a:ext cx="3138630" cy="301305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303" y="2357437"/>
            <a:ext cx="4055625" cy="3013053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566670" y="5537915"/>
            <a:ext cx="3760631" cy="875763"/>
          </a:xfrm>
          <a:prstGeom prst="rect">
            <a:avLst/>
          </a:prstGeom>
          <a:solidFill>
            <a:schemeClr val="bg2">
              <a:lumMod val="10000"/>
            </a:schemeClr>
          </a:solid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Bede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327301" y="5510011"/>
            <a:ext cx="3760631" cy="875763"/>
          </a:xfrm>
          <a:prstGeom prst="rect">
            <a:avLst/>
          </a:prstGeom>
          <a:solidFill>
            <a:schemeClr val="bg2">
              <a:lumMod val="10000"/>
            </a:schemeClr>
          </a:solid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ln>
                  <a:solidFill>
                    <a:srgbClr val="FFFF00"/>
                  </a:solidFill>
                </a:ln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Chakmas</a:t>
            </a:r>
            <a:endParaRPr lang="en-US" sz="3200" dirty="0">
              <a:ln>
                <a:solidFill>
                  <a:srgbClr val="FFFF00"/>
                </a:solidFill>
              </a:ln>
              <a:solidFill>
                <a:srgbClr val="C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229600" y="5486400"/>
            <a:ext cx="3533104" cy="875763"/>
          </a:xfrm>
          <a:prstGeom prst="rect">
            <a:avLst/>
          </a:prstGeom>
          <a:solidFill>
            <a:schemeClr val="bg2">
              <a:lumMod val="10000"/>
            </a:schemeClr>
          </a:solid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ln w="0">
                  <a:solidFill>
                    <a:srgbClr val="FF0000"/>
                  </a:solidFill>
                </a:ln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Hajangs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66670" y="412124"/>
            <a:ext cx="11196034" cy="1275008"/>
          </a:xfrm>
          <a:prstGeom prst="rect">
            <a:avLst/>
          </a:prstGeom>
          <a:solidFill>
            <a:schemeClr val="accent2">
              <a:lumMod val="75000"/>
            </a:schemeClr>
          </a:solid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rgbClr val="00B0F0"/>
                </a:solidFill>
                <a:effectLst>
                  <a:reflection blurRad="6350" stA="55000" endA="300" endPos="45500" dir="5400000" sy="-100000" algn="bl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Do you know where the ethnic people live in Bangladesh ? What are they called ? </a:t>
            </a:r>
            <a:endParaRPr lang="en-US" sz="3200" dirty="0">
              <a:ln>
                <a:solidFill>
                  <a:schemeClr val="bg2">
                    <a:lumMod val="10000"/>
                  </a:schemeClr>
                </a:solidFill>
              </a:ln>
              <a:solidFill>
                <a:srgbClr val="00B0F0"/>
              </a:solidFill>
              <a:effectLst>
                <a:reflection blurRad="6350" stA="55000" endA="300" endPos="45500" dir="5400000" sy="-100000" algn="bl" rotWithShape="0"/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78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out)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out)">
                                      <p:cBhvr>
                                        <p:cTn id="2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out)">
                                      <p:cBhvr>
                                        <p:cTn id="2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329</TotalTime>
  <Words>434</Words>
  <Application>Microsoft Office PowerPoint</Application>
  <PresentationFormat>Widescreen</PresentationFormat>
  <Paragraphs>76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Calibri</vt:lpstr>
      <vt:lpstr>Calibri Light</vt:lpstr>
      <vt:lpstr>Ekushey Godhuli</vt:lpstr>
      <vt:lpstr>NikoshBAN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DOEL</dc:creator>
  <cp:lastModifiedBy>DOEL</cp:lastModifiedBy>
  <cp:revision>38</cp:revision>
  <dcterms:created xsi:type="dcterms:W3CDTF">2020-01-15T10:06:29Z</dcterms:created>
  <dcterms:modified xsi:type="dcterms:W3CDTF">2020-01-17T08:56:43Z</dcterms:modified>
</cp:coreProperties>
</file>