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22"/>
  </p:notesMasterIdLst>
  <p:sldIdLst>
    <p:sldId id="293" r:id="rId2"/>
    <p:sldId id="294" r:id="rId3"/>
    <p:sldId id="256" r:id="rId4"/>
    <p:sldId id="257" r:id="rId5"/>
    <p:sldId id="262" r:id="rId6"/>
    <p:sldId id="296" r:id="rId7"/>
    <p:sldId id="295" r:id="rId8"/>
    <p:sldId id="279" r:id="rId9"/>
    <p:sldId id="258" r:id="rId10"/>
    <p:sldId id="278" r:id="rId11"/>
    <p:sldId id="266" r:id="rId12"/>
    <p:sldId id="264" r:id="rId13"/>
    <p:sldId id="291" r:id="rId14"/>
    <p:sldId id="280" r:id="rId15"/>
    <p:sldId id="267" r:id="rId16"/>
    <p:sldId id="281" r:id="rId17"/>
    <p:sldId id="268" r:id="rId18"/>
    <p:sldId id="269" r:id="rId19"/>
    <p:sldId id="292" r:id="rId20"/>
    <p:sldId id="28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EDFB7-EA86-4058-8F5B-E54FC8AE0E1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1BD76-BE9E-4BFD-B291-A699EC4A7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0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আমরা কি সমান কঅরে ভাগ করতে পারব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2DDA72-E453-4AD6-BD8B-1E17686D5F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72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43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44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5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27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2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1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708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665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D877131-9B5D-4B9A-8274-E68150EFE7A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5D2AEED-A017-4031-B917-8D92C6668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8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4B5CEC-5161-47DE-ACB3-77A675FD5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1" y="112543"/>
            <a:ext cx="11774658" cy="637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77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5C80589-7000-45CB-B0B7-C8F67BBFD49C}"/>
              </a:ext>
            </a:extLst>
          </p:cNvPr>
          <p:cNvSpPr/>
          <p:nvPr/>
        </p:nvSpPr>
        <p:spPr>
          <a:xfrm>
            <a:off x="404185" y="5165801"/>
            <a:ext cx="3556198" cy="9943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318AE-9569-4496-B032-233023D5F0D3}"/>
              </a:ext>
            </a:extLst>
          </p:cNvPr>
          <p:cNvSpPr/>
          <p:nvPr/>
        </p:nvSpPr>
        <p:spPr>
          <a:xfrm>
            <a:off x="4259180" y="5165801"/>
            <a:ext cx="3665615" cy="9943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D7F0B2-4096-4F39-934E-075B58028952}"/>
              </a:ext>
            </a:extLst>
          </p:cNvPr>
          <p:cNvSpPr/>
          <p:nvPr/>
        </p:nvSpPr>
        <p:spPr>
          <a:xfrm>
            <a:off x="8384622" y="5155035"/>
            <a:ext cx="3613336" cy="9943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82D895-4268-407B-B7DF-DA0D3BF66799}"/>
              </a:ext>
            </a:extLst>
          </p:cNvPr>
          <p:cNvSpPr/>
          <p:nvPr/>
        </p:nvSpPr>
        <p:spPr>
          <a:xfrm>
            <a:off x="404185" y="385245"/>
            <a:ext cx="11617837" cy="88733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C34E2F-EDC5-43FD-8916-7EE5F2D1AB24}"/>
              </a:ext>
            </a:extLst>
          </p:cNvPr>
          <p:cNvGrpSpPr/>
          <p:nvPr/>
        </p:nvGrpSpPr>
        <p:grpSpPr>
          <a:xfrm>
            <a:off x="936551" y="2214057"/>
            <a:ext cx="10493449" cy="1053010"/>
            <a:chOff x="943535" y="3292577"/>
            <a:chExt cx="10493449" cy="10530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400AC-28F1-401E-83FE-04EF2745694D}"/>
                </a:ext>
              </a:extLst>
            </p:cNvPr>
            <p:cNvSpPr txBox="1"/>
            <p:nvPr/>
          </p:nvSpPr>
          <p:spPr>
            <a:xfrm>
              <a:off x="1026651" y="3497375"/>
              <a:ext cx="10410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I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এখন এই ১৫ টি আপেলকে আমরা নিচের তিনটি বক্সে সমান করে ভাগ করি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B8BF6E4-A734-4D46-8978-4463C8462FE4}"/>
                </a:ext>
              </a:extLst>
            </p:cNvPr>
            <p:cNvSpPr/>
            <p:nvPr/>
          </p:nvSpPr>
          <p:spPr>
            <a:xfrm>
              <a:off x="943535" y="3292577"/>
              <a:ext cx="10456873" cy="105301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D5562A-933C-47FC-B559-1407C242E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80" y="461758"/>
            <a:ext cx="750846" cy="7343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F9EA2A6-2BFB-40D7-9DB3-564C591E5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17" y="461758"/>
            <a:ext cx="750846" cy="73430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C71494C-979C-43CF-867F-8F8416E2C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887" y="461757"/>
            <a:ext cx="750846" cy="73430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5F7D99-8D9D-473D-A7CE-42FD236C2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61" y="461758"/>
            <a:ext cx="750846" cy="73430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4387D7A-9234-4F4A-B78A-B0DD8311C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392" y="466976"/>
            <a:ext cx="750846" cy="73430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DEC41BE5-DD59-40E4-8D77-7EC88B9C5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02" y="466975"/>
            <a:ext cx="750846" cy="73430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ED6DB636-074C-48F6-9C04-6748248CB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08" y="466976"/>
            <a:ext cx="750846" cy="7343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4B61867-1165-4861-9C86-DF5558F5C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16" y="466976"/>
            <a:ext cx="750846" cy="7343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B0B72A0-CDC7-405E-8BE0-87295A979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63" y="442911"/>
            <a:ext cx="750846" cy="7343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0E4CDA2-A672-4C47-9F42-DAB6C1EF1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450" y="461758"/>
            <a:ext cx="750846" cy="73430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280FE30-4746-4DED-A995-E93414E7F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19" y="466976"/>
            <a:ext cx="750846" cy="73430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7718A38B-9993-4A23-9661-0BE083E5B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259" y="466975"/>
            <a:ext cx="750846" cy="73430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C35E613-E0D2-432E-A22F-A69835278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501" y="466976"/>
            <a:ext cx="750846" cy="7343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DA7F860-561B-4442-9782-F25EE444AB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39" y="466976"/>
            <a:ext cx="750846" cy="7343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9B0D12B-327D-4CEF-BD52-3A9EE1BBB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48" y="442911"/>
            <a:ext cx="750846" cy="73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64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00144 0.7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00248 0.7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3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02917 0.7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00013 0.70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0013 0.7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0.02994 0.70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3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2.22222E-6 L -0.03281 0.7048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00195 0.7071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2.22222E-6 L 0.00065 0.7048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2.22222E-6 L -0.00208 0.7048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9" y="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2.22222E-6 L -0.03541 0.70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33333E-6 L -0.00482 0.7055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3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09922 0.7048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0.00185 L -0.04453 0.7067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" y="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22222E-6 L -0.00117 0.7048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3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605D2EC-96D3-4128-9E1A-873384B2C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7744"/>
            <a:ext cx="12192000" cy="28102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AAF8B7-4BD9-4F3E-B997-E4E8F0EED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33033"/>
            <a:ext cx="12192000" cy="2810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FC5361-2031-42CC-A19F-22387FD2A703}"/>
              </a:ext>
            </a:extLst>
          </p:cNvPr>
          <p:cNvSpPr txBox="1"/>
          <p:nvPr/>
        </p:nvSpPr>
        <p:spPr>
          <a:xfrm>
            <a:off x="2743198" y="2199021"/>
            <a:ext cx="7174523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গ</a:t>
            </a:r>
            <a:r>
              <a:rPr lang="as-IN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ড়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নির্ণয়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এর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সূত্রঃ</a:t>
            </a:r>
            <a:r>
              <a:rPr lang="en-US" sz="4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65FAE-9651-4560-9CCA-5A74D7F0C428}"/>
              </a:ext>
            </a:extLst>
          </p:cNvPr>
          <p:cNvSpPr txBox="1"/>
          <p:nvPr/>
        </p:nvSpPr>
        <p:spPr>
          <a:xfrm>
            <a:off x="1899137" y="3613474"/>
            <a:ext cx="8862646" cy="7694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গড়= রাশিগুলোর যোগফল   </a:t>
            </a:r>
            <a:r>
              <a:rPr lang="en-US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রাশিগুলোর সংখ্যা</a:t>
            </a:r>
            <a:endParaRPr lang="en-US" sz="44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41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F5B852-F498-4C2A-AD45-7851AD7E6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41BAFB-AE3D-4156-87BF-AD93A6C2D0E3}"/>
              </a:ext>
            </a:extLst>
          </p:cNvPr>
          <p:cNvSpPr txBox="1"/>
          <p:nvPr/>
        </p:nvSpPr>
        <p:spPr>
          <a:xfrm>
            <a:off x="2164018" y="456902"/>
            <a:ext cx="7450619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 defTabSz="914400"/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এখন আমরা গড় নির্ণয় করি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90AE8A-75D8-4AFE-8086-9BC4DBD67CC8}"/>
              </a:ext>
            </a:extLst>
          </p:cNvPr>
          <p:cNvSpPr txBox="1"/>
          <p:nvPr/>
        </p:nvSpPr>
        <p:spPr>
          <a:xfrm>
            <a:off x="2692902" y="1474594"/>
            <a:ext cx="590750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২০, ২৫ ও ৩০ এর গড় নির্ণয় করি।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38FE5-3573-4A02-9059-187AF311D669}"/>
              </a:ext>
            </a:extLst>
          </p:cNvPr>
          <p:cNvSpPr txBox="1"/>
          <p:nvPr/>
        </p:nvSpPr>
        <p:spPr>
          <a:xfrm>
            <a:off x="2164018" y="2329575"/>
            <a:ext cx="6965275" cy="36734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: আমরা জানি, </a:t>
            </a:r>
          </a:p>
          <a:p>
            <a:pPr defTabSz="91440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= রাশিগুলোর যোগফল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রাশিগুলোর সংখ্যা</a:t>
            </a:r>
          </a:p>
          <a:p>
            <a:pPr defTabSz="91440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= (২০+২৫+৩০) 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</a:p>
          <a:p>
            <a:pPr defTabSz="91440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=৭৫</a:t>
            </a:r>
            <a:r>
              <a:rPr lang="en-US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</a:p>
          <a:p>
            <a:pPr defTabSz="91440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= ২৫</a:t>
            </a:r>
          </a:p>
        </p:txBody>
      </p:sp>
    </p:spTree>
    <p:extLst>
      <p:ext uri="{BB962C8B-B14F-4D97-AF65-F5344CB8AC3E}">
        <p14:creationId xmlns:p14="http://schemas.microsoft.com/office/powerpoint/2010/main" val="323398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B46D30-B08E-4239-8E08-22671E184F88}"/>
              </a:ext>
            </a:extLst>
          </p:cNvPr>
          <p:cNvSpPr txBox="1"/>
          <p:nvPr/>
        </p:nvSpPr>
        <p:spPr>
          <a:xfrm>
            <a:off x="0" y="13069"/>
            <a:ext cx="11665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১। একটি গাভি থেকে প্রতিদিন কি পরিমাণ দুধ পাওয়া তা নিচের ছকে দেখানো হয়েছে।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909D8D-41E4-4750-BDD9-993D229D43CD}"/>
              </a:ext>
            </a:extLst>
          </p:cNvPr>
          <p:cNvGraphicFramePr>
            <a:graphicFrameLocks noGrp="1"/>
          </p:cNvGraphicFramePr>
          <p:nvPr/>
        </p:nvGraphicFramePr>
        <p:xfrm>
          <a:off x="889208" y="885059"/>
          <a:ext cx="10253250" cy="130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6807">
                  <a:extLst>
                    <a:ext uri="{9D8B030D-6E8A-4147-A177-3AD203B41FA5}">
                      <a16:colId xmlns:a16="http://schemas.microsoft.com/office/drawing/2014/main" val="3156003888"/>
                    </a:ext>
                  </a:extLst>
                </a:gridCol>
                <a:gridCol w="865669">
                  <a:extLst>
                    <a:ext uri="{9D8B030D-6E8A-4147-A177-3AD203B41FA5}">
                      <a16:colId xmlns:a16="http://schemas.microsoft.com/office/drawing/2014/main" val="1107398778"/>
                    </a:ext>
                  </a:extLst>
                </a:gridCol>
                <a:gridCol w="1154225">
                  <a:extLst>
                    <a:ext uri="{9D8B030D-6E8A-4147-A177-3AD203B41FA5}">
                      <a16:colId xmlns:a16="http://schemas.microsoft.com/office/drawing/2014/main" val="1609293854"/>
                    </a:ext>
                  </a:extLst>
                </a:gridCol>
                <a:gridCol w="1000328">
                  <a:extLst>
                    <a:ext uri="{9D8B030D-6E8A-4147-A177-3AD203B41FA5}">
                      <a16:colId xmlns:a16="http://schemas.microsoft.com/office/drawing/2014/main" val="2765028986"/>
                    </a:ext>
                  </a:extLst>
                </a:gridCol>
                <a:gridCol w="1288884">
                  <a:extLst>
                    <a:ext uri="{9D8B030D-6E8A-4147-A177-3AD203B41FA5}">
                      <a16:colId xmlns:a16="http://schemas.microsoft.com/office/drawing/2014/main" val="3817835321"/>
                    </a:ext>
                  </a:extLst>
                </a:gridCol>
                <a:gridCol w="1299256">
                  <a:extLst>
                    <a:ext uri="{9D8B030D-6E8A-4147-A177-3AD203B41FA5}">
                      <a16:colId xmlns:a16="http://schemas.microsoft.com/office/drawing/2014/main" val="1655683058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891769530"/>
                    </a:ext>
                  </a:extLst>
                </a:gridCol>
                <a:gridCol w="908193">
                  <a:extLst>
                    <a:ext uri="{9D8B030D-6E8A-4147-A177-3AD203B41FA5}">
                      <a16:colId xmlns:a16="http://schemas.microsoft.com/office/drawing/2014/main" val="2307412420"/>
                    </a:ext>
                  </a:extLst>
                </a:gridCol>
              </a:tblGrid>
              <a:tr h="476595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সোম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মঙ্গল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বৃহস্পতি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015533"/>
                  </a:ext>
                </a:extLst>
              </a:tr>
              <a:tr h="723734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দুধ( লিটার)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১৬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১৩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১৭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1114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5F5BF2-BB06-4ADD-88E8-5ED7630BD047}"/>
              </a:ext>
            </a:extLst>
          </p:cNvPr>
          <p:cNvSpPr txBox="1"/>
          <p:nvPr/>
        </p:nvSpPr>
        <p:spPr>
          <a:xfrm>
            <a:off x="969375" y="2201279"/>
            <a:ext cx="8107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গাভিটি প্রতিদিন গড়ে কী পরিমাণ দুধ দেয় তা নির্ণয় কর।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8E6F0B-1FF9-4A8D-B58D-8159FBA96ABE}"/>
              </a:ext>
            </a:extLst>
          </p:cNvPr>
          <p:cNvSpPr txBox="1"/>
          <p:nvPr/>
        </p:nvSpPr>
        <p:spPr>
          <a:xfrm>
            <a:off x="1267032" y="3391261"/>
            <a:ext cx="84831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সমাধান : আমরা জানি,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গড় = রাশিগুলোর যোগফল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÷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রাশিরগুলোর সংখ্যা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 (১৩+১৬+১৫+১৩+১৭+১৪+১৭)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÷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৭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 ১০৫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÷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= ১৫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উত্তরঃ প্রতিদিন দুধ দেয় ১৫ লিটার ।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98127A-2D83-41C0-9F66-0D8A2077E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809" y="4787969"/>
            <a:ext cx="4592191" cy="2070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94B23-CBD0-41AA-8484-3C943F0967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/>
          <a:stretch/>
        </p:blipFill>
        <p:spPr>
          <a:xfrm rot="16200000">
            <a:off x="9312126" y="2782110"/>
            <a:ext cx="4592191" cy="116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95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10DCB3-37F2-4B62-B7AE-2D648043D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EDAFE96-D32D-4CDB-89A3-9C89473134F1}"/>
              </a:ext>
            </a:extLst>
          </p:cNvPr>
          <p:cNvGrpSpPr/>
          <p:nvPr/>
        </p:nvGrpSpPr>
        <p:grpSpPr>
          <a:xfrm>
            <a:off x="2883877" y="520505"/>
            <a:ext cx="8117058" cy="5430633"/>
            <a:chOff x="2940148" y="590843"/>
            <a:chExt cx="8117058" cy="54306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D28FC8-081E-4934-8981-A40053CA3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0196" y="2143679"/>
              <a:ext cx="2957361" cy="38463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67D7841-68B2-4804-96B1-D4B6D3041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2895" y="2112231"/>
              <a:ext cx="3191221" cy="390924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C6599E-B62D-451B-AAE6-EAB88EC7F736}"/>
                </a:ext>
              </a:extLst>
            </p:cNvPr>
            <p:cNvSpPr txBox="1"/>
            <p:nvPr/>
          </p:nvSpPr>
          <p:spPr>
            <a:xfrm>
              <a:off x="2940148" y="590843"/>
              <a:ext cx="81170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গণিত বইয়ের ৮৯নং পৃষ্ঠা বের কর।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694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CB6D9-42B4-4166-A82B-6FFDB6AC6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213864"/>
            <a:ext cx="12023188" cy="6430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4CA58B-3E68-4C24-91F3-FF396953CA52}"/>
              </a:ext>
            </a:extLst>
          </p:cNvPr>
          <p:cNvSpPr txBox="1"/>
          <p:nvPr/>
        </p:nvSpPr>
        <p:spPr>
          <a:xfrm>
            <a:off x="1645920" y="2236763"/>
            <a:ext cx="97629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নির্ণয় করঃ</a:t>
            </a:r>
          </a:p>
          <a:p>
            <a:pPr algn="ctr"/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১ ও ৩ – ১৫ , ২৫ ও ২০।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দল  ২ ও ৪ – ১০ , ১৫ ও ২০ 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FC9D0-4492-412C-9A07-17ADFEE2F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9" y="213864"/>
            <a:ext cx="4135901" cy="23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87FF5B2-D8E5-4A23-9710-F0AB8C6A6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28" y="703852"/>
            <a:ext cx="11162743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09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E0107-C7A6-4905-BA34-D4A6A8ABA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35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E4B00C-62B1-4CB0-A58F-E7BE5A1AF5EC}"/>
              </a:ext>
            </a:extLst>
          </p:cNvPr>
          <p:cNvSpPr txBox="1"/>
          <p:nvPr/>
        </p:nvSpPr>
        <p:spPr>
          <a:xfrm>
            <a:off x="1885071" y="323034"/>
            <a:ext cx="2883876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8E20F5-4781-4293-8A17-1B5E9A1A049D}"/>
              </a:ext>
            </a:extLst>
          </p:cNvPr>
          <p:cNvSpPr txBox="1"/>
          <p:nvPr/>
        </p:nvSpPr>
        <p:spPr>
          <a:xfrm>
            <a:off x="659579" y="2410760"/>
            <a:ext cx="765545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IN" sz="4400" b="1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৮টি ডিমের দাম অনুরূপ :</a:t>
            </a:r>
          </a:p>
          <a:p>
            <a:pPr algn="ctr" defTabSz="914400"/>
            <a:r>
              <a:rPr lang="bn-IN" sz="44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৫৪গ্রাম, ৫৬গ্রাম, ৫৫গ্রাম, ৫৮ গ্রাম, ৫৭ গ্রাম,</a:t>
            </a:r>
          </a:p>
          <a:p>
            <a:pPr algn="ctr" defTabSz="914400"/>
            <a:r>
              <a:rPr lang="bn-IN" sz="44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গ্রাম, ৫৩ গ্রাম, ৫১ গ্রাম। ৮ টি ডিমের </a:t>
            </a:r>
          </a:p>
          <a:p>
            <a:pPr algn="ctr" defTabSz="914400"/>
            <a:r>
              <a:rPr lang="bn-IN" sz="44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ওজন নির্ণয় কর।</a:t>
            </a:r>
            <a:endParaRPr lang="en-US" sz="40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F955D-4C58-46B1-9A89-60C5752F7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504" y="279659"/>
            <a:ext cx="3850022" cy="42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9FC809-60BC-447E-8F02-587CDF46F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F097B3-54DB-4822-B2AF-327AAA23B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197" y="775191"/>
            <a:ext cx="6242906" cy="2154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0169A6-AB45-4880-B832-366EBB85538D}"/>
              </a:ext>
            </a:extLst>
          </p:cNvPr>
          <p:cNvSpPr txBox="1"/>
          <p:nvPr/>
        </p:nvSpPr>
        <p:spPr>
          <a:xfrm>
            <a:off x="1941341" y="996642"/>
            <a:ext cx="330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6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B51B3E-A896-4BAF-A183-13A6A346CD38}"/>
              </a:ext>
            </a:extLst>
          </p:cNvPr>
          <p:cNvSpPr txBox="1"/>
          <p:nvPr/>
        </p:nvSpPr>
        <p:spPr>
          <a:xfrm>
            <a:off x="769035" y="3376801"/>
            <a:ext cx="104663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গণিত বইয়ের ৯০পৃষ্ঠার ১ও২ নং অংকের সমাধান কর । </a:t>
            </a:r>
            <a:endParaRPr lang="en-US" sz="44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EB6F12-BBE0-4AAD-80BA-34FC6F541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5" b="18707"/>
          <a:stretch/>
        </p:blipFill>
        <p:spPr>
          <a:xfrm>
            <a:off x="956603" y="4701833"/>
            <a:ext cx="10564837" cy="15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08FA44-B2FE-4D35-A34E-1E1617EF7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42762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77EE7-271B-478F-8B02-5844F35F8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26" y="397798"/>
            <a:ext cx="9888569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84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6175B-8810-4421-A247-839121335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28"/>
            <a:ext cx="12192000" cy="6555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FA445-4AF8-4B56-AEEC-30DD1ADF451B}"/>
              </a:ext>
            </a:extLst>
          </p:cNvPr>
          <p:cNvSpPr txBox="1"/>
          <p:nvPr/>
        </p:nvSpPr>
        <p:spPr>
          <a:xfrm>
            <a:off x="2431366" y="1851645"/>
            <a:ext cx="732926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 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91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7CD684-410D-44F6-A760-00509D076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169CD3B1-0E0B-4B64-8DEA-D0D6BDCEA186}"/>
              </a:ext>
            </a:extLst>
          </p:cNvPr>
          <p:cNvSpPr/>
          <p:nvPr/>
        </p:nvSpPr>
        <p:spPr>
          <a:xfrm>
            <a:off x="3418449" y="211015"/>
            <a:ext cx="8773551" cy="4206240"/>
          </a:xfrm>
          <a:prstGeom prst="hexagon">
            <a:avLst>
              <a:gd name="adj" fmla="val 82190"/>
              <a:gd name="vf" fmla="val 1154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স</a:t>
            </a:r>
            <a:r>
              <a:rPr lang="bn-IN" sz="5400" b="1" i="1" dirty="0">
                <a:solidFill>
                  <a:srgbClr val="FF0000"/>
                </a:solidFill>
              </a:rPr>
              <a:t>বাইকে                </a:t>
            </a:r>
            <a:r>
              <a:rPr lang="bn-IN" sz="8000" b="1" i="1" dirty="0">
                <a:solidFill>
                  <a:srgbClr val="FFFF00"/>
                </a:solidFill>
              </a:rPr>
              <a:t>ধন্যবাদ </a:t>
            </a:r>
            <a:endParaRPr lang="bn-IN" sz="4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7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147CCD-ECC3-4DDE-BFB0-819C2ADEF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109"/>
            <a:ext cx="11657428" cy="321037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906A9E-52B8-4526-9420-3A4120D8FC42}"/>
              </a:ext>
            </a:extLst>
          </p:cNvPr>
          <p:cNvGrpSpPr/>
          <p:nvPr/>
        </p:nvGrpSpPr>
        <p:grpSpPr>
          <a:xfrm>
            <a:off x="1690468" y="107554"/>
            <a:ext cx="8276492" cy="2208628"/>
            <a:chOff x="1690468" y="107554"/>
            <a:chExt cx="8276492" cy="2208628"/>
          </a:xfrm>
        </p:grpSpPr>
        <p:sp>
          <p:nvSpPr>
            <p:cNvPr id="6" name="Scroll: Horizontal 5">
              <a:extLst>
                <a:ext uri="{FF2B5EF4-FFF2-40B4-BE49-F238E27FC236}">
                  <a16:creationId xmlns:a16="http://schemas.microsoft.com/office/drawing/2014/main" id="{36DD1D82-8F73-4C14-9E74-1CD66764A67C}"/>
                </a:ext>
              </a:extLst>
            </p:cNvPr>
            <p:cNvSpPr/>
            <p:nvPr/>
          </p:nvSpPr>
          <p:spPr>
            <a:xfrm>
              <a:off x="1690468" y="107554"/>
              <a:ext cx="8276492" cy="2208628"/>
            </a:xfrm>
            <a:prstGeom prst="horizontalScroll">
              <a:avLst/>
            </a:prstGeom>
            <a:solidFill>
              <a:srgbClr val="00B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FD7770-4F6E-4BE6-B91C-B543B85AE1EF}"/>
                </a:ext>
              </a:extLst>
            </p:cNvPr>
            <p:cNvSpPr txBox="1"/>
            <p:nvPr/>
          </p:nvSpPr>
          <p:spPr>
            <a:xfrm>
              <a:off x="2715065" y="515518"/>
              <a:ext cx="595063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0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8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385F1CF-FCDE-404A-BC7F-E7A405FCB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10" y="1978854"/>
            <a:ext cx="3137243" cy="39993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AD0C5A1-48B7-4504-B87B-25C3C22BC727}"/>
              </a:ext>
            </a:extLst>
          </p:cNvPr>
          <p:cNvSpPr txBox="1"/>
          <p:nvPr/>
        </p:nvSpPr>
        <p:spPr>
          <a:xfrm>
            <a:off x="1941266" y="2246921"/>
            <a:ext cx="69916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মোসাঃ তাসলিমা আলম</a:t>
            </a:r>
          </a:p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মাসকাটাদীঘি সরকারি প্রাথমিক</a:t>
            </a:r>
          </a:p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বিদ্যালয়,পবা,রাজশাহি।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6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CB5A1-CDFC-4239-947C-A7DCB3F92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783"/>
            <a:ext cx="12192000" cy="64197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FB6B2B-3528-4C8A-8ECF-1BD5CF90778C}"/>
              </a:ext>
            </a:extLst>
          </p:cNvPr>
          <p:cNvSpPr txBox="1"/>
          <p:nvPr/>
        </p:nvSpPr>
        <p:spPr>
          <a:xfrm>
            <a:off x="5643797" y="292308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D61780A-357C-4D45-8AE1-DC30DD9060DB}"/>
              </a:ext>
            </a:extLst>
          </p:cNvPr>
          <p:cNvGrpSpPr/>
          <p:nvPr/>
        </p:nvGrpSpPr>
        <p:grpSpPr>
          <a:xfrm>
            <a:off x="1274164" y="333504"/>
            <a:ext cx="9938478" cy="1858781"/>
            <a:chOff x="1274164" y="333504"/>
            <a:chExt cx="9938478" cy="1858781"/>
          </a:xfrm>
        </p:grpSpPr>
        <p:sp>
          <p:nvSpPr>
            <p:cNvPr id="4" name="Ribbon: Tilted Down 3">
              <a:extLst>
                <a:ext uri="{FF2B5EF4-FFF2-40B4-BE49-F238E27FC236}">
                  <a16:creationId xmlns:a16="http://schemas.microsoft.com/office/drawing/2014/main" id="{02C6145D-7E7D-41AB-A54B-8FE83BB92A85}"/>
                </a:ext>
              </a:extLst>
            </p:cNvPr>
            <p:cNvSpPr/>
            <p:nvPr/>
          </p:nvSpPr>
          <p:spPr>
            <a:xfrm>
              <a:off x="1274164" y="333504"/>
              <a:ext cx="9938478" cy="1858781"/>
            </a:xfrm>
            <a:prstGeom prst="ribb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B3545D-F960-4F4F-BF03-DCE90E0F004A}"/>
                </a:ext>
              </a:extLst>
            </p:cNvPr>
            <p:cNvSpPr txBox="1"/>
            <p:nvPr/>
          </p:nvSpPr>
          <p:spPr>
            <a:xfrm>
              <a:off x="4107304" y="831659"/>
              <a:ext cx="42721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7200" b="1" i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72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9B8527B-4D55-4973-8855-F63E6A3C1963}"/>
              </a:ext>
            </a:extLst>
          </p:cNvPr>
          <p:cNvSpPr txBox="1"/>
          <p:nvPr/>
        </p:nvSpPr>
        <p:spPr>
          <a:xfrm>
            <a:off x="5231567" y="2416645"/>
            <a:ext cx="5981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গণিত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15/01/2020খ্রীঃ 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C0B445-CF8A-4A54-A14A-631C750B9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609"/>
            <a:ext cx="12192000" cy="673139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1E9220C-2051-48AB-9EBB-2D3EA850CDF2}"/>
              </a:ext>
            </a:extLst>
          </p:cNvPr>
          <p:cNvGrpSpPr/>
          <p:nvPr/>
        </p:nvGrpSpPr>
        <p:grpSpPr>
          <a:xfrm>
            <a:off x="2740855" y="773724"/>
            <a:ext cx="6710289" cy="1350498"/>
            <a:chOff x="2740855" y="773724"/>
            <a:chExt cx="6710289" cy="1350498"/>
          </a:xfrm>
        </p:grpSpPr>
        <p:sp>
          <p:nvSpPr>
            <p:cNvPr id="6" name="Flowchart: Punched Tape 5">
              <a:extLst>
                <a:ext uri="{FF2B5EF4-FFF2-40B4-BE49-F238E27FC236}">
                  <a16:creationId xmlns:a16="http://schemas.microsoft.com/office/drawing/2014/main" id="{131488FF-6A12-4B43-B7C4-9E74D3E3D093}"/>
                </a:ext>
              </a:extLst>
            </p:cNvPr>
            <p:cNvSpPr/>
            <p:nvPr/>
          </p:nvSpPr>
          <p:spPr>
            <a:xfrm>
              <a:off x="2740855" y="773724"/>
              <a:ext cx="6710289" cy="1350498"/>
            </a:xfrm>
            <a:prstGeom prst="flowChartPunchedTap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36897D-5449-4F01-82F1-0DFA5B3D5B92}"/>
                </a:ext>
              </a:extLst>
            </p:cNvPr>
            <p:cNvSpPr txBox="1"/>
            <p:nvPr/>
          </p:nvSpPr>
          <p:spPr>
            <a:xfrm>
              <a:off x="3113648" y="987308"/>
              <a:ext cx="596470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 শিখনফল </a:t>
              </a:r>
              <a:endPara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944522A-EA50-4287-B914-217317D87812}"/>
              </a:ext>
            </a:extLst>
          </p:cNvPr>
          <p:cNvSpPr txBox="1"/>
          <p:nvPr/>
        </p:nvSpPr>
        <p:spPr>
          <a:xfrm>
            <a:off x="3319975" y="2504049"/>
            <a:ext cx="7160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১৬.১.১ গড় কী তা বলতে পারবে।</a:t>
            </a:r>
          </a:p>
          <a:p>
            <a:pPr algn="l"/>
            <a:r>
              <a:rPr lang="bn-IN" sz="4800" b="1" i="1" dirty="0">
                <a:latin typeface="NikoshBAN" panose="02000000000000000000" pitchFamily="2" charset="0"/>
                <a:cs typeface="NikoshBAN" panose="02000000000000000000" pitchFamily="2" charset="0"/>
              </a:rPr>
              <a:t>১৬.১.২ গড় নির্ণয় করতে পারবে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96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070870-9886-4F0A-A3F2-1528570E6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2" y="134912"/>
            <a:ext cx="11902190" cy="65357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C04D04-9856-4807-86BA-C95BB014F778}"/>
              </a:ext>
            </a:extLst>
          </p:cNvPr>
          <p:cNvSpPr txBox="1"/>
          <p:nvPr/>
        </p:nvSpPr>
        <p:spPr>
          <a:xfrm>
            <a:off x="1319135" y="689548"/>
            <a:ext cx="89641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৩জন শিক্ষার্থীকে সামনে নিয়ে ১জনকে ১টি, ১জনকে ২টি এবং ১জনকে ৩টি পেয়ারা দেব।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A65981-3D57-485B-8B86-A01E7ADE0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5" y="109303"/>
            <a:ext cx="11812250" cy="66393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64B6E-2006-4795-A4EF-5A6B4BAEC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93" y="4566668"/>
            <a:ext cx="2686989" cy="1308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EE76B9-7414-4F80-8A92-4A908198F3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13043" r="12901" b="1738"/>
          <a:stretch/>
        </p:blipFill>
        <p:spPr>
          <a:xfrm>
            <a:off x="709533" y="405393"/>
            <a:ext cx="1543987" cy="14690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142B6F-76EF-4219-BC0A-08DBCF193E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13043" r="12901" b="1738"/>
          <a:stretch/>
        </p:blipFill>
        <p:spPr>
          <a:xfrm>
            <a:off x="2323316" y="390415"/>
            <a:ext cx="1543987" cy="14690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C0B8BC-BCA7-41A0-BB67-7DB7AF7B8D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13043" r="12901" b="1738"/>
          <a:stretch/>
        </p:blipFill>
        <p:spPr>
          <a:xfrm>
            <a:off x="4074825" y="434704"/>
            <a:ext cx="1543987" cy="1469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284ED8-79BF-4149-BA2D-2B38B57958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13043" r="12901" b="1738"/>
          <a:stretch/>
        </p:blipFill>
        <p:spPr>
          <a:xfrm>
            <a:off x="5893632" y="434704"/>
            <a:ext cx="1543987" cy="1469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249ACC-4EC7-4EF5-A6D3-5DBCEB02F9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13043" r="12901" b="1738"/>
          <a:stretch/>
        </p:blipFill>
        <p:spPr>
          <a:xfrm>
            <a:off x="7622498" y="434704"/>
            <a:ext cx="1543987" cy="14690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07F8D5-32A4-4A82-8F16-3E8FB7C1C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13043" r="12901" b="1738"/>
          <a:stretch/>
        </p:blipFill>
        <p:spPr>
          <a:xfrm>
            <a:off x="9288905" y="434713"/>
            <a:ext cx="1543987" cy="14690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1055A4-99E1-4301-BD92-E2135602BFE2}"/>
              </a:ext>
            </a:extLst>
          </p:cNvPr>
          <p:cNvSpPr txBox="1"/>
          <p:nvPr/>
        </p:nvSpPr>
        <p:spPr>
          <a:xfrm>
            <a:off x="1034321" y="2398426"/>
            <a:ext cx="3942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7EED1F-467B-4C30-9CBA-31E02DAE3544}"/>
              </a:ext>
            </a:extLst>
          </p:cNvPr>
          <p:cNvSpPr txBox="1"/>
          <p:nvPr/>
        </p:nvSpPr>
        <p:spPr>
          <a:xfrm>
            <a:off x="5411449" y="2328498"/>
            <a:ext cx="1643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5D592E-9357-4E50-AC62-0DAB91172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30" y="4661952"/>
            <a:ext cx="2686989" cy="1308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2FE27B-67B3-469B-BD6A-AE849CEF7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36" y="4661952"/>
            <a:ext cx="2686989" cy="130842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8018083-1C37-461F-9E4A-414F4843D025}"/>
              </a:ext>
            </a:extLst>
          </p:cNvPr>
          <p:cNvSpPr txBox="1"/>
          <p:nvPr/>
        </p:nvSpPr>
        <p:spPr>
          <a:xfrm>
            <a:off x="2181068" y="3258251"/>
            <a:ext cx="7020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ঝুড়িতে সমানভাবে ভাগ করে দেয় 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53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02175 0.513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22955 0.535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625 L -0.20261 0.5356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0755 0.550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10182 0.533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0.01758 0.5902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6A0D2-42A6-46B5-A321-E36E0D3E3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4B3C5C-70BB-46D9-B559-DBF75804B7F4}"/>
              </a:ext>
            </a:extLst>
          </p:cNvPr>
          <p:cNvSpPr txBox="1"/>
          <p:nvPr/>
        </p:nvSpPr>
        <p:spPr>
          <a:xfrm>
            <a:off x="3936610" y="1490007"/>
            <a:ext cx="69635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 আমরা জানব </a:t>
            </a:r>
          </a:p>
          <a:p>
            <a:pPr algn="ctr"/>
            <a:r>
              <a:rPr lang="bn-IN" sz="80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 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himes.wav"/>
          </p:stSnd>
        </p:sndAc>
      </p:transition>
    </mc:Choice>
    <mc:Fallback xmlns="">
      <p:transition spd="slow">
        <p:dissolv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D5AF6E3-D941-4C45-B1F9-47A7C954D67D}"/>
              </a:ext>
            </a:extLst>
          </p:cNvPr>
          <p:cNvSpPr/>
          <p:nvPr/>
        </p:nvSpPr>
        <p:spPr>
          <a:xfrm>
            <a:off x="3164803" y="237629"/>
            <a:ext cx="4692311" cy="8662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F905F0-3D38-4A82-9C15-BB862CE6692D}"/>
              </a:ext>
            </a:extLst>
          </p:cNvPr>
          <p:cNvSpPr/>
          <p:nvPr/>
        </p:nvSpPr>
        <p:spPr>
          <a:xfrm>
            <a:off x="282998" y="216568"/>
            <a:ext cx="2687786" cy="8662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747385-4E7A-42FD-964B-10D99BD2BE98}"/>
              </a:ext>
            </a:extLst>
          </p:cNvPr>
          <p:cNvSpPr/>
          <p:nvPr/>
        </p:nvSpPr>
        <p:spPr>
          <a:xfrm>
            <a:off x="8065416" y="252667"/>
            <a:ext cx="3833816" cy="8662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27FD54-D2F1-46E2-B32C-F3CF617455FC}"/>
              </a:ext>
            </a:extLst>
          </p:cNvPr>
          <p:cNvSpPr/>
          <p:nvPr/>
        </p:nvSpPr>
        <p:spPr>
          <a:xfrm>
            <a:off x="315229" y="4091076"/>
            <a:ext cx="11617837" cy="88733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702147-E571-4A4C-829C-50DFBE0918AC}"/>
              </a:ext>
            </a:extLst>
          </p:cNvPr>
          <p:cNvSpPr txBox="1"/>
          <p:nvPr/>
        </p:nvSpPr>
        <p:spPr>
          <a:xfrm>
            <a:off x="607588" y="1830190"/>
            <a:ext cx="186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৪টি আপেল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1134C8-4F0F-4CE9-A02C-E5C1335A7E82}"/>
              </a:ext>
            </a:extLst>
          </p:cNvPr>
          <p:cNvSpPr txBox="1"/>
          <p:nvPr/>
        </p:nvSpPr>
        <p:spPr>
          <a:xfrm>
            <a:off x="4412035" y="1812983"/>
            <a:ext cx="2307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৬টি আপেল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651660-25CF-4FB5-8990-77328FD8A9B2}"/>
              </a:ext>
            </a:extLst>
          </p:cNvPr>
          <p:cNvSpPr txBox="1"/>
          <p:nvPr/>
        </p:nvSpPr>
        <p:spPr>
          <a:xfrm>
            <a:off x="9324476" y="1768635"/>
            <a:ext cx="194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৫টি আপেল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B862E-1E9C-4C5E-BDE6-FDF30B5A14EF}"/>
              </a:ext>
            </a:extLst>
          </p:cNvPr>
          <p:cNvSpPr txBox="1"/>
          <p:nvPr/>
        </p:nvSpPr>
        <p:spPr>
          <a:xfrm>
            <a:off x="99054" y="1187979"/>
            <a:ext cx="338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এখানে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কয়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আপেল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529E61-B86E-4BB0-BAD9-7DEC68568BAE}"/>
              </a:ext>
            </a:extLst>
          </p:cNvPr>
          <p:cNvSpPr txBox="1"/>
          <p:nvPr/>
        </p:nvSpPr>
        <p:spPr>
          <a:xfrm>
            <a:off x="4077686" y="1166652"/>
            <a:ext cx="338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এখানে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কয়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আপেল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64C7C9-9755-4D8D-86C9-7C2DC45CFB3C}"/>
              </a:ext>
            </a:extLst>
          </p:cNvPr>
          <p:cNvSpPr txBox="1"/>
          <p:nvPr/>
        </p:nvSpPr>
        <p:spPr>
          <a:xfrm>
            <a:off x="8648279" y="1166652"/>
            <a:ext cx="338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এখানে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কয়</a:t>
            </a:r>
            <a:r>
              <a:rPr kumimoji="0" lang="as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আপেল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E4F1787-5BE0-408B-AAC4-198294ED1B28}"/>
              </a:ext>
            </a:extLst>
          </p:cNvPr>
          <p:cNvGrpSpPr/>
          <p:nvPr/>
        </p:nvGrpSpPr>
        <p:grpSpPr>
          <a:xfrm>
            <a:off x="3661189" y="288056"/>
            <a:ext cx="3849410" cy="758372"/>
            <a:chOff x="3661189" y="288056"/>
            <a:chExt cx="3849410" cy="75837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BD50552-E703-4026-8099-789905F64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189" y="312120"/>
              <a:ext cx="750846" cy="734307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2228719-D590-4973-BC14-CCF9E4C8C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6395" y="312121"/>
              <a:ext cx="750846" cy="73430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CB7E9E0-D701-4A26-B43E-CC10F890A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003" y="312121"/>
              <a:ext cx="750846" cy="734307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F9941F3-ED08-40C2-9DFC-AE09E506E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050" y="288056"/>
              <a:ext cx="750846" cy="73430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8048C4F-5D40-48D8-B5CF-6A78D0244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137" y="306903"/>
              <a:ext cx="750846" cy="73430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33CE53A-55E5-4E0B-92EA-369CB74F8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753" y="306900"/>
              <a:ext cx="750846" cy="734307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8579A9C-0FA9-4092-8986-168C0C8F6254}"/>
              </a:ext>
            </a:extLst>
          </p:cNvPr>
          <p:cNvGrpSpPr/>
          <p:nvPr/>
        </p:nvGrpSpPr>
        <p:grpSpPr>
          <a:xfrm>
            <a:off x="8301659" y="306902"/>
            <a:ext cx="3344901" cy="746338"/>
            <a:chOff x="8301659" y="306902"/>
            <a:chExt cx="3344901" cy="74633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59AD013-4FED-4263-BC86-309395F34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1659" y="318933"/>
              <a:ext cx="750846" cy="734307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C0387CC-D896-4B9C-96A0-87B7A35E5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4596" y="318933"/>
              <a:ext cx="750846" cy="734307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419D023-7D1E-4DF1-B7ED-428F4119C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66" y="306902"/>
              <a:ext cx="750846" cy="73430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3DBAEF8-C151-4ADA-931F-D30D0AC6F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940" y="318933"/>
              <a:ext cx="750846" cy="73430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EB6B7C01-4FE8-46C1-8A9F-56F411972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714" y="318933"/>
              <a:ext cx="750846" cy="734307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B61CCF-33EF-466E-92D4-C81F8BA89EA0}"/>
              </a:ext>
            </a:extLst>
          </p:cNvPr>
          <p:cNvGrpSpPr/>
          <p:nvPr/>
        </p:nvGrpSpPr>
        <p:grpSpPr>
          <a:xfrm>
            <a:off x="303346" y="286503"/>
            <a:ext cx="2665866" cy="734308"/>
            <a:chOff x="303346" y="286503"/>
            <a:chExt cx="2665866" cy="73430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F668668E-B93B-43E4-99D9-AD4FD8EBE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46" y="286504"/>
              <a:ext cx="750846" cy="734307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F3C09AA-49B8-4F75-B71E-0F39AEDAA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486" y="286503"/>
              <a:ext cx="750846" cy="73430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0148226-AF03-4AD4-B8E4-B7CC36E94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728" y="286504"/>
              <a:ext cx="750846" cy="734307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2F4BB98-0347-4959-A1A6-04C83A879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8366" y="286504"/>
              <a:ext cx="750846" cy="734307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4901A97-2F90-4750-9F71-AE5B89E7C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4" y="5403544"/>
            <a:ext cx="11930098" cy="14130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FC02D4-48AD-4B54-BDDF-71251943684B}"/>
              </a:ext>
            </a:extLst>
          </p:cNvPr>
          <p:cNvSpPr txBox="1"/>
          <p:nvPr/>
        </p:nvSpPr>
        <p:spPr>
          <a:xfrm>
            <a:off x="678769" y="5186530"/>
            <a:ext cx="2982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606BB6-7AC8-4129-B76F-8A79ED5AF0B6}"/>
              </a:ext>
            </a:extLst>
          </p:cNvPr>
          <p:cNvSpPr txBox="1"/>
          <p:nvPr/>
        </p:nvSpPr>
        <p:spPr>
          <a:xfrm>
            <a:off x="6066328" y="5134735"/>
            <a:ext cx="3571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</p:spTree>
    <p:extLst>
      <p:ext uri="{BB962C8B-B14F-4D97-AF65-F5344CB8AC3E}">
        <p14:creationId xmlns:p14="http://schemas.microsoft.com/office/powerpoint/2010/main" val="804232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00274 0.561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117 0.5597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00026 0.5578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372</Words>
  <Application>Microsoft Office PowerPoint</Application>
  <PresentationFormat>Widescreen</PresentationFormat>
  <Paragraphs>76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76</cp:revision>
  <dcterms:created xsi:type="dcterms:W3CDTF">2020-01-11T09:49:44Z</dcterms:created>
  <dcterms:modified xsi:type="dcterms:W3CDTF">2020-01-18T01:07:20Z</dcterms:modified>
</cp:coreProperties>
</file>