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5"/>
  </p:notesMasterIdLst>
  <p:sldIdLst>
    <p:sldId id="258" r:id="rId2"/>
    <p:sldId id="257" r:id="rId3"/>
    <p:sldId id="259" r:id="rId4"/>
    <p:sldId id="270" r:id="rId5"/>
    <p:sldId id="260" r:id="rId6"/>
    <p:sldId id="264" r:id="rId7"/>
    <p:sldId id="263" r:id="rId8"/>
    <p:sldId id="256" r:id="rId9"/>
    <p:sldId id="266" r:id="rId10"/>
    <p:sldId id="265" r:id="rId11"/>
    <p:sldId id="267" r:id="rId12"/>
    <p:sldId id="26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89" autoAdjust="0"/>
    <p:restoredTop sz="90413" autoAdjust="0"/>
  </p:normalViewPr>
  <p:slideViewPr>
    <p:cSldViewPr snapToGrid="0">
      <p:cViewPr varScale="1">
        <p:scale>
          <a:sx n="61" d="100"/>
          <a:sy n="61" d="100"/>
        </p:scale>
        <p:origin x="514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38ED7-CADC-4E48-817B-4C5FF0C2617C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8BFB6-6B6D-400D-B760-5E49AFCB98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5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8BFB6-6B6D-400D-B760-5E49AFCB98E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08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8BFB6-6B6D-400D-B760-5E49AFCB98E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2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8BFB6-6B6D-400D-B760-5E49AFCB98E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0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4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0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5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7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5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0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6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6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9CCF-68C8-4EB7-9BD1-816BB77FD14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1F81-147C-4FED-8FC2-4C8EAF723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7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136" y="222740"/>
            <a:ext cx="5721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i="1" dirty="0" smtClean="0">
                <a:solidFill>
                  <a:srgbClr val="002060"/>
                </a:solidFill>
              </a:rPr>
              <a:t>শুভ</a:t>
            </a:r>
            <a:r>
              <a:rPr lang="bn-IN" sz="4800" i="1" dirty="0" smtClean="0">
                <a:solidFill>
                  <a:srgbClr val="002060"/>
                </a:solidFill>
              </a:rPr>
              <a:t> </a:t>
            </a:r>
            <a:r>
              <a:rPr lang="bn-IN" sz="6000" i="1" dirty="0" smtClean="0">
                <a:solidFill>
                  <a:srgbClr val="002060"/>
                </a:solidFill>
              </a:rPr>
              <a:t>সকাল</a:t>
            </a:r>
            <a:endParaRPr lang="en-US" sz="6000" i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1460472"/>
            <a:ext cx="11495315" cy="5031768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2965269" y="161389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471955" y="104392"/>
            <a:ext cx="979714" cy="914400"/>
          </a:xfrm>
          <a:prstGeom prst="star5">
            <a:avLst>
              <a:gd name="adj" fmla="val 2297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0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49458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7030A0"/>
                </a:solidFill>
              </a:rPr>
              <a:t>মূল্যায়ন</a:t>
            </a:r>
          </a:p>
          <a:p>
            <a:endParaRPr lang="bn-IN" sz="3600" dirty="0" smtClean="0"/>
          </a:p>
          <a:p>
            <a:r>
              <a:rPr lang="bn-IN" sz="4000" dirty="0" smtClean="0">
                <a:solidFill>
                  <a:srgbClr val="00B0F0"/>
                </a:solidFill>
              </a:rPr>
              <a:t>১।জীব ও জড়ের ৩টি উদাহরণ দাও।</a:t>
            </a:r>
          </a:p>
          <a:p>
            <a:endParaRPr lang="bn-IN" sz="3600" dirty="0" smtClean="0"/>
          </a:p>
          <a:p>
            <a:r>
              <a:rPr lang="bn-IN" sz="4000" dirty="0" smtClean="0">
                <a:solidFill>
                  <a:srgbClr val="0070C0"/>
                </a:solidFill>
              </a:rPr>
              <a:t>২।নিচের কোনটি জীব?</a:t>
            </a:r>
          </a:p>
          <a:p>
            <a:r>
              <a:rPr lang="bn-IN" sz="4000" dirty="0">
                <a:solidFill>
                  <a:srgbClr val="002060"/>
                </a:solidFill>
              </a:rPr>
              <a:t>ক</a:t>
            </a:r>
            <a:r>
              <a:rPr lang="bn-IN" sz="4000" dirty="0" smtClean="0">
                <a:solidFill>
                  <a:srgbClr val="002060"/>
                </a:solidFill>
              </a:rPr>
              <a:t>)বাড়ি     খ)পাথর </a:t>
            </a:r>
            <a:endParaRPr lang="bn-IN" sz="4000" dirty="0">
              <a:solidFill>
                <a:srgbClr val="002060"/>
              </a:solidFill>
            </a:endParaRPr>
          </a:p>
          <a:p>
            <a:r>
              <a:rPr lang="bn-IN" sz="4000" dirty="0" smtClean="0">
                <a:solidFill>
                  <a:srgbClr val="002060"/>
                </a:solidFill>
              </a:rPr>
              <a:t>গ)রিকশা  ঘ)কবুতর।</a:t>
            </a:r>
          </a:p>
          <a:p>
            <a:r>
              <a:rPr lang="bn-IN" sz="4000" dirty="0" smtClean="0">
                <a:solidFill>
                  <a:srgbClr val="00B050"/>
                </a:solidFill>
              </a:rPr>
              <a:t>৩।জীব এবং...........</a:t>
            </a:r>
            <a:r>
              <a:rPr lang="en-US" sz="4000" dirty="0" err="1" smtClean="0">
                <a:solidFill>
                  <a:srgbClr val="00B050"/>
                </a:solidFill>
              </a:rPr>
              <a:t>মিলেই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আমাদের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পরিবেশ</a:t>
            </a:r>
            <a:r>
              <a:rPr lang="en-US" sz="4000" dirty="0" smtClean="0">
                <a:solidFill>
                  <a:srgbClr val="00B050"/>
                </a:solidFill>
              </a:rPr>
              <a:t>।</a:t>
            </a:r>
          </a:p>
          <a:p>
            <a:endParaRPr lang="bn-IN" sz="3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723" y="187569"/>
            <a:ext cx="3458886" cy="446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9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823" y="1026161"/>
            <a:ext cx="4310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450" y="3370217"/>
            <a:ext cx="8660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B050"/>
                </a:solidFill>
              </a:rPr>
              <a:t>তোমরা বাড়িতে গিয়ে চারপাশের</a:t>
            </a:r>
            <a:endParaRPr lang="en-US" sz="4800" dirty="0" smtClean="0">
              <a:solidFill>
                <a:srgbClr val="00B050"/>
              </a:solidFill>
            </a:endParaRPr>
          </a:p>
          <a:p>
            <a:r>
              <a:rPr lang="bn-IN" sz="4800" dirty="0" smtClean="0">
                <a:solidFill>
                  <a:srgbClr val="00B0F0"/>
                </a:solidFill>
              </a:rPr>
              <a:t>পরিবেশ </a:t>
            </a:r>
            <a:r>
              <a:rPr lang="bn-IN" sz="4800" dirty="0">
                <a:solidFill>
                  <a:srgbClr val="00B0F0"/>
                </a:solidFill>
              </a:rPr>
              <a:t>থেকে কয়েকটি জীব ও </a:t>
            </a:r>
            <a:r>
              <a:rPr lang="bn-IN" sz="4800" dirty="0" smtClean="0">
                <a:solidFill>
                  <a:srgbClr val="00B0F0"/>
                </a:solidFill>
              </a:rPr>
              <a:t> </a:t>
            </a:r>
            <a:r>
              <a:rPr lang="bn-IN" sz="4800" dirty="0" smtClean="0">
                <a:solidFill>
                  <a:srgbClr val="0070C0"/>
                </a:solidFill>
              </a:rPr>
              <a:t>জড়ের নাম লিখে আনবে।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035" y="0"/>
            <a:ext cx="6365966" cy="337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93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80" y="1789933"/>
            <a:ext cx="5864071" cy="43165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2823" y="728104"/>
            <a:ext cx="48231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70C0"/>
                </a:solidFill>
              </a:rPr>
              <a:t>সবাই ভালো থেকো</a:t>
            </a:r>
          </a:p>
          <a:p>
            <a:endParaRPr lang="bn-IN" sz="4400" dirty="0" smtClean="0">
              <a:solidFill>
                <a:srgbClr val="0070C0"/>
              </a:solidFill>
            </a:endParaRPr>
          </a:p>
          <a:p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8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177" y="-1646"/>
            <a:ext cx="8164286" cy="6686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13462" y="1201782"/>
            <a:ext cx="5551715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সবাইকে ধন্যবাদ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2903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0507" y="1142616"/>
            <a:ext cx="81354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B0F0"/>
                </a:solidFill>
              </a:rPr>
              <a:t>শিক্ষক</a:t>
            </a:r>
            <a:r>
              <a:rPr lang="bn-IN" dirty="0" smtClean="0"/>
              <a:t> </a:t>
            </a:r>
            <a:r>
              <a:rPr lang="bn-IN" sz="9600" dirty="0" smtClean="0">
                <a:solidFill>
                  <a:srgbClr val="00B0F0"/>
                </a:solidFill>
              </a:rPr>
              <a:t>পরিচিতি</a:t>
            </a:r>
          </a:p>
          <a:p>
            <a:pPr algn="ctr"/>
            <a:r>
              <a:rPr lang="bn-IN" sz="8000" dirty="0" smtClean="0">
                <a:solidFill>
                  <a:srgbClr val="002060"/>
                </a:solidFill>
              </a:rPr>
              <a:t>নামঃরুবি</a:t>
            </a:r>
            <a:r>
              <a:rPr lang="bn-IN" dirty="0" smtClean="0">
                <a:solidFill>
                  <a:srgbClr val="002060"/>
                </a:solidFill>
              </a:rPr>
              <a:t> </a:t>
            </a:r>
            <a:r>
              <a:rPr lang="bn-IN" sz="8000" dirty="0" smtClean="0">
                <a:solidFill>
                  <a:srgbClr val="002060"/>
                </a:solidFill>
              </a:rPr>
              <a:t>বেগম</a:t>
            </a:r>
          </a:p>
          <a:p>
            <a:pPr algn="ctr"/>
            <a:r>
              <a:rPr lang="bn-IN" sz="8000" dirty="0" smtClean="0">
                <a:solidFill>
                  <a:srgbClr val="7030A0"/>
                </a:solidFill>
              </a:rPr>
              <a:t>পদবিঃসহশিক্ষক</a:t>
            </a:r>
          </a:p>
          <a:p>
            <a:pPr algn="ctr"/>
            <a:r>
              <a:rPr lang="bn-IN" sz="8000" dirty="0" smtClean="0">
                <a:solidFill>
                  <a:srgbClr val="00B050"/>
                </a:solidFill>
              </a:rPr>
              <a:t>বিশ্বনাথ</a:t>
            </a:r>
            <a:r>
              <a:rPr lang="bn-IN" dirty="0" smtClean="0">
                <a:solidFill>
                  <a:srgbClr val="00B050"/>
                </a:solidFill>
              </a:rPr>
              <a:t> ,</a:t>
            </a:r>
            <a:r>
              <a:rPr lang="bn-IN" sz="8000" dirty="0" smtClean="0">
                <a:solidFill>
                  <a:srgbClr val="00B050"/>
                </a:solidFill>
              </a:rPr>
              <a:t>সিলেট</a:t>
            </a:r>
            <a:r>
              <a:rPr lang="bn-IN" dirty="0" smtClean="0"/>
              <a:t>।</a:t>
            </a:r>
            <a:endParaRPr lang="en-US" dirty="0"/>
          </a:p>
        </p:txBody>
      </p:sp>
      <p:sp>
        <p:nvSpPr>
          <p:cNvPr id="2" name="6-Point Star 1"/>
          <p:cNvSpPr/>
          <p:nvPr/>
        </p:nvSpPr>
        <p:spPr>
          <a:xfrm>
            <a:off x="1403490" y="1293224"/>
            <a:ext cx="627017" cy="1058091"/>
          </a:xfrm>
          <a:prstGeom prst="star6">
            <a:avLst>
              <a:gd name="adj" fmla="val 15288"/>
              <a:gd name="hf" fmla="val 1154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 flipH="1">
            <a:off x="9199326" y="5225142"/>
            <a:ext cx="966651" cy="72325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1886" y="940526"/>
            <a:ext cx="11691257" cy="4708981"/>
            <a:chOff x="-195943" y="940526"/>
            <a:chExt cx="12387943" cy="4708981"/>
          </a:xfrm>
        </p:grpSpPr>
        <p:sp>
          <p:nvSpPr>
            <p:cNvPr id="5" name="TextBox 4"/>
            <p:cNvSpPr txBox="1"/>
            <p:nvPr/>
          </p:nvSpPr>
          <p:spPr>
            <a:xfrm>
              <a:off x="-195943" y="940526"/>
              <a:ext cx="12387943" cy="470898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dirty="0" smtClean="0">
                  <a:solidFill>
                    <a:srgbClr val="0070C0"/>
                  </a:solidFill>
                </a:rPr>
                <a:t>পাঠ</a:t>
              </a:r>
              <a:r>
                <a:rPr lang="bn-IN" sz="6000" dirty="0" smtClean="0"/>
                <a:t> </a:t>
              </a:r>
              <a:r>
                <a:rPr lang="bn-IN" sz="6000" dirty="0" smtClean="0">
                  <a:solidFill>
                    <a:srgbClr val="0070C0"/>
                  </a:solidFill>
                </a:rPr>
                <a:t>পরিচিতিঃ</a:t>
              </a:r>
            </a:p>
            <a:p>
              <a:pPr algn="ctr"/>
              <a:r>
                <a:rPr lang="bn-IN" sz="6000" dirty="0" smtClean="0">
                  <a:solidFill>
                    <a:srgbClr val="00B0F0"/>
                  </a:solidFill>
                </a:rPr>
                <a:t>শ্রেণিঃতৃতীয়</a:t>
              </a:r>
            </a:p>
            <a:p>
              <a:pPr algn="ctr"/>
              <a:r>
                <a:rPr lang="bn-IN" sz="6000" dirty="0" smtClean="0">
                  <a:solidFill>
                    <a:srgbClr val="7030A0"/>
                  </a:solidFill>
                </a:rPr>
                <a:t>বিষয়ঃপ্রাথমিক</a:t>
              </a:r>
              <a:r>
                <a:rPr lang="bn-IN" sz="6000" dirty="0" smtClean="0"/>
                <a:t> </a:t>
              </a:r>
              <a:r>
                <a:rPr lang="bn-IN" sz="6000" dirty="0" smtClean="0">
                  <a:solidFill>
                    <a:srgbClr val="7030A0"/>
                  </a:solidFill>
                </a:rPr>
                <a:t>বিজ্ঞান</a:t>
              </a:r>
            </a:p>
            <a:p>
              <a:pPr algn="ctr"/>
              <a:r>
                <a:rPr lang="bn-IN" sz="6000" dirty="0" smtClean="0">
                  <a:solidFill>
                    <a:srgbClr val="C00000"/>
                  </a:solidFill>
                </a:rPr>
                <a:t>সময়ঃ৪০</a:t>
              </a:r>
              <a:r>
                <a:rPr lang="bn-IN" sz="6000" dirty="0" smtClean="0"/>
                <a:t> </a:t>
              </a:r>
              <a:r>
                <a:rPr lang="bn-IN" sz="6000" dirty="0" smtClean="0">
                  <a:solidFill>
                    <a:srgbClr val="C00000"/>
                  </a:solidFill>
                </a:rPr>
                <a:t>মিনিট</a:t>
              </a:r>
            </a:p>
            <a:p>
              <a:pPr algn="ctr"/>
              <a:r>
                <a:rPr lang="bn-IN" sz="6000" dirty="0" smtClean="0">
                  <a:solidFill>
                    <a:srgbClr val="002060"/>
                  </a:solidFill>
                </a:rPr>
                <a:t>তারিখঃ১৪</a:t>
              </a:r>
              <a:r>
                <a:rPr lang="bn-IN" sz="6000" dirty="0" smtClean="0"/>
                <a:t>।</a:t>
              </a:r>
              <a:r>
                <a:rPr lang="bn-IN" sz="6000" dirty="0" smtClean="0">
                  <a:solidFill>
                    <a:srgbClr val="002060"/>
                  </a:solidFill>
                </a:rPr>
                <a:t>০১</a:t>
              </a:r>
              <a:r>
                <a:rPr lang="bn-IN" sz="6000" dirty="0" smtClean="0"/>
                <a:t>।</a:t>
              </a:r>
              <a:r>
                <a:rPr lang="bn-IN" sz="6000" dirty="0" smtClean="0">
                  <a:solidFill>
                    <a:srgbClr val="002060"/>
                  </a:solidFill>
                </a:rPr>
                <a:t>২০২০</a:t>
              </a:r>
              <a:r>
                <a:rPr lang="bn-IN" sz="6000" dirty="0" smtClean="0"/>
                <a:t> </a:t>
              </a:r>
              <a:r>
                <a:rPr lang="bn-IN" sz="6000" dirty="0" smtClean="0">
                  <a:solidFill>
                    <a:srgbClr val="002060"/>
                  </a:solidFill>
                </a:rPr>
                <a:t>ইং</a:t>
              </a:r>
            </a:p>
          </p:txBody>
        </p:sp>
        <p:sp>
          <p:nvSpPr>
            <p:cNvPr id="2" name="6-Point Star 1"/>
            <p:cNvSpPr/>
            <p:nvPr/>
          </p:nvSpPr>
          <p:spPr>
            <a:xfrm flipV="1">
              <a:off x="2606324" y="1095576"/>
              <a:ext cx="1025434" cy="640080"/>
            </a:xfrm>
            <a:prstGeom prst="star6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6-Point Star 2"/>
            <p:cNvSpPr/>
            <p:nvPr/>
          </p:nvSpPr>
          <p:spPr>
            <a:xfrm>
              <a:off x="8326720" y="958416"/>
              <a:ext cx="914400" cy="914400"/>
            </a:xfrm>
            <a:prstGeom prst="star6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23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1353312"/>
            <a:ext cx="11850624" cy="4946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282" y="-635595"/>
            <a:ext cx="2221846" cy="34925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96768" y="402786"/>
            <a:ext cx="5583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</a:rPr>
              <a:t>ছবি দেখিয়ে আবেগ সৃষ্টিঃ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6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0" y="0"/>
            <a:ext cx="11260183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</a:rPr>
              <a:t>শিখনফল</a:t>
            </a:r>
          </a:p>
          <a:p>
            <a:pPr algn="ctr"/>
            <a:endParaRPr lang="bn-IN" sz="4800" dirty="0" smtClean="0">
              <a:solidFill>
                <a:srgbClr val="FF0000"/>
              </a:solidFill>
            </a:endParaRPr>
          </a:p>
          <a:p>
            <a:r>
              <a:rPr lang="bn-IN" sz="4800" dirty="0" smtClean="0">
                <a:solidFill>
                  <a:srgbClr val="7030A0"/>
                </a:solidFill>
              </a:rPr>
              <a:t>১।২.</a:t>
            </a:r>
            <a:r>
              <a:rPr lang="en-US" sz="4800" dirty="0" smtClean="0">
                <a:solidFill>
                  <a:srgbClr val="7030A0"/>
                </a:solidFill>
              </a:rPr>
              <a:t>১.১নিকট </a:t>
            </a:r>
            <a:r>
              <a:rPr lang="en-US" sz="4800" dirty="0" err="1" smtClean="0">
                <a:solidFill>
                  <a:srgbClr val="7030A0"/>
                </a:solidFill>
              </a:rPr>
              <a:t>পরিবেশ</a:t>
            </a:r>
            <a:r>
              <a:rPr lang="en-US" sz="4800" dirty="0" smtClean="0">
                <a:solidFill>
                  <a:srgbClr val="7030A0"/>
                </a:solidFill>
              </a:rPr>
              <a:t> প</a:t>
            </a:r>
            <a:r>
              <a:rPr lang="bn-IN" sz="4800" dirty="0" smtClean="0">
                <a:solidFill>
                  <a:srgbClr val="7030A0"/>
                </a:solidFill>
              </a:rPr>
              <a:t>র্যবেক্ষ্ণের মাধ্যমে জীব ও জড়ের তালিকা তৈরি করতে পারবে</a:t>
            </a:r>
            <a:r>
              <a:rPr lang="bn-IN" sz="4800" dirty="0" smtClean="0">
                <a:solidFill>
                  <a:srgbClr val="002060"/>
                </a:solidFill>
              </a:rPr>
              <a:t>।</a:t>
            </a:r>
          </a:p>
          <a:p>
            <a:endParaRPr lang="bn-IN" sz="4800" dirty="0" smtClean="0">
              <a:solidFill>
                <a:srgbClr val="002060"/>
              </a:solidFill>
            </a:endParaRPr>
          </a:p>
          <a:p>
            <a:r>
              <a:rPr lang="bn-IN" sz="4800" dirty="0" smtClean="0">
                <a:solidFill>
                  <a:srgbClr val="00B050"/>
                </a:solidFill>
              </a:rPr>
              <a:t>২। ২.</a:t>
            </a:r>
            <a:r>
              <a:rPr lang="en-US" sz="4800" dirty="0" smtClean="0">
                <a:solidFill>
                  <a:srgbClr val="00B050"/>
                </a:solidFill>
              </a:rPr>
              <a:t>১.২জীব ও </a:t>
            </a:r>
            <a:r>
              <a:rPr lang="en-US" sz="4800" dirty="0" err="1" smtClean="0">
                <a:solidFill>
                  <a:srgbClr val="00B050"/>
                </a:solidFill>
              </a:rPr>
              <a:t>জড়</a:t>
            </a:r>
            <a:r>
              <a:rPr lang="bn-IN" sz="4800" dirty="0" smtClean="0">
                <a:solidFill>
                  <a:srgbClr val="00B050"/>
                </a:solidFill>
              </a:rPr>
              <a:t>বস্তুর বৈশিষ্ট্য লিখতে পারবে।</a:t>
            </a:r>
          </a:p>
          <a:p>
            <a:r>
              <a:rPr lang="bn-IN" sz="4800" dirty="0" smtClean="0">
                <a:solidFill>
                  <a:srgbClr val="002060"/>
                </a:solidFill>
              </a:rPr>
              <a:t>৩। ২.</a:t>
            </a:r>
            <a:r>
              <a:rPr lang="en-US" sz="4800" dirty="0" smtClean="0">
                <a:solidFill>
                  <a:srgbClr val="002060"/>
                </a:solidFill>
              </a:rPr>
              <a:t>১.৩জড় ও </a:t>
            </a:r>
            <a:r>
              <a:rPr lang="en-US" sz="4800" dirty="0" err="1" smtClean="0">
                <a:solidFill>
                  <a:srgbClr val="002060"/>
                </a:solidFill>
              </a:rPr>
              <a:t>জীবের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পা</a:t>
            </a:r>
            <a:r>
              <a:rPr lang="bn-IN" sz="4800" dirty="0" smtClean="0">
                <a:solidFill>
                  <a:srgbClr val="002060"/>
                </a:solidFill>
              </a:rPr>
              <a:t>র্থক্য উল্লেখ করতে পারবে।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3722915" y="195942"/>
            <a:ext cx="914400" cy="91440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8060168" y="195942"/>
            <a:ext cx="914400" cy="91440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737" y="0"/>
            <a:ext cx="3160869" cy="13036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366" y="2048399"/>
            <a:ext cx="2926081" cy="1645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737" y="4688075"/>
            <a:ext cx="3370217" cy="12865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612282" y="207818"/>
            <a:ext cx="4782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</a:rPr>
              <a:t>এসো</a:t>
            </a:r>
            <a:r>
              <a:rPr lang="bn-IN" sz="4000" dirty="0" smtClean="0"/>
              <a:t> </a:t>
            </a:r>
            <a:r>
              <a:rPr lang="bn-IN" sz="4000" dirty="0" smtClean="0">
                <a:solidFill>
                  <a:srgbClr val="7030A0"/>
                </a:solidFill>
              </a:rPr>
              <a:t>কিছু</a:t>
            </a:r>
            <a:r>
              <a:rPr lang="bn-IN" sz="4000" dirty="0" smtClean="0"/>
              <a:t> </a:t>
            </a:r>
            <a:r>
              <a:rPr lang="bn-IN" sz="4000" dirty="0" smtClean="0">
                <a:solidFill>
                  <a:srgbClr val="0070C0"/>
                </a:solidFill>
              </a:rPr>
              <a:t>ছবি</a:t>
            </a:r>
            <a:r>
              <a:rPr lang="bn-IN" sz="4000" dirty="0" smtClean="0"/>
              <a:t> </a:t>
            </a:r>
            <a:r>
              <a:rPr lang="bn-IN" sz="4000" dirty="0" smtClean="0">
                <a:solidFill>
                  <a:srgbClr val="C00000"/>
                </a:solidFill>
              </a:rPr>
              <a:t>দেখিঃ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83473" y="3896877"/>
            <a:ext cx="1544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</a:rPr>
              <a:t>চেয়ার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18206" y="5764355"/>
            <a:ext cx="15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টেবিল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36331" y="1322285"/>
            <a:ext cx="1123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</a:rPr>
              <a:t>ঘড়ি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634" y="89034"/>
            <a:ext cx="2590068" cy="168751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16939" y="1773803"/>
            <a:ext cx="93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গরু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356" y="2372973"/>
            <a:ext cx="2372624" cy="1608820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17" name="TextBox 16"/>
          <p:cNvSpPr txBox="1"/>
          <p:nvPr/>
        </p:nvSpPr>
        <p:spPr>
          <a:xfrm>
            <a:off x="5783633" y="3981792"/>
            <a:ext cx="94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C00000"/>
                </a:solidFill>
              </a:rPr>
              <a:t>মাছ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06" y="4631041"/>
            <a:ext cx="2063931" cy="14876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807017" y="6334780"/>
            <a:ext cx="943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F0"/>
                </a:solidFill>
              </a:rPr>
              <a:t>পাখি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0" y="182880"/>
            <a:ext cx="718457" cy="58477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1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7" grpId="0"/>
      <p:bldP spid="19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640" y="-251602"/>
            <a:ext cx="1105117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4800" dirty="0" smtClean="0"/>
          </a:p>
          <a:p>
            <a:pPr algn="ctr"/>
            <a:r>
              <a:rPr lang="bn-IN" sz="6000" dirty="0" smtClean="0">
                <a:solidFill>
                  <a:srgbClr val="7030A0"/>
                </a:solidFill>
              </a:rPr>
              <a:t>পাঠ</a:t>
            </a:r>
            <a:r>
              <a:rPr lang="bn-IN" sz="4800" dirty="0" smtClean="0">
                <a:solidFill>
                  <a:srgbClr val="7030A0"/>
                </a:solidFill>
              </a:rPr>
              <a:t> </a:t>
            </a:r>
            <a:r>
              <a:rPr lang="bn-IN" sz="6000" dirty="0" smtClean="0">
                <a:solidFill>
                  <a:srgbClr val="7030A0"/>
                </a:solidFill>
              </a:rPr>
              <a:t>ঘোষনা</a:t>
            </a:r>
            <a:r>
              <a:rPr lang="bn-IN" sz="4800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endParaRPr lang="bn-IN" sz="4800" dirty="0" smtClean="0"/>
          </a:p>
          <a:p>
            <a:r>
              <a:rPr lang="bn-IN" sz="6000" dirty="0" smtClean="0">
                <a:solidFill>
                  <a:srgbClr val="00B050"/>
                </a:solidFill>
              </a:rPr>
              <a:t>আজকের</a:t>
            </a:r>
            <a:r>
              <a:rPr lang="bn-IN" sz="6000" dirty="0" smtClean="0"/>
              <a:t> </a:t>
            </a:r>
            <a:r>
              <a:rPr lang="bn-IN" sz="6000" dirty="0" smtClean="0">
                <a:solidFill>
                  <a:srgbClr val="00B050"/>
                </a:solidFill>
              </a:rPr>
              <a:t>পাঠঃঅধ্যায়</a:t>
            </a:r>
            <a:r>
              <a:rPr lang="bn-IN" sz="6000" dirty="0" smtClean="0"/>
              <a:t> </a:t>
            </a:r>
            <a:r>
              <a:rPr lang="bn-IN" sz="6000" dirty="0" smtClean="0">
                <a:solidFill>
                  <a:srgbClr val="00B050"/>
                </a:solidFill>
              </a:rPr>
              <a:t>২</a:t>
            </a:r>
          </a:p>
          <a:p>
            <a:r>
              <a:rPr lang="bn-IN" sz="4800" dirty="0" smtClean="0">
                <a:solidFill>
                  <a:srgbClr val="00B0F0"/>
                </a:solidFill>
              </a:rPr>
              <a:t>শিরোনামঃ</a:t>
            </a:r>
            <a:r>
              <a:rPr lang="bn-IN" sz="4800" dirty="0" smtClean="0"/>
              <a:t> </a:t>
            </a:r>
            <a:r>
              <a:rPr lang="bn-IN" sz="4800" dirty="0" smtClean="0">
                <a:solidFill>
                  <a:srgbClr val="00B0F0"/>
                </a:solidFill>
              </a:rPr>
              <a:t>জীব</a:t>
            </a:r>
            <a:r>
              <a:rPr lang="bn-IN" sz="4800" dirty="0" smtClean="0"/>
              <a:t> </a:t>
            </a:r>
            <a:r>
              <a:rPr lang="bn-IN" sz="4800" dirty="0" smtClean="0">
                <a:solidFill>
                  <a:srgbClr val="00B0F0"/>
                </a:solidFill>
              </a:rPr>
              <a:t>ও</a:t>
            </a:r>
            <a:r>
              <a:rPr lang="bn-IN" sz="4800" dirty="0" smtClean="0"/>
              <a:t> </a:t>
            </a:r>
            <a:r>
              <a:rPr lang="bn-IN" sz="4800" dirty="0" smtClean="0">
                <a:solidFill>
                  <a:srgbClr val="00B0F0"/>
                </a:solidFill>
              </a:rPr>
              <a:t>জড়</a:t>
            </a:r>
            <a:r>
              <a:rPr lang="bn-IN" sz="4800" dirty="0" smtClean="0"/>
              <a:t> </a:t>
            </a:r>
            <a:r>
              <a:rPr lang="bn-IN" sz="4800" dirty="0" smtClean="0">
                <a:solidFill>
                  <a:srgbClr val="00B0F0"/>
                </a:solidFill>
              </a:rPr>
              <a:t>/পাঠঃ১ এবং ২</a:t>
            </a:r>
          </a:p>
          <a:p>
            <a:r>
              <a:rPr lang="bn-IN" sz="4400" dirty="0" smtClean="0">
                <a:solidFill>
                  <a:srgbClr val="C00000"/>
                </a:solidFill>
              </a:rPr>
              <a:t>(আমাদের চারপাশে আছে ...........................</a:t>
            </a:r>
            <a:r>
              <a:rPr lang="en-US" sz="4400" dirty="0" err="1" smtClean="0">
                <a:solidFill>
                  <a:srgbClr val="C00000"/>
                </a:solidFill>
              </a:rPr>
              <a:t>সহপাঠীদের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সাথে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আলোচনা</a:t>
            </a:r>
            <a:r>
              <a:rPr lang="en-US" sz="4400" dirty="0" smtClean="0">
                <a:solidFill>
                  <a:srgbClr val="C00000"/>
                </a:solidFill>
              </a:rPr>
              <a:t> ।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3304903" y="4963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7929154" y="35269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5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99842"/>
              </p:ext>
            </p:extLst>
          </p:nvPr>
        </p:nvGraphicFramePr>
        <p:xfrm>
          <a:off x="155303" y="2775573"/>
          <a:ext cx="8128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222155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1418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/>
                        <a:t>জীব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/>
                        <a:t>জড়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27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96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028497"/>
                  </a:ext>
                </a:extLst>
              </a:tr>
            </a:tbl>
          </a:graphicData>
        </a:graphic>
      </p:graphicFrame>
      <p:sp>
        <p:nvSpPr>
          <p:cNvPr id="8" name="Up-Down Arrow 7"/>
          <p:cNvSpPr/>
          <p:nvPr/>
        </p:nvSpPr>
        <p:spPr>
          <a:xfrm>
            <a:off x="4134394" y="2775573"/>
            <a:ext cx="169817" cy="31780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114300" y="264039"/>
            <a:ext cx="8128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C00000"/>
                </a:solidFill>
              </a:rPr>
              <a:t>দলীয়</a:t>
            </a:r>
            <a:r>
              <a:rPr lang="bn-IN" sz="3600" dirty="0" smtClean="0"/>
              <a:t> </a:t>
            </a:r>
            <a:r>
              <a:rPr lang="bn-IN" sz="4400" dirty="0" smtClean="0">
                <a:solidFill>
                  <a:srgbClr val="C00000"/>
                </a:solidFill>
              </a:rPr>
              <a:t>কাজঃ</a:t>
            </a:r>
          </a:p>
          <a:p>
            <a:pPr algn="ctr"/>
            <a:r>
              <a:rPr lang="bn-IN" sz="3600" dirty="0" smtClean="0"/>
              <a:t>নিচের ছকে তোমাদের দেখা </a:t>
            </a:r>
          </a:p>
          <a:p>
            <a:pPr algn="ctr"/>
            <a:r>
              <a:rPr lang="bn-IN" sz="3600" dirty="0" smtClean="0"/>
              <a:t> জীব ও জড়ের ৩টি নাম উল্লেখ  কর।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596683" y="3501438"/>
            <a:ext cx="130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</a:rPr>
              <a:t>মানুষ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2564" y="3501438"/>
            <a:ext cx="1419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টেবিল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83" y="0"/>
            <a:ext cx="4220308" cy="2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81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7492" y="256568"/>
            <a:ext cx="76444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C00000"/>
                </a:solidFill>
              </a:rPr>
              <a:t>একক</a:t>
            </a:r>
            <a:r>
              <a:rPr lang="bn-IN" dirty="0" smtClean="0"/>
              <a:t> </a:t>
            </a:r>
            <a:r>
              <a:rPr lang="bn-IN" sz="6000" dirty="0" smtClean="0">
                <a:solidFill>
                  <a:srgbClr val="C00000"/>
                </a:solidFill>
              </a:rPr>
              <a:t>কাজঃ</a:t>
            </a:r>
          </a:p>
          <a:p>
            <a:r>
              <a:rPr lang="bn-IN" sz="4000" dirty="0" smtClean="0"/>
              <a:t>জীব</a:t>
            </a:r>
            <a:r>
              <a:rPr lang="bn-IN" dirty="0" smtClean="0"/>
              <a:t> </a:t>
            </a:r>
            <a:r>
              <a:rPr lang="bn-IN" sz="4000" dirty="0" smtClean="0"/>
              <a:t>ও</a:t>
            </a:r>
            <a:r>
              <a:rPr lang="bn-IN" dirty="0" smtClean="0"/>
              <a:t> </a:t>
            </a:r>
            <a:r>
              <a:rPr lang="bn-IN" sz="4000" dirty="0" smtClean="0"/>
              <a:t>জড়ের</a:t>
            </a:r>
            <a:r>
              <a:rPr lang="bn-IN" dirty="0" smtClean="0"/>
              <a:t> </a:t>
            </a:r>
            <a:r>
              <a:rPr lang="bn-IN" sz="4000" dirty="0" smtClean="0"/>
              <a:t>বৈশিষ্ট্য</a:t>
            </a:r>
            <a:r>
              <a:rPr lang="bn-IN" dirty="0" smtClean="0"/>
              <a:t> </a:t>
            </a:r>
            <a:r>
              <a:rPr lang="bn-IN" sz="4000" dirty="0" smtClean="0"/>
              <a:t>লিখতে</a:t>
            </a:r>
            <a:r>
              <a:rPr lang="bn-IN" dirty="0" smtClean="0"/>
              <a:t> </a:t>
            </a:r>
            <a:r>
              <a:rPr lang="bn-IN" sz="4000" dirty="0" smtClean="0"/>
              <a:t>পারবে</a:t>
            </a:r>
            <a:r>
              <a:rPr lang="bn-IN" dirty="0" smtClean="0"/>
              <a:t>।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80292"/>
              </p:ext>
            </p:extLst>
          </p:nvPr>
        </p:nvGraphicFramePr>
        <p:xfrm>
          <a:off x="345718" y="1887784"/>
          <a:ext cx="8128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1733776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14472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pPr algn="ctr"/>
                      <a:r>
                        <a:rPr lang="bn-IN" sz="4400" dirty="0" smtClean="0">
                          <a:solidFill>
                            <a:srgbClr val="00B0F0"/>
                          </a:solidFill>
                        </a:rPr>
                        <a:t>জীব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IN" dirty="0" smtClean="0"/>
                    </a:p>
                    <a:p>
                      <a:pPr algn="ctr"/>
                      <a:r>
                        <a:rPr lang="bn-IN" sz="4400" dirty="0" smtClean="0">
                          <a:solidFill>
                            <a:srgbClr val="00B0F0"/>
                          </a:solidFill>
                        </a:rPr>
                        <a:t>জড়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581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45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54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75389"/>
                  </a:ext>
                </a:extLst>
              </a:tr>
            </a:tbl>
          </a:graphicData>
        </a:graphic>
      </p:graphicFrame>
      <p:sp>
        <p:nvSpPr>
          <p:cNvPr id="6" name="Up-Down Arrow 5"/>
          <p:cNvSpPr/>
          <p:nvPr/>
        </p:nvSpPr>
        <p:spPr>
          <a:xfrm>
            <a:off x="4357465" y="1887784"/>
            <a:ext cx="52253" cy="29616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692" y="468922"/>
            <a:ext cx="3294185" cy="343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8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184</Words>
  <Application>Microsoft Office PowerPoint</Application>
  <PresentationFormat>Widescreen</PresentationFormat>
  <Paragraphs>61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123</cp:revision>
  <dcterms:created xsi:type="dcterms:W3CDTF">2020-01-12T04:46:44Z</dcterms:created>
  <dcterms:modified xsi:type="dcterms:W3CDTF">2020-01-16T04:16:38Z</dcterms:modified>
</cp:coreProperties>
</file>