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8" r:id="rId20"/>
    <p:sldId id="279" r:id="rId21"/>
    <p:sldId id="280" r:id="rId22"/>
    <p:sldId id="281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8AA41-9EA3-49CB-BDE2-B8EAB55C1196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6FCC-A3AC-49D8-A1DA-45F4BB0A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2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ED698-CC81-4DF9-AE47-EA8D85761C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584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044F3-369C-4F2D-80BD-01DB8F4616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B3811-33C6-41D9-BB7F-2CAEAE53D2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3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4566C-EBFE-4CE2-BA1B-B0A45F8902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u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lu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292600" cy="6094412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0" y="2217755"/>
            <a:ext cx="1981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4183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787284"/>
            <a:ext cx="3352800" cy="1014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 dirty="0">
                <a:latin typeface="NikoshBAN" pitchFamily="2" charset="0"/>
              </a:rPr>
              <a:t>১৯৪৭ সালে তমদ্দুন মজলিশ‘ভাষা সংগ্রামপরিষদ’ গঠন করে।</a:t>
            </a:r>
            <a:endParaRPr lang="en-US" sz="2000" dirty="0">
              <a:latin typeface="NikoshBAN" pitchFamily="2" charset="0"/>
            </a:endParaRPr>
          </a:p>
          <a:p>
            <a:pPr eaLnBrk="1" hangingPunct="1"/>
            <a:endParaRPr lang="en-US" sz="2000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12209"/>
            <a:ext cx="25400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459289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7313"/>
            <a:ext cx="21336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dirty="0" smtClean="0">
                <a:latin typeface="NikoshBAN" pitchFamily="2" charset="0"/>
              </a:rPr>
              <a:t>১৯৪৮ সাল</a:t>
            </a:r>
            <a:endParaRPr lang="en-US" sz="2800" b="1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5250"/>
            <a:ext cx="2286000" cy="247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998538"/>
            <a:ext cx="6553200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ধীরেন্দ্রনাথ দত্ত ২৩ ফেব্রুয়ারি গণপরিষদের ভাষা হিসেবে বাংলা ব্যাবহারের দাবি জানান। দাবি অগ্রাহ্য হলে ২৬ ও ২৯ ফেব্রুয়ারি ঢাকায় ধর্মঘট পালিত হয়।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697163"/>
            <a:ext cx="2438400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২ মার্চ ‘সর্বদলীয় রাষ্ট্রভাষা সংগ্রাম পরিষদ’ পুনর্গঠিত হয়।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১১ মার্চ বাংলা ভাষা দাবি দিবস পালন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7600"/>
            <a:ext cx="2133600" cy="245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2387601"/>
            <a:ext cx="1828800" cy="247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1138" y="5192713"/>
            <a:ext cx="178435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1400" dirty="0" smtClean="0">
                <a:latin typeface="NikoshBAN" pitchFamily="2" charset="0"/>
              </a:rPr>
              <a:t>শেখ মুজিবুর রহমান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63825" y="5729288"/>
            <a:ext cx="6403975" cy="830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পিকেটিং করা অবস্থায় ৬৯ জনকে গ্রেফতার করলে ১৩-১৫ মার্চ ধর্মঘট পালিত হয়।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0175" y="5133975"/>
            <a:ext cx="1633538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শামসুল হক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15200" y="5130800"/>
            <a:ext cx="1676400" cy="369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dirty="0" smtClean="0">
                <a:latin typeface="NikoshBAN" pitchFamily="2" charset="0"/>
              </a:rPr>
              <a:t>অলি আহাদ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988" y="2387600"/>
            <a:ext cx="2058987" cy="248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659028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7313"/>
            <a:ext cx="34290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dirty="0" smtClean="0">
                <a:latin typeface="NikoshBAN" pitchFamily="2" charset="0"/>
              </a:rPr>
              <a:t>১৯৪৮ সাল ১৫ মার্চ</a:t>
            </a:r>
            <a:endParaRPr lang="en-US" sz="2800" b="1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73025"/>
            <a:ext cx="1828800" cy="213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1066800"/>
            <a:ext cx="6705600" cy="1077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3200" dirty="0" smtClean="0">
                <a:latin typeface="NikoshBAN" pitchFamily="2" charset="0"/>
              </a:rPr>
              <a:t>১৫ মার্চ খাজা নাজিমুদ্দিন সংগ্রাম পরিষদের সাথে ৮ দফা চুক্তি করে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600" y="2300288"/>
            <a:ext cx="8966200" cy="45243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১। ভাষার প্রশ্নে গ্রেফতারকৃত সকলকে অবিলম্বে মুক্তি দান করা হবে।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২। পুলিশি অত্যাচারের বিষয়ে তদন্ত করে একটি বিবৃতি প্রদান করা হবে। 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৩। বাংলাকে রাষ্ট্রভাষা করার জন্য আইন পরিষদে প্রস্তাব পেশ করা হবে।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৪। বাংলাকে সরকারি ভাষা হিসেবে প্রবর্তন করা হবে।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৫। সংবাদপত্রের উপর নিষেধাজ্ঞা প্রত্যাহার করা হবে।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৬। আন্দোলনে অংশগ্রহণকারীদের বিরুদ্ধে কোনো ব্যবস্থা নেয়া হবে না।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৭। ২৯ ফেব্রুয়ারি হতে জারিকৃত ১৪৪ ধারা প্রত্যাহার করা হবে।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৮। ভাষা আন্দোলনে ‘রাষ্ট্রের দুশমনদের দ্বারা অনুপ্রাণিত হয় নাই’ এই মর্মে মুখ্যমন্ত্রী কর্তৃক বক্তব্য দান।</a:t>
            </a:r>
          </a:p>
        </p:txBody>
      </p:sp>
    </p:spTree>
    <p:extLst>
      <p:ext uri="{BB962C8B-B14F-4D97-AF65-F5344CB8AC3E}">
        <p14:creationId xmlns:p14="http://schemas.microsoft.com/office/powerpoint/2010/main" val="2124571385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505"/>
          <a:stretch/>
        </p:blipFill>
        <p:spPr>
          <a:xfrm>
            <a:off x="166688" y="1028700"/>
            <a:ext cx="2576512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987425"/>
            <a:ext cx="61722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400" dirty="0">
                <a:latin typeface="NikoshBAN" pitchFamily="2" charset="0"/>
              </a:rPr>
              <a:t>১৯ মার্চ মোহাম্মদ আলী জিন্নাহ ঢাকায় আসেন।</a:t>
            </a:r>
          </a:p>
          <a:p>
            <a:pPr algn="just" eaLnBrk="1" hangingPunct="1"/>
            <a:r>
              <a:rPr lang="bn-BD" sz="2400" dirty="0">
                <a:latin typeface="NikoshBAN" pitchFamily="2" charset="0"/>
              </a:rPr>
              <a:t>২১ মার্চ রেসকোর্স ময়দানে এবং ২৪ মার্চ ঢাকা বিশ্ববিদ্যালয়ে ঘোষণা করেন-</a:t>
            </a:r>
          </a:p>
          <a:p>
            <a:pPr algn="just" eaLnBrk="1" hangingPunct="1"/>
            <a:r>
              <a:rPr lang="bn-BD" sz="2400" b="1" dirty="0">
                <a:latin typeface="NikoshBAN" pitchFamily="2" charset="0"/>
              </a:rPr>
              <a:t>‘উর্দুই হবে পাকিস্তানের একমাত্র রাষ্ট্রভাষা।’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86903"/>
            <a:ext cx="2057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dirty="0" smtClean="0">
                <a:latin typeface="NikoshBAN" pitchFamily="2" charset="0"/>
              </a:rPr>
              <a:t>১৯৪৮ সাল </a:t>
            </a:r>
            <a:endParaRPr lang="en-US" sz="2800" b="1" dirty="0" smtClean="0">
              <a:latin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982624">
            <a:off x="1776413" y="4329113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13800" dirty="0">
                <a:solidFill>
                  <a:srgbClr val="FF0000"/>
                </a:solidFill>
                <a:latin typeface="NikoshBAN" pitchFamily="2" charset="0"/>
              </a:rPr>
              <a:t>না</a:t>
            </a:r>
            <a:endParaRPr lang="en-US" sz="13800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7600" y="3048000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13800" dirty="0">
                <a:solidFill>
                  <a:srgbClr val="FF0000"/>
                </a:solidFill>
                <a:latin typeface="NikoshBAN" pitchFamily="2" charset="0"/>
              </a:rPr>
              <a:t>না</a:t>
            </a:r>
            <a:endParaRPr lang="en-US" sz="13800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2368585">
            <a:off x="5407025" y="4333875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13800" dirty="0">
                <a:solidFill>
                  <a:srgbClr val="FF0000"/>
                </a:solidFill>
                <a:latin typeface="NikoshBAN" pitchFamily="2" charset="0"/>
              </a:rPr>
              <a:t>না</a:t>
            </a:r>
            <a:endParaRPr lang="en-US" sz="13800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92126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86903"/>
            <a:ext cx="20574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dirty="0" smtClean="0">
                <a:latin typeface="NikoshBAN" pitchFamily="2" charset="0"/>
              </a:rPr>
              <a:t>১৯৫২ সাল </a:t>
            </a:r>
            <a:endParaRPr lang="en-US" sz="2800" b="1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3" y="101600"/>
            <a:ext cx="277495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063" y="3505200"/>
            <a:ext cx="2852737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400" dirty="0">
                <a:latin typeface="NikoshBAN" pitchFamily="2" charset="0"/>
              </a:rPr>
              <a:t>২৬ জানুয়ারি পল্টন ময়দানে জনসভায় ঘোষণা করেন-</a:t>
            </a:r>
          </a:p>
          <a:p>
            <a:pPr algn="just" eaLnBrk="1" hangingPunct="1"/>
            <a:r>
              <a:rPr lang="bn-BD" sz="2400" b="1" dirty="0">
                <a:latin typeface="NikoshBAN" pitchFamily="2" charset="0"/>
              </a:rPr>
              <a:t>‘উর্দুই কেবল উর্দুই  হবে পাকিস্তানের একমাত্র রাষ্ট্রভাষা।’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7313"/>
            <a:ext cx="2557463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3429000"/>
            <a:ext cx="2590800" cy="25545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400" dirty="0">
                <a:latin typeface="NikoshBAN" pitchFamily="2" charset="0"/>
              </a:rPr>
              <a:t>আবদুল মতিনকে আহবায়ক করে ‘রাষ্ট্রভাষা </a:t>
            </a:r>
            <a:r>
              <a:rPr lang="bn-BD" sz="2800" dirty="0">
                <a:latin typeface="NikoshBAN" pitchFamily="2" charset="0"/>
              </a:rPr>
              <a:t>সংগ্রাম পরিষদ’ নতুনভাবে গঠিত হয়।</a:t>
            </a:r>
            <a:endParaRPr lang="bn-BD" sz="2800" b="1" dirty="0">
              <a:latin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1143000"/>
            <a:ext cx="2971800" cy="45243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400" dirty="0">
                <a:latin typeface="NikoshBAN" pitchFamily="2" charset="0"/>
              </a:rPr>
              <a:t>৩০ জানুয়ারি ছাত্র সমাজ ধর্মঘট পালন করে।</a:t>
            </a:r>
          </a:p>
          <a:p>
            <a:pPr algn="just" eaLnBrk="1" hangingPunct="1"/>
            <a:r>
              <a:rPr lang="bn-BD" sz="2400" dirty="0">
                <a:latin typeface="NikoshBAN" pitchFamily="2" charset="0"/>
              </a:rPr>
              <a:t>৪ ফেব্রুয়ারি ঢাকায় ছাত্র ধর্মঘট পালিত হয়।</a:t>
            </a:r>
          </a:p>
          <a:p>
            <a:pPr algn="just" eaLnBrk="1" hangingPunct="1"/>
            <a:r>
              <a:rPr lang="bn-BD" sz="2400" dirty="0">
                <a:latin typeface="NikoshBAN" pitchFamily="2" charset="0"/>
              </a:rPr>
              <a:t>২১ ফেব্রুয়ারি দেশব্যাপী সাধারণ ধর্মঘট এবং রাষ্ট্রভাষা দিবস পালন করার সিদ্ধান্ত গ্রহণ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3103719607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299"/>
          <a:stretch/>
        </p:blipFill>
        <p:spPr>
          <a:xfrm>
            <a:off x="73025" y="130175"/>
            <a:ext cx="228917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6975" y="87313"/>
            <a:ext cx="4010025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800" dirty="0">
                <a:latin typeface="NikoshBAN" pitchFamily="2" charset="0"/>
              </a:rPr>
              <a:t>সকাল ১১ টায় ঢাকা বিশ্ববিদ্যালয় আমতলায় সভা অনুষ্ঠিত হয়। ১৪৪ ধারা ভঙ্গ করে ১০ জন করে মিছিল শুরু হয়।</a:t>
            </a:r>
            <a:endParaRPr lang="bn-BD" sz="2800" b="1" dirty="0"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4167"/>
          <a:stretch/>
        </p:blipFill>
        <p:spPr>
          <a:xfrm>
            <a:off x="117475" y="2209800"/>
            <a:ext cx="2320925" cy="168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209800"/>
            <a:ext cx="2484438" cy="168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500" y="130175"/>
            <a:ext cx="2497138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elius_1297766343_1-1._Shaheed_Sala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47" y="4085847"/>
            <a:ext cx="2317181" cy="266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elius_1297332992_1-5._Shaheed_Borko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4100286"/>
            <a:ext cx="1963983" cy="266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elius_1297594073_1-2._Saheed_Rafi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9628" y="4114800"/>
            <a:ext cx="2031788" cy="263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lius_1297505298_1-4._Shaheed_Abdul_Jabba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8456" y="4114801"/>
            <a:ext cx="1984034" cy="266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3612060" y="2484036"/>
            <a:ext cx="1812925" cy="1593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600" b="1" dirty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২১ ফেব্রুয়ারি১৯৫২ </a:t>
            </a:r>
            <a:endParaRPr lang="en-US" sz="1600" b="1" dirty="0">
              <a:solidFill>
                <a:srgbClr val="FF0000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52575" y="6248400"/>
            <a:ext cx="103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 b="1" dirty="0">
                <a:solidFill>
                  <a:srgbClr val="FF0000"/>
                </a:solidFill>
                <a:latin typeface="NikoshBAN" pitchFamily="2" charset="0"/>
              </a:rPr>
              <a:t>সালাম</a:t>
            </a:r>
            <a:endParaRPr lang="en-US" sz="2000" b="1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75063" y="6264275"/>
            <a:ext cx="103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 b="1" dirty="0">
                <a:solidFill>
                  <a:srgbClr val="FF0000"/>
                </a:solidFill>
                <a:latin typeface="NikoshBAN" pitchFamily="2" charset="0"/>
              </a:rPr>
              <a:t>বরকত</a:t>
            </a:r>
            <a:endParaRPr lang="en-US" sz="2000" b="1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3600" y="6273800"/>
            <a:ext cx="103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 b="1" dirty="0">
                <a:solidFill>
                  <a:srgbClr val="FF0000"/>
                </a:solidFill>
                <a:latin typeface="NikoshBAN" pitchFamily="2" charset="0"/>
              </a:rPr>
              <a:t>রফিক</a:t>
            </a:r>
            <a:endParaRPr lang="en-US" sz="2000" b="1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05775" y="6273800"/>
            <a:ext cx="103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 b="1" dirty="0">
                <a:solidFill>
                  <a:srgbClr val="FF0000"/>
                </a:solidFill>
                <a:latin typeface="NikoshBAN" pitchFamily="2" charset="0"/>
              </a:rPr>
              <a:t>জব্বার</a:t>
            </a:r>
            <a:endParaRPr lang="en-US" sz="2000" b="1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52307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05225" y="1828800"/>
            <a:ext cx="1812925" cy="1593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600" b="1" dirty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২২ ফেব্রুয়ারি১৯৫২ </a:t>
            </a:r>
            <a:endParaRPr lang="en-US" sz="1600" b="1" dirty="0">
              <a:solidFill>
                <a:srgbClr val="FF0000"/>
              </a:solidFill>
              <a:latin typeface="NikoshBAN" pitchFamily="2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2400"/>
            <a:ext cx="3440113" cy="217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" y="152400"/>
            <a:ext cx="3298825" cy="217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lius_1298103145_1-3._Shaheed_Shafiur_Rah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090198"/>
            <a:ext cx="3200400" cy="357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" y="3048000"/>
            <a:ext cx="3327400" cy="357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7600" y="6042025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 b="1" dirty="0">
                <a:solidFill>
                  <a:srgbClr val="FF0000"/>
                </a:solidFill>
                <a:latin typeface="NikoshBAN" pitchFamily="2" charset="0"/>
              </a:rPr>
              <a:t>শফিউর</a:t>
            </a:r>
            <a:endParaRPr lang="en-US" sz="2000" b="1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6461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us_1297766343_1-1._Shaheed_Sal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9136"/>
            <a:ext cx="46482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181600" y="365125"/>
            <a:ext cx="3581400" cy="60912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সংক্ষিপ্ত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জীবনী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নাম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আবদুস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সালাম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১৯২৫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পিতা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মোহাম্মদ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ফাজিল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মিয়া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মাতা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দৌলতের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নেছা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জন্মস্থান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ফেনী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জেলার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দাগনভুঁইঞা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উপজেলার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লক্ষণপুরে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জন্মগ্রহণ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করেন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কর্মস্থান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পূর্ব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পাকিস্তান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সরকারের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ডিরেক্টরেট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অব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ইন্ডাস্ট্রিজ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বিভাগে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পদবী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পিয়ন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মৃত্যু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২৫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ফেব্রুয়ারী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১৯৫২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সরকারী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গেজেটে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৭ই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এপ্রিল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১৯৫২।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সমাধি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স্থল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ঢাকার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আজিমপুর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পুরানো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কবরস্থানে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34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7332992_1-5._Shaheed_Bork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44196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105400" y="381000"/>
            <a:ext cx="366395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সংক্ষিপ্ত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জীবনী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নাম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আবুল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বরকত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১৬ই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জুন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১৯২৭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ইং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জন্মস্থান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রতের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পশ্চিম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বঙ্গের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মুর্শিদাবাদ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জেলার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কান্দি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মহাকুমার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ভরতপুর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থানার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বাবলা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গ্রামে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পিতা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শামসুউদ্দিন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শিক্ষাজীবন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রাষ্ট্রবিজ্ঞান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এম.এ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শেষ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বর্ষ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অধ্যায়নরত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ছাত্র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ঢাকা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বিশ্ববিদ্যালয়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মৃত্যু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২১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ফেব্রুয়ারী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১৯৫২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সমাধি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স্থল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ঢাকার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আজিমপুর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পুরানো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কবরস্থানে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</p:txBody>
      </p:sp>
    </p:spTree>
    <p:extLst>
      <p:ext uri="{BB962C8B-B14F-4D97-AF65-F5344CB8AC3E}">
        <p14:creationId xmlns:p14="http://schemas.microsoft.com/office/powerpoint/2010/main" val="327959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7594073_1-2._Saheed_Rafi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2" y="457200"/>
            <a:ext cx="4515728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105400" y="374650"/>
            <a:ext cx="36576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সংক্ষিপ্ত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জীবনী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নাম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রফিক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উদ্দিন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আহমেদ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৩০শে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অক্টোবর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১৯২৬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জন্মস্থান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মানিকগঞ্জ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জেলার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পারিল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গ্রাম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বতর্মানে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রফিকনগর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ইউনিয়ন-বলধারা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থানা-সিঙ্গাইরে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জন্মগ্রহণ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করেন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পিতা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আব্দুল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লতিফ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মিয়া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মাতা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রাফিজা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খাতুন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মৃত্যু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২১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ফেব্রুয়ারী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১৯৫২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  <a:p>
            <a:pPr algn="just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সমাধি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স্থল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ঢাকার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আজিমপুর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পুরানো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কবরস্থানে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</p:txBody>
      </p:sp>
    </p:spTree>
    <p:extLst>
      <p:ext uri="{BB962C8B-B14F-4D97-AF65-F5344CB8AC3E}">
        <p14:creationId xmlns:p14="http://schemas.microsoft.com/office/powerpoint/2010/main" val="1163443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26" y="1294263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701040"/>
          </a:xfrm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50380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7505298_1-4._Shaheed_Abdul_Jab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" y="451340"/>
            <a:ext cx="4600136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181600" y="373063"/>
            <a:ext cx="35814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সংক্ষিপ্ত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জীবনী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আব্দুল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জব্বার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।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১০শে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অক্টোবর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১৯১৯ইং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২৬শে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আশ্বিন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১৩২৬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বঙ্গাব্দ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জন্মস্থান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ময়মনসিংহ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জেলার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গফরগাঁও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উপজেলার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পাঁচুয়া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গ্রামে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৷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পিতা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হাছেন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আলী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মাতা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সাফাতুন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নেছা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মৃত্যু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২১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ফেব্রুয়ারী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১৯৫২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৷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সমাধি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স্থল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ঢাকার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আজিমপুর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পুরানো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কবরস্থানে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</p:txBody>
      </p:sp>
    </p:spTree>
    <p:extLst>
      <p:ext uri="{BB962C8B-B14F-4D97-AF65-F5344CB8AC3E}">
        <p14:creationId xmlns:p14="http://schemas.microsoft.com/office/powerpoint/2010/main" val="357077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381000"/>
            <a:ext cx="38100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সংক্ষিপ্ত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জীবনী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Arial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নাম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শফিউর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রহমান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২৪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জানুয়ারী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১৯১৮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পিতা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মৌলবী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মাহাবুবুর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রহমান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জন্মস্থান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কোননগর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হুগলী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চব্বিশ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পরগণা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পশ্চিমবঙ্গে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জন্মগ্রহণ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কর্মস্থান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ঢাকা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হাইকোর্টে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হিসাবরক্ষণ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শাখায়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।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মৃত্যু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২২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ফেব্রুয়ারী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, ১৯৫২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সাল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সমাধি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স্থল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ঢাকার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আজিমপুর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পুরানো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Arial" charset="0"/>
              </a:rPr>
              <a:t>কবরস্থানে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Arial" charset="0"/>
              </a:rPr>
              <a:t> ৷</a:t>
            </a:r>
          </a:p>
        </p:txBody>
      </p:sp>
      <p:pic>
        <p:nvPicPr>
          <p:cNvPr id="3" name="Picture 2" descr="elius_1298103145_1-3._Shaheed_Shafiur_Rah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2" y="451340"/>
            <a:ext cx="44196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912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638802"/>
            <a:ext cx="86106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dirty="0">
                <a:latin typeface="NikoshBAN" pitchFamily="2" charset="0"/>
              </a:rPr>
              <a:t>১। তমদ্দুন মজলিশ কোন ধরনের প্রতিষ্ঠান?</a:t>
            </a:r>
          </a:p>
          <a:p>
            <a:pPr algn="just"/>
            <a:r>
              <a:rPr lang="bn-BD" sz="2000" dirty="0">
                <a:latin typeface="NikoshBAN" pitchFamily="2" charset="0"/>
              </a:rPr>
              <a:t>২। কত তারিখে তমদ্দুন মজলিশ প্রতিষ্ঠিত হয়?</a:t>
            </a:r>
          </a:p>
          <a:p>
            <a:pPr algn="just"/>
            <a:r>
              <a:rPr lang="bn-BD" sz="2000" dirty="0">
                <a:latin typeface="NikoshBAN" pitchFamily="2" charset="0"/>
              </a:rPr>
              <a:t>৩। ভাষা আন্দোলন কাকে বলে?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2"/>
            <a:ext cx="43434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572265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68207"/>
            <a:ext cx="86868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bn-BD" sz="2800" dirty="0">
                <a:latin typeface="NikoshBAN" pitchFamily="2" charset="0"/>
              </a:rPr>
              <a:t>ভাষা আন্দোলনের ঘটনাবলির ধারাবাহিক বিবরণ দাও।</a:t>
            </a:r>
            <a:endParaRPr lang="en-US" sz="2800" dirty="0">
              <a:latin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31017"/>
            <a:ext cx="3657600" cy="243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2" y="1524000"/>
            <a:ext cx="2274276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4927242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38200"/>
            <a:ext cx="4943036" cy="53375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494028"/>
            <a:ext cx="1812973" cy="1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3715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981200"/>
            <a:ext cx="5791200" cy="400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</a:t>
            </a:r>
          </a:p>
          <a:p>
            <a:pPr marL="0" indent="0" algn="ctr">
              <a:buNone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বাংলার আন্দোলন ও জাতীয়তাবাদের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ত্থা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১৯৪৭-১৯৭০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495979">
            <a:off x="3648286" y="4354822"/>
            <a:ext cx="1905000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</a:rPr>
              <a:t>আ</a:t>
            </a:r>
            <a:endParaRPr lang="en-US" sz="16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7147">
            <a:off x="3667141" y="456274"/>
            <a:ext cx="1554969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dirty="0" smtClean="0">
                <a:ln/>
                <a:solidFill>
                  <a:schemeClr val="accent3"/>
                </a:solidFill>
                <a:latin typeface="NikoshBAN" pitchFamily="2" charset="0"/>
              </a:rPr>
              <a:t>অ</a:t>
            </a:r>
            <a:endParaRPr lang="en-US" sz="16600" b="1" dirty="0" smtClean="0">
              <a:ln/>
              <a:solidFill>
                <a:schemeClr val="accent3"/>
              </a:solidFill>
              <a:latin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689072">
            <a:off x="1096610" y="2476603"/>
            <a:ext cx="1905000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</a:t>
            </a:r>
            <a:endParaRPr lang="en-US" sz="1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489197">
            <a:off x="6827492" y="2408817"/>
            <a:ext cx="1219200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</a:rPr>
              <a:t>খ</a:t>
            </a:r>
            <a:endParaRPr lang="en-US" sz="1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1325" y="2590800"/>
            <a:ext cx="3325813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600" dirty="0" smtClean="0">
                <a:latin typeface="NikoshBAN" pitchFamily="2" charset="0"/>
              </a:rPr>
              <a:t>ভাষা আন্দোলন</a:t>
            </a:r>
            <a:endParaRPr lang="en-US" sz="3600" dirty="0" smtClean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55510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733800" y="220663"/>
            <a:ext cx="200247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</a:rPr>
              <a:t>শিখনফল</a:t>
            </a:r>
            <a:endParaRPr lang="en-US" sz="3200" dirty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04800" y="1793875"/>
            <a:ext cx="8545513" cy="34163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এই পাঠ শেষে শিক্ষার্থীরা--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১।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 ‍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ভাষা আন্দোলন কী তা বলতে 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endParaRPr lang="bn-BD" sz="2400" b="1" dirty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২। ভাষা আন্দোলনের পটভূমি ব্যাখ্যা করতে 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৩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। ভাষা আন্দোলনের  ঘটনাপ্রবাহ ব্যাখ্যা করতে পার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endParaRPr lang="bn-BD" sz="2400" b="1" dirty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৪। ভাষা শহীদদের পরিচয় দিতে পারবে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endParaRPr lang="bn-BD" sz="2400" b="1" dirty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</a:rPr>
              <a:t>৫। বাঙালি জাতীয়তাবাদের বিকাশে ভাষা আন্দোলনের প্রভাব ব্যাখ্যা করতে পারবে ।</a:t>
            </a:r>
            <a:endParaRPr lang="bn-IN" sz="2400" b="1" dirty="0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৬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।আন্তর্জাতিক মাতৃভাষার গুরুত্ব লিখতে পারবে।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Arial" pitchFamily="34" charset="0"/>
            </a:endParaRPr>
          </a:p>
          <a:p>
            <a:endParaRPr lang="bn-BD" sz="2400" b="1" dirty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35677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688" y="58738"/>
            <a:ext cx="341471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200" b="1" dirty="0" smtClean="0">
                <a:latin typeface="NikoshBAN" pitchFamily="2" charset="0"/>
              </a:rPr>
              <a:t>ভাষা আন্দোলন</a:t>
            </a:r>
            <a:endParaRPr lang="en-US" sz="3200" b="1" dirty="0" smtClean="0"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97375"/>
            <a:ext cx="86106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পশ্চিম পাকিস্তানি শাসকবর্গের হাত থেকে বাংলা ভাষা ও সংস্কৃতিকে রক্ষা করার জন্য পূর্ব বাংলার মানুষেরা যে আন্দোলনে অবতীর্ণ হয়েছিল ইতিহাসে তাই ভাষা আন্দোলন নামে পরিচিত।</a:t>
            </a:r>
            <a:endParaRPr lang="en-US" sz="2400" dirty="0" smtClean="0">
              <a:latin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1" y="1328738"/>
            <a:ext cx="3147645" cy="255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80284"/>
            <a:ext cx="3581400" cy="185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365064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58738"/>
            <a:ext cx="562451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200" b="1" dirty="0" smtClean="0">
                <a:latin typeface="NikoshBAN" pitchFamily="2" charset="0"/>
              </a:rPr>
              <a:t>ভাষা আন্দোলনের পটভূমি</a:t>
            </a:r>
            <a:endParaRPr lang="en-US" sz="3200" b="1" dirty="0" smtClean="0">
              <a:latin typeface="NikoshBAN" pitchFamily="2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429000" y="1135063"/>
            <a:ext cx="213360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dirty="0" smtClean="0">
                <a:latin typeface="NikoshBAN" pitchFamily="2" charset="0"/>
              </a:rPr>
              <a:t>১৯৩৭ সাল</a:t>
            </a:r>
            <a:endParaRPr lang="en-US" sz="2800" b="1" dirty="0" smtClean="0">
              <a:latin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63" y="5181600"/>
            <a:ext cx="3868737" cy="1200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মোহাম্মদ আলী জিন্নাহ মুসলিম লীগের দাপ্তরিক ভাষা উর্দু করার প্রস্তাব করে। </a:t>
            </a:r>
            <a:endParaRPr lang="en-US" sz="2400" dirty="0" smtClean="0">
              <a:latin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211763"/>
            <a:ext cx="41910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শেরে বাংলা এ. কে. ফজলুল হক এর বিরোধীতা করে।</a:t>
            </a:r>
            <a:endParaRPr lang="en-US" sz="2400" dirty="0" smtClean="0">
              <a:latin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6" y="1975232"/>
            <a:ext cx="2618887" cy="31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75232"/>
            <a:ext cx="2345564" cy="31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17922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44463"/>
            <a:ext cx="21336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200" b="1" dirty="0" smtClean="0">
                <a:latin typeface="NikoshBAN" pitchFamily="2" charset="0"/>
              </a:rPr>
              <a:t>১৯৪৭ সাল</a:t>
            </a:r>
            <a:endParaRPr lang="en-US" sz="3200" b="1" dirty="0" smtClean="0"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63" y="1752600"/>
            <a:ext cx="3106737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১৭ মে </a:t>
            </a:r>
          </a:p>
          <a:p>
            <a:pPr algn="ctr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চৌধুরী খালিকুজ্জামান এবং জুলাই মাসে আলিগড় বিশ্ববিদ্যালয়ের উপাচার্য </a:t>
            </a:r>
          </a:p>
          <a:p>
            <a:pPr algn="just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ড. জিয়া উদ্দিন আহম্মদ উর্দুকে পাকিস্তানের রাষ্ট্র ভাষা করার প্রস্তাব দেন। </a:t>
            </a:r>
            <a:endParaRPr lang="en-US" sz="2000" dirty="0" smtClean="0">
              <a:latin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763" y="5130800"/>
            <a:ext cx="2636837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ড. মুহম্মদ শহীদুল্লাহ</a:t>
            </a:r>
            <a:endParaRPr lang="en-US" sz="2000" dirty="0" smtClean="0"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31" y="1724025"/>
            <a:ext cx="24574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10" y="1752600"/>
            <a:ext cx="269679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84888" y="5130800"/>
            <a:ext cx="297180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ড. মুহম্মদ এনামুল হক</a:t>
            </a:r>
            <a:endParaRPr lang="en-US" sz="2000" dirty="0" smtClean="0"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7486" y="5816025"/>
            <a:ext cx="2940960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এর বিরোধীতা করেন</a:t>
            </a:r>
            <a:endParaRPr lang="en-US" sz="2400" dirty="0" smtClean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09048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6903"/>
            <a:ext cx="21336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</a:rPr>
              <a:t>১৯৪৭</a:t>
            </a:r>
            <a:r>
              <a:rPr lang="bn-BD" sz="3200" b="1" dirty="0" smtClean="0">
                <a:latin typeface="NikoshBAN" pitchFamily="2" charset="0"/>
              </a:rPr>
              <a:t> সাল</a:t>
            </a:r>
            <a:endParaRPr lang="en-US" sz="3200" b="1" dirty="0" smtClean="0">
              <a:latin typeface="NikoshBAN" pitchFamily="2" charset="0"/>
            </a:endParaRP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839200" cy="1077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3200" dirty="0" smtClean="0">
                <a:latin typeface="NikoshBAN" pitchFamily="2" charset="0"/>
              </a:rPr>
              <a:t>কামরুদ্দিন আহমেদের নেতৃত্বে গঠিত গণ আজাদী লীগ মাতৃভাষায় শিক্ষা দান এর দাবি জানায়। </a:t>
            </a:r>
            <a:endParaRPr lang="en-US" sz="3200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44713"/>
            <a:ext cx="258445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0" y="2133600"/>
            <a:ext cx="3009900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৬-৭ সেপ্টেম্বর কর্মীরা বাংলাকে শিক্ষা ও আইন আদালতের বাহন করার প্রস্তাব করে।</a:t>
            </a:r>
          </a:p>
          <a:p>
            <a:pPr algn="just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১৫ সেপ্টেম্বর পুস্তিকা প্রকাশ।</a:t>
            </a:r>
            <a:endParaRPr lang="en-US" sz="2000" dirty="0" smtClean="0"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33600"/>
            <a:ext cx="2227263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775" y="5384800"/>
            <a:ext cx="2714625" cy="10156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অধ্যাপক আবুল কাশেম</a:t>
            </a:r>
          </a:p>
          <a:p>
            <a:pPr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২ সেপ্টেম্বর তমদ্দুন মজলিশ  গড়ে তোলেন।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4968875"/>
            <a:ext cx="6019800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ডিসেম্বর মাসে করাচিতে শিক্ষা সম্মেলনে উর্দুকে পাকিস্তানের রাষ্ট্র ভাষা করার সিদ্ধান্ত গৃহীত হলে পুর্ব বাংলায় প্রতিবাদ শুরু হয়। রাষ্ট্র ভাষা সংগ্রাম পরিষদ গঠিত হয়। পাকিস্তান সরকার ১৪৪ ধারা জারি করে।</a:t>
            </a:r>
          </a:p>
        </p:txBody>
      </p:sp>
    </p:spTree>
    <p:extLst>
      <p:ext uri="{BB962C8B-B14F-4D97-AF65-F5344CB8AC3E}">
        <p14:creationId xmlns:p14="http://schemas.microsoft.com/office/powerpoint/2010/main" val="2508689104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4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919</Words>
  <Application>Microsoft Office PowerPoint</Application>
  <PresentationFormat>On-screen Show (4:3)</PresentationFormat>
  <Paragraphs>139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BlackTie</vt:lpstr>
      <vt:lpstr>1_BlackTie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51</cp:revision>
  <dcterms:created xsi:type="dcterms:W3CDTF">2006-08-16T00:00:00Z</dcterms:created>
  <dcterms:modified xsi:type="dcterms:W3CDTF">2020-01-19T14:00:09Z</dcterms:modified>
  <cp:contentStatus/>
</cp:coreProperties>
</file>