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7" r:id="rId2"/>
    <p:sldId id="278" r:id="rId3"/>
    <p:sldId id="258" r:id="rId4"/>
    <p:sldId id="259" r:id="rId5"/>
    <p:sldId id="260" r:id="rId6"/>
    <p:sldId id="262" r:id="rId7"/>
    <p:sldId id="282" r:id="rId8"/>
    <p:sldId id="290" r:id="rId9"/>
    <p:sldId id="291" r:id="rId10"/>
    <p:sldId id="292" r:id="rId11"/>
    <p:sldId id="283" r:id="rId12"/>
    <p:sldId id="293" r:id="rId13"/>
    <p:sldId id="294" r:id="rId14"/>
    <p:sldId id="295" r:id="rId15"/>
    <p:sldId id="281" r:id="rId16"/>
    <p:sldId id="296" r:id="rId17"/>
    <p:sldId id="273" r:id="rId18"/>
    <p:sldId id="275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F3E9-DD95-49B6-8E07-98F0AAD2557A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C2AA-A30E-43D7-8E26-AF52DA9A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5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8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2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CCE859-B968-47F6-BAEB-9A306B95F4EE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Relationship Id="rId9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228600"/>
            <a:ext cx="7543800" cy="110799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اهلا و سهلا </a:t>
            </a:r>
            <a:endParaRPr lang="en-US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00201"/>
            <a:ext cx="6248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46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81788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কেয়াস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81788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٤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824" y="2555240"/>
            <a:ext cx="2407775" cy="34014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590800"/>
            <a:ext cx="2286000" cy="336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76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الكتاب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فعال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ওযনে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باب نصر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মাসদার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লিপিবদ্ধ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একত্র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কিতাব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مكتوب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লিখিত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বিষয়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উদ্দেশ্য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8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6178" y="1918626"/>
            <a:ext cx="8372227" cy="1661458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3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الكتاب الله : الكتاب فالقرأن المنزل على الرسول عليه السلام المكتوب فى المصاحف المنقول عنه فقلا متواترا بلا شبهة- </a:t>
            </a:r>
            <a:endParaRPr lang="ar-SA" sz="36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6491" y="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كتاب الله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7153" y="30480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9813" y="4114800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কিতাব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হলো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রাসূল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ওপর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অবতারিত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কুরআন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যাকে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মাসহাফসমূহে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লিপিবদ্ধ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এবং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সন্দেহমুক্ত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প্রক্রিয়ায়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রাসূল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থেকে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বর্ণিত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كتاب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القرأن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।(৫০০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আয়াত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8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3799352"/>
            <a:ext cx="8128000" cy="10668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السنة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فعال</a:t>
            </a:r>
            <a:r>
              <a:rPr lang="en-US" sz="28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বচন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বহুবচন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السنن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;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الرتبة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الطريقة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রাস্তা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পথ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পন্থা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পদ্ধতি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আদর্শ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অভ্যাস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ইত্যাদি</a:t>
            </a:r>
            <a:r>
              <a:rPr lang="en-US" sz="2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8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" y="2209800"/>
            <a:ext cx="7467600" cy="1355628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السنة : قول النبى (صـ) وفعله وتتريره وسكوته واقوال الصحابة وافعالهم-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9055" y="786804"/>
            <a:ext cx="4292986" cy="11387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السنة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সুন্নাত</a:t>
            </a:r>
            <a:r>
              <a:rPr lang="en-US" sz="36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endParaRPr lang="en-US" sz="3600" b="1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8000" y="5334000"/>
            <a:ext cx="8515056" cy="10668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মহানবী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কথা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কাজ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স্বীকৃতি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মৌনসমর্থন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এবং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সাহাবীদের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কথা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কাজকে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সুন্নাত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pPr algn="ctr"/>
            <a:r>
              <a:rPr lang="ar-SA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سنة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الحديث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ar-SA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৩,০০০ </a:t>
            </a:r>
            <a:r>
              <a:rPr lang="en-US" sz="2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হাদীস</a:t>
            </a:r>
            <a:r>
              <a:rPr lang="en-US" sz="2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</a:t>
            </a:r>
            <a:endParaRPr lang="ar-SA" sz="20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89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الاجماع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جمع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মূলশব্দ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থেকে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নির্গত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الاتفاق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ঐকমত্য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পোষণ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ঐক্যবদ্ধ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হওয়া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সর্বসম্মতি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প্রকাশ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9814" y="20574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الاجماع : اتفاق المجتهدين فى عصر على امر دينى ويعد اصلا من اصول التشريع-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الاجماع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সুন্নাত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9813" y="4114800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দীনি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বিষয়ে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যুগের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মুজতাহিদগণের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সম্মিলিত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সিদ্ধান্তকে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اجماع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pPr algn="ctr"/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اجماع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মহানবী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ইন্তেকালের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قول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فعلى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ব্যাপারে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মুহাম্মদীর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আলেমগনের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ঐকমত্য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7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5827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القياس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باب ضرب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মাসদার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التقدير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অনুমান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পরিমান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তুলনা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2202309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القياس : تقدير الفرع بالاصل فى الحكم والعلة-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কিয়াস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٤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4114800"/>
            <a:ext cx="8662171" cy="20574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علة 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حكم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মাধ্যমে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فرع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اصل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ওপর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অনুমান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শাখা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মাসয়ালা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উদ্ভাবন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কেয়াস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1049751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673144" y="0"/>
            <a:ext cx="5108656" cy="1143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40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ar-SA" sz="480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عمل احد- </a:t>
            </a:r>
            <a:endParaRPr lang="bn-BD" sz="4800" dirty="0" smtClean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71500" y="1295400"/>
            <a:ext cx="4343400" cy="767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১) </a:t>
            </a:r>
            <a:r>
              <a:rPr lang="en-US" sz="2400" b="1" dirty="0" err="1" smtClean="0"/>
              <a:t>উসূলে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ফিকহের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উৎস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কয়টি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873044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২টি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81940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৩টি</a:t>
            </a:r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77012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৪টি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75132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৫টি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5107940" y="233426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7200" y="2971800"/>
            <a:ext cx="6294120" cy="767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২) </a:t>
            </a:r>
            <a:r>
              <a:rPr lang="en-US" sz="2400" b="1" dirty="0" err="1" smtClean="0"/>
              <a:t>উসূল</a:t>
            </a:r>
            <a:r>
              <a:rPr lang="en-US" sz="2400" b="1" dirty="0" smtClean="0"/>
              <a:t> (</a:t>
            </a:r>
            <a:r>
              <a:rPr lang="ar-SA" sz="2400" b="1" dirty="0" smtClean="0"/>
              <a:t>اصول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শব্দের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ব্যবহারিক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অর্থ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কয়টি</a:t>
            </a:r>
            <a:r>
              <a:rPr lang="en-US" sz="2400" b="1" dirty="0" smtClean="0"/>
              <a:t>?  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873044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২টি</a:t>
            </a:r>
            <a:endParaRPr lang="en-US" sz="24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81940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৩টি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477012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৪টি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75132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৫টি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1229360" y="407670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81000" y="4724400"/>
            <a:ext cx="3657600" cy="767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৩) </a:t>
            </a:r>
            <a:r>
              <a:rPr lang="en-US" sz="2400" b="1" dirty="0" err="1" smtClean="0"/>
              <a:t>ফিকহ</a:t>
            </a:r>
            <a:r>
              <a:rPr lang="en-US" sz="2400" b="1" dirty="0" smtClean="0"/>
              <a:t> (</a:t>
            </a:r>
            <a:r>
              <a:rPr lang="ar-SA" sz="2400" b="1" dirty="0" smtClean="0"/>
              <a:t>فقه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অর্থ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কী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796844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চিন্তা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743200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বোঝা</a:t>
            </a:r>
            <a:endParaRPr lang="en-US" sz="24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4693920" y="5715000"/>
            <a:ext cx="1981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গবেষনা</a:t>
            </a:r>
            <a:endParaRPr lang="en-US" sz="24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934200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ভিত্তি</a:t>
            </a:r>
            <a:endParaRPr lang="en-US" sz="2400" b="1" dirty="0"/>
          </a:p>
        </p:txBody>
      </p:sp>
      <p:sp>
        <p:nvSpPr>
          <p:cNvPr id="28" name="Oval 27"/>
          <p:cNvSpPr/>
          <p:nvPr/>
        </p:nvSpPr>
        <p:spPr>
          <a:xfrm>
            <a:off x="2926080" y="584454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017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457200"/>
            <a:ext cx="4343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৪) </a:t>
            </a:r>
            <a:r>
              <a:rPr lang="en-US" sz="2400" b="1" dirty="0" err="1" smtClean="0"/>
              <a:t>ফিকহের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মূল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দলীল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কোনটি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85800" y="1518920"/>
            <a:ext cx="1787444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কুরআন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819400" y="151892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হাদীস</a:t>
            </a:r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770120" y="151892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ইজমা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751320" y="1518920"/>
            <a:ext cx="185928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কেয়াস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857804" y="163322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7200" y="2362200"/>
            <a:ext cx="629412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৫) </a:t>
            </a:r>
            <a:r>
              <a:rPr lang="en-US" sz="2400" b="1" dirty="0" err="1" smtClean="0"/>
              <a:t>কুরআন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সনদে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সন্দেহাতীতভাবে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বর্ণিত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873044" y="3347720"/>
            <a:ext cx="2670256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متواتر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/>
              <a:t>সনদে</a:t>
            </a:r>
            <a:endParaRPr lang="en-US" sz="24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4028440" y="3393440"/>
            <a:ext cx="264668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مشهور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873044" y="4114800"/>
            <a:ext cx="2670256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مرفوع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084320" y="4191000"/>
            <a:ext cx="25908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موقوف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1269284" y="346202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16560" y="4800600"/>
            <a:ext cx="62941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৬) </a:t>
            </a:r>
            <a:r>
              <a:rPr lang="en-US" sz="2400" b="1" dirty="0" err="1" smtClean="0"/>
              <a:t>উসূলুশ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শাশী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মাযহাবের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ফিকহ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গ্রন্থ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533400" y="5867400"/>
            <a:ext cx="1863644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হানাফী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743200" y="5867400"/>
            <a:ext cx="17526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শাফেয়ী</a:t>
            </a:r>
            <a:endParaRPr lang="en-US" sz="24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4693920" y="5867400"/>
            <a:ext cx="1981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মালকী</a:t>
            </a:r>
            <a:endParaRPr lang="en-US" sz="24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934200" y="5867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হাম্বলী</a:t>
            </a:r>
            <a:endParaRPr lang="en-US" sz="2400" b="1" dirty="0"/>
          </a:p>
        </p:txBody>
      </p:sp>
      <p:sp>
        <p:nvSpPr>
          <p:cNvPr id="28" name="Oval 27"/>
          <p:cNvSpPr/>
          <p:nvPr/>
        </p:nvSpPr>
        <p:spPr>
          <a:xfrm>
            <a:off x="756920" y="599694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532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533400"/>
            <a:ext cx="6096000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দলগত কাজ</a:t>
            </a:r>
            <a:r>
              <a:rPr lang="ar-SA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فريق العمل - </a:t>
            </a:r>
            <a:endParaRPr lang="bn-BD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133600"/>
            <a:ext cx="6324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القرأن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2971800"/>
            <a:ext cx="6324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শাপলা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السنة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886200"/>
            <a:ext cx="6324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الاجماع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4876800"/>
            <a:ext cx="6324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বেলী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القياس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0015558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143000"/>
            <a:ext cx="62484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ar-SA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الواجب المنزل  </a:t>
            </a:r>
            <a:endParaRPr lang="bn-BD" sz="44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0" y="3040407"/>
            <a:ext cx="7249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اصول الفقه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66076" y="318758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18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260" y="2150745"/>
            <a:ext cx="4983481" cy="387798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ar-SA" sz="96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شكرا كثيرا</a:t>
            </a:r>
          </a:p>
          <a:p>
            <a:pPr algn="ctr"/>
            <a:r>
              <a:rPr lang="bn-BD" sz="96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ln/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1" dirty="0">
              <a:ln/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8888" y="569128"/>
            <a:ext cx="4086225" cy="101566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948484" y="1509712"/>
            <a:ext cx="1883791" cy="4129088"/>
          </a:xfrm>
          <a:prstGeom prst="rect">
            <a:avLst/>
          </a:prstGeom>
          <a:noFill/>
        </p:spPr>
      </p:pic>
      <p:pic>
        <p:nvPicPr>
          <p:cNvPr id="5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809" y="1509712"/>
            <a:ext cx="1883791" cy="412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0856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9884" y="405825"/>
            <a:ext cx="5723616" cy="769441"/>
          </a:xfrm>
          <a:prstGeom prst="rect">
            <a:avLst/>
          </a:prstGeo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تعريف المعلم</a:t>
            </a:r>
            <a:r>
              <a:rPr lang="ar-SA" sz="4400" b="1" dirty="0" smtClean="0">
                <a:latin typeface="NikoshBAN" pitchFamily="2" charset="0"/>
              </a:rPr>
              <a:t>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8486" y="4774442"/>
            <a:ext cx="8610600" cy="2000548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ম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োঃ আব্দুল ওয়াহেদ জিহাদী , সহ- সুপার </a:t>
            </a: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পীরগাছা বালিকা দাখিল মাদরাসা ,উপজেলাঃপীরগাছা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,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জেলাঃরংপুর।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নং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০১৭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৯৪৮৬৩১৮৬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ই-মেইল-abdulwahedaz361 @gmail.com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81400" y="1305074"/>
            <a:ext cx="5190216" cy="33395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محمد </a:t>
            </a:r>
            <a:r>
              <a:rPr lang="x-none" sz="3200" b="1" dirty="0" smtClean="0">
                <a:latin typeface="NikoshBAN" pitchFamily="2" charset="0"/>
                <a:cs typeface="NikoshBAN" pitchFamily="2" charset="0"/>
              </a:rPr>
              <a:t>عبد الواحد جہادی</a:t>
            </a:r>
            <a:endParaRPr lang="ar-SA" sz="3200" dirty="0" smtClean="0"/>
          </a:p>
          <a:p>
            <a:pPr algn="r" rtl="1"/>
            <a:r>
              <a:rPr lang="x-none" sz="2800" b="1" dirty="0" smtClean="0">
                <a:latin typeface="NikoshBAN" pitchFamily="2" charset="0"/>
                <a:cs typeface="NikoshBAN" pitchFamily="2" charset="0"/>
              </a:rPr>
              <a:t>ال</a:t>
            </a:r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م</a:t>
            </a:r>
            <a:r>
              <a:rPr lang="x-none" sz="2800" b="1" dirty="0" smtClean="0">
                <a:latin typeface="NikoshBAN" pitchFamily="2" charset="0"/>
                <a:cs typeface="NikoshBAN" pitchFamily="2" charset="0"/>
              </a:rPr>
              <a:t>علم مدير الثانی</a:t>
            </a:r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(العربى)</a:t>
            </a: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المدرسة </a:t>
            </a:r>
            <a:r>
              <a:rPr lang="x-none" sz="2800" b="1" dirty="0" smtClean="0">
                <a:latin typeface="NikoshBAN" pitchFamily="2" charset="0"/>
                <a:cs typeface="NikoshBAN" pitchFamily="2" charset="0"/>
              </a:rPr>
              <a:t>الداخل للبات برغاسۃ،</a:t>
            </a:r>
            <a:endParaRPr lang="ar-SA" sz="2800" b="1" dirty="0" smtClean="0">
              <a:latin typeface="NikoshBAN" pitchFamily="2" charset="0"/>
              <a:cs typeface="NikoshBAN" pitchFamily="2" charset="0"/>
            </a:endParaRPr>
          </a:p>
          <a:p>
            <a:pPr algn="r" rtl="1"/>
            <a:r>
              <a:rPr lang="x-none" sz="2800" b="1" dirty="0" smtClean="0">
                <a:latin typeface="NikoshBAN" pitchFamily="2" charset="0"/>
                <a:cs typeface="NikoshBAN" pitchFamily="2" charset="0"/>
              </a:rPr>
              <a:t>برغاسۃ،رنغبور-</a:t>
            </a:r>
            <a:endParaRPr lang="ar-SA" sz="2800" b="1" dirty="0" smtClean="0">
              <a:latin typeface="NikoshBAN" pitchFamily="2" charset="0"/>
              <a:cs typeface="NikoshBAN" pitchFamily="2" charset="0"/>
            </a:endParaRP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الجوال: </a:t>
            </a:r>
            <a:r>
              <a:rPr lang="x-none" sz="2800" b="1" dirty="0" smtClean="0">
                <a:latin typeface="Arial"/>
                <a:cs typeface="Arial"/>
              </a:rPr>
              <a:t>۰۱۷۹۴۸۶۳۱۸۶</a:t>
            </a:r>
            <a:endParaRPr lang="ar-SA" sz="2800" b="1" dirty="0" smtClean="0">
              <a:latin typeface="Arial"/>
              <a:cs typeface="Arial"/>
            </a:endParaRPr>
          </a:p>
          <a:p>
            <a:pPr algn="r" rtl="1"/>
            <a:r>
              <a:rPr lang="ar-SA" sz="2800" b="1" dirty="0" smtClean="0">
                <a:latin typeface="Arial"/>
                <a:cs typeface="Arial"/>
              </a:rPr>
              <a:t>التاريخ: ٠١-٠٨-٢٠١٩</a:t>
            </a:r>
            <a:endParaRPr lang="ar-SA" sz="28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39" y="1447800"/>
            <a:ext cx="2752142" cy="254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7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6400" y="787052"/>
            <a:ext cx="579381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800" dirty="0" smtClean="0">
                <a:latin typeface="NikoshBAN" pitchFamily="2" charset="0"/>
                <a:cs typeface="NikoshBAN" pitchFamily="2" charset="0"/>
              </a:rPr>
              <a:t>تعريف الدرس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56818" y="2057400"/>
            <a:ext cx="4026647" cy="3733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আকাইদ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ফিকহ্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– ৫০ মিনিট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24400" y="2057400"/>
            <a:ext cx="4026647" cy="3733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الصف العاشر-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الموضوع: العقائد و الفقه-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الدرس الثانى-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الوقت : </a:t>
            </a:r>
            <a:r>
              <a:rPr lang="ar-SA" sz="3200" dirty="0" smtClean="0">
                <a:solidFill>
                  <a:schemeClr val="tx1"/>
                </a:solidFill>
                <a:latin typeface="Arial"/>
                <a:cs typeface="Arial"/>
              </a:rPr>
              <a:t>٥٠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226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1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747" y="316217"/>
            <a:ext cx="8626453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36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দেখে</a:t>
            </a:r>
            <a:r>
              <a:rPr lang="en-GB" sz="36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36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GB" sz="36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ar-SA" sz="36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انظروا الصور و قولوا </a:t>
            </a:r>
            <a:r>
              <a:rPr lang="ar-SA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40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9325" y="302768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الله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1143000"/>
            <a:ext cx="2812081" cy="1752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095223"/>
            <a:ext cx="2286000" cy="18003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849707"/>
            <a:ext cx="2522220" cy="211074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41926" y="302768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الحديث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67713" y="609600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اجماع و القياس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03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8560" y="3276600"/>
            <a:ext cx="6588947" cy="1200329"/>
          </a:xfrm>
          <a:prstGeom prst="rect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الاصلية لأصول الفقه</a:t>
            </a:r>
          </a:p>
          <a:p>
            <a:pPr algn="ctr">
              <a:spcBef>
                <a:spcPct val="0"/>
              </a:spcBef>
            </a:pP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উৎসমূহ</a:t>
            </a:r>
            <a:endParaRPr lang="ar-SA" sz="36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1752600" y="457200"/>
            <a:ext cx="5791200" cy="25146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اعلان الدرس</a:t>
            </a:r>
            <a:endParaRPr lang="en-US" sz="4000" b="1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0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66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703552" y="3572788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9980" y="3505200"/>
            <a:ext cx="603002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تعريف كتاب الله وسنة الرسول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আল-কুরআন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81199" y="771198"/>
            <a:ext cx="5791201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تنافع العلم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03552" y="2286000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3780" y="2209800"/>
            <a:ext cx="526802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يقول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4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</a:t>
            </a:r>
            <a:r>
              <a:rPr lang="ar-SA" sz="2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الاصلية لأصول </a:t>
            </a:r>
            <a:r>
              <a:rPr lang="ar-SA" sz="24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الفقه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31118" y="477993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4752281"/>
            <a:ext cx="67056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تعريف 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اجماع الامة و القياس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উম্মতের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ঐক্যমত্য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কেয়াসের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815249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40284" y="2072159"/>
            <a:ext cx="5727316" cy="6477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اصول الفقه</a:t>
            </a:r>
            <a:r>
              <a:rPr lang="en-US" sz="3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উৎস</a:t>
            </a:r>
            <a:r>
              <a:rPr lang="en-US" sz="3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মোট</a:t>
            </a:r>
            <a:r>
              <a:rPr lang="en-US" sz="3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চারটি</a:t>
            </a:r>
            <a:endParaRPr lang="ar-SA" sz="36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0284" y="315089"/>
            <a:ext cx="5791200" cy="1200329"/>
          </a:xfrm>
          <a:prstGeom prst="rect">
            <a:avLst/>
          </a:prstGeom>
          <a:ln/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الاصلية لأصول الفقه</a:t>
            </a:r>
          </a:p>
          <a:p>
            <a:pPr algn="ctr">
              <a:spcBef>
                <a:spcPct val="0"/>
              </a:spcBef>
            </a:pP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উৎসমূহ</a:t>
            </a:r>
            <a:endParaRPr lang="ar-SA" sz="36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3983" y="4267200"/>
            <a:ext cx="25146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الله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885" y="3276600"/>
            <a:ext cx="3593716" cy="2590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8406" y="4236422"/>
            <a:ext cx="708275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948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30480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سنة الرسول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হাদীস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0480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644" y="4512310"/>
            <a:ext cx="1394460" cy="2095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56" y="4495800"/>
            <a:ext cx="1394460" cy="2095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925" y="1940560"/>
            <a:ext cx="1534015" cy="23052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69591"/>
            <a:ext cx="2557119" cy="27500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72" y="1940560"/>
            <a:ext cx="1837028" cy="23658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84" y="1961597"/>
            <a:ext cx="1625040" cy="2263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005" y="4495800"/>
            <a:ext cx="1963275" cy="242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91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81788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اجماع الامة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উম্মতের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ঐকমত্য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81788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28"/>
          <a:stretch/>
        </p:blipFill>
        <p:spPr>
          <a:xfrm>
            <a:off x="583670" y="2918180"/>
            <a:ext cx="4212669" cy="1882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403" y="2951480"/>
            <a:ext cx="3494043" cy="18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294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1025</TotalTime>
  <Words>769</Words>
  <Application>Microsoft Office PowerPoint</Application>
  <PresentationFormat>On-screen Show (4:3)</PresentationFormat>
  <Paragraphs>150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PKM</dc:creator>
  <cp:lastModifiedBy>aual</cp:lastModifiedBy>
  <cp:revision>276</cp:revision>
  <dcterms:created xsi:type="dcterms:W3CDTF">2015-05-23T05:54:04Z</dcterms:created>
  <dcterms:modified xsi:type="dcterms:W3CDTF">2019-10-30T04:48:30Z</dcterms:modified>
</cp:coreProperties>
</file>