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6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7BF464-E164-4D4E-8D19-0371BEC25B8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4176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BF464-E164-4D4E-8D19-0371BEC25B8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1535197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BF464-E164-4D4E-8D19-0371BEC25B8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3212856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BF464-E164-4D4E-8D19-0371BEC25B8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165585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BF464-E164-4D4E-8D19-0371BEC25B8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4244936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BF464-E164-4D4E-8D19-0371BEC25B8B}"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114869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BF464-E164-4D4E-8D19-0371BEC25B8B}"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1335024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7BF464-E164-4D4E-8D19-0371BEC25B8B}"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4235317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BF464-E164-4D4E-8D19-0371BEC25B8B}"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978406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BF464-E164-4D4E-8D19-0371BEC25B8B}"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1514643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BF464-E164-4D4E-8D19-0371BEC25B8B}"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895382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BF464-E164-4D4E-8D19-0371BEC25B8B}"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7B624-1805-4FA9-AF98-FDAD718691D4}" type="slidenum">
              <a:rPr lang="en-US" smtClean="0"/>
              <a:t>‹#›</a:t>
            </a:fld>
            <a:endParaRPr lang="en-US"/>
          </a:p>
        </p:txBody>
      </p:sp>
    </p:spTree>
    <p:extLst>
      <p:ext uri="{BB962C8B-B14F-4D97-AF65-F5344CB8AC3E}">
        <p14:creationId xmlns:p14="http://schemas.microsoft.com/office/powerpoint/2010/main" val="4242333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753081" y="1378039"/>
            <a:ext cx="4095481" cy="3970318"/>
          </a:xfrm>
          <a:prstGeom prst="rect">
            <a:avLst/>
          </a:prstGeom>
          <a:noFill/>
        </p:spPr>
        <p:txBody>
          <a:bodyPr wrap="square" rtlCol="0">
            <a:spAutoFit/>
          </a:bodyPr>
          <a:lstStyle/>
          <a:p>
            <a:r>
              <a:rPr lang="en-US" sz="2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Contacts:</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4</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Subject: English For Today</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 40</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Garment Worker’s Day</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1-2</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Part: </a:t>
            </a:r>
            <a:r>
              <a:rPr lang="en-US" sz="2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Sell them.</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80</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1864" y="851688"/>
            <a:ext cx="2484135" cy="3514250"/>
          </a:xfrm>
          <a:prstGeom prst="rect">
            <a:avLst/>
          </a:prstGeom>
        </p:spPr>
      </p:pic>
      <p:sp>
        <p:nvSpPr>
          <p:cNvPr id="9" name="Frame 8">
            <a:extLst>
              <a:ext uri="{FF2B5EF4-FFF2-40B4-BE49-F238E27FC236}">
                <a16:creationId xmlns="" xmlns:a16="http://schemas.microsoft.com/office/drawing/2014/main" id="{D612B727-5589-4D5E-8EAD-263FDF2F174A}"/>
              </a:ext>
            </a:extLst>
          </p:cNvPr>
          <p:cNvSpPr/>
          <p:nvPr/>
        </p:nvSpPr>
        <p:spPr>
          <a:xfrm>
            <a:off x="396240" y="3733800"/>
            <a:ext cx="4815840" cy="2276535"/>
          </a:xfrm>
          <a:prstGeom prst="frame">
            <a:avLst>
              <a:gd name="adj1" fmla="val 7697"/>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Md</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Shahjahan</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endParaRPr lang="en-U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lgn="ct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Assistant </a:t>
            </a:r>
            <a:r>
              <a:rPr lang="en-U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Teacher</a:t>
            </a:r>
          </a:p>
          <a:p>
            <a:pPr algn="ct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Jarulchari</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GPS</a:t>
            </a:r>
            <a:endParaRPr lang="en-U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lgn="ct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Luxmichari</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24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Khagrachari</a:t>
            </a:r>
            <a:endParaRPr lang="en-U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lgn="ctr"/>
            <a:r>
              <a:rPr lang="en-US"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Mob: </a:t>
            </a:r>
            <a:r>
              <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01816859258</a:t>
            </a:r>
            <a:r>
              <a:rPr lang="en-US" sz="24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endParaRPr lang="en-US" sz="2400" b="1" u="sng" dirty="0">
              <a:ln w="12700">
                <a:solidFill>
                  <a:schemeClr val="tx2">
                    <a:satMod val="155000"/>
                  </a:schemeClr>
                </a:solidFill>
                <a:prstDash val="solid"/>
              </a:ln>
              <a:solidFill>
                <a:schemeClr val="accent6">
                  <a:lumMod val="75000"/>
                </a:schemeClr>
              </a:solidFill>
              <a:latin typeface="Arial Narrow" pitchFamily="34" charset="0"/>
              <a:cs typeface="Nikosh"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57200"/>
            <a:ext cx="2971800" cy="2971800"/>
          </a:xfrm>
          <a:prstGeom prst="rect">
            <a:avLst/>
          </a:prstGeom>
        </p:spPr>
      </p:pic>
    </p:spTree>
    <p:extLst>
      <p:ext uri="{BB962C8B-B14F-4D97-AF65-F5344CB8AC3E}">
        <p14:creationId xmlns:p14="http://schemas.microsoft.com/office/powerpoint/2010/main" val="3284899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 name="Rounded Rectangle 4"/>
          <p:cNvSpPr/>
          <p:nvPr/>
        </p:nvSpPr>
        <p:spPr>
          <a:xfrm>
            <a:off x="91017" y="86931"/>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6" name="TextBox 5"/>
          <p:cNvSpPr txBox="1"/>
          <p:nvPr/>
        </p:nvSpPr>
        <p:spPr>
          <a:xfrm>
            <a:off x="2097110" y="194657"/>
            <a:ext cx="7997780" cy="830997"/>
          </a:xfrm>
          <a:prstGeom prst="rect">
            <a:avLst/>
          </a:prstGeom>
          <a:solidFill>
            <a:schemeClr val="accent4">
              <a:lumMod val="60000"/>
              <a:lumOff val="40000"/>
            </a:schemeClr>
          </a:solidFill>
        </p:spPr>
        <p:txBody>
          <a:bodyPr wrap="square" rtlCol="0">
            <a:spAutoFit/>
          </a:bodyPr>
          <a:lstStyle/>
          <a:p>
            <a:pPr algn="ctr"/>
            <a:r>
              <a:rPr lang="en-US" sz="4800" u="sng" dirty="0" smtClean="0">
                <a:effectLst>
                  <a:outerShdw blurRad="38100" dist="38100" dir="2700000" algn="tl">
                    <a:srgbClr val="000000">
                      <a:alpha val="43137"/>
                    </a:srgbClr>
                  </a:outerShdw>
                </a:effectLst>
              </a:rPr>
              <a:t>‘A garment worker’s day’</a:t>
            </a:r>
          </a:p>
        </p:txBody>
      </p:sp>
      <p:sp>
        <p:nvSpPr>
          <p:cNvPr id="2" name="TextBox 1"/>
          <p:cNvSpPr txBox="1"/>
          <p:nvPr/>
        </p:nvSpPr>
        <p:spPr>
          <a:xfrm>
            <a:off x="40781" y="1602499"/>
            <a:ext cx="4153990" cy="400110"/>
          </a:xfrm>
          <a:prstGeom prst="rect">
            <a:avLst/>
          </a:prstGeom>
          <a:noFill/>
        </p:spPr>
        <p:txBody>
          <a:bodyPr wrap="square" rtlCol="0">
            <a:spAutoFit/>
          </a:bodyPr>
          <a:lstStyle/>
          <a:p>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garment worker in Dhaka.</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101256" y="1595893"/>
            <a:ext cx="2104285"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She’s 18 years old.</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6055217" y="1569744"/>
            <a:ext cx="6177566"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 family came to Dhaka from a village eight years ago.</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27137" y="2023570"/>
            <a:ext cx="4251895"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was a river erosion in her village.</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4126698" y="2023038"/>
            <a:ext cx="2361728"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lost their home.</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6363275" y="2035364"/>
            <a:ext cx="3220414"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the family came to Dhaka.</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9329522" y="2002609"/>
            <a:ext cx="2097925"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Reshma’s</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father </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46842" y="2364563"/>
            <a:ext cx="5868280"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orked as a rickshaw driver, but he died in an accident.</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81565" y="2783122"/>
            <a:ext cx="4429152" cy="400110"/>
          </a:xfrm>
          <a:prstGeom prst="rect">
            <a:avLst/>
          </a:prstGeom>
          <a:noFill/>
        </p:spPr>
        <p:txBody>
          <a:bodyPr wrap="square" rtlCol="0">
            <a:spAutoFit/>
          </a:bodyPr>
          <a:lstStyle/>
          <a:p>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Reshma’s</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uncle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Ratan</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helped the family.</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4317537" y="2797364"/>
            <a:ext cx="5011985"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found a small house for them at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Kalyanpur</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9229868" y="2806461"/>
            <a:ext cx="2678901"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took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 </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p:cNvSpPr txBox="1"/>
          <p:nvPr/>
        </p:nvSpPr>
        <p:spPr>
          <a:xfrm>
            <a:off x="59535" y="3118368"/>
            <a:ext cx="2964136"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Garment factory in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Mirpur</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2929235" y="3126374"/>
            <a:ext cx="2344042"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 works their now.</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TextBox 18"/>
          <p:cNvSpPr txBox="1"/>
          <p:nvPr/>
        </p:nvSpPr>
        <p:spPr>
          <a:xfrm>
            <a:off x="5178840" y="3132980"/>
            <a:ext cx="4574760"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 younger brother Babul goes to school.</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TextBox 19"/>
          <p:cNvSpPr txBox="1"/>
          <p:nvPr/>
        </p:nvSpPr>
        <p:spPr>
          <a:xfrm>
            <a:off x="59535" y="3482650"/>
            <a:ext cx="1930466"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is in class 5.</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TextBox 20"/>
          <p:cNvSpPr txBox="1"/>
          <p:nvPr/>
        </p:nvSpPr>
        <p:spPr>
          <a:xfrm>
            <a:off x="1790839" y="3489256"/>
            <a:ext cx="6776002"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 mother stitches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Nakshi</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Kathas</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home and sells them.</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xplosion 2 2"/>
          <p:cNvSpPr/>
          <p:nvPr/>
        </p:nvSpPr>
        <p:spPr>
          <a:xfrm>
            <a:off x="3510144" y="1306720"/>
            <a:ext cx="4282200" cy="2952803"/>
          </a:xfrm>
          <a:prstGeom prst="irregularSeal2">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Teacher’s reading 2 to 3 times</a:t>
            </a:r>
            <a:endParaRPr lang="en-US" sz="28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72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0"/>
                                  </p:iterate>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0"/>
                                  </p:iterate>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500"/>
                                  </p:iterate>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500"/>
                                  </p:iterate>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500"/>
                                  </p:iterate>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wd">
                                    <p:tmAbs val="500"/>
                                  </p:iterate>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1001"/>
                            </p:stCondLst>
                            <p:childTnLst>
                              <p:par>
                                <p:cTn id="36" presetID="1" presetClass="entr" presetSubtype="0" fill="hold" grpId="0" nodeType="afterEffect">
                                  <p:stCondLst>
                                    <p:cond delay="0"/>
                                  </p:stCondLst>
                                  <p:iterate type="wd">
                                    <p:tmAbs val="500"/>
                                  </p:iterate>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iterate type="wd">
                                    <p:tmAbs val="500"/>
                                  </p:iterate>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type="wd">
                                    <p:tmAbs val="500"/>
                                  </p:iterate>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iterate type="wd">
                                    <p:tmAbs val="500"/>
                                  </p:iterate>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iterate type="wd">
                                    <p:tmAbs val="500"/>
                                  </p:iterate>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type="wd">
                                    <p:tmAbs val="500"/>
                                  </p:iterate>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iterate type="wd">
                                    <p:tmAbs val="500"/>
                                  </p:iterate>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iterate type="wd">
                                    <p:tmAbs val="500"/>
                                  </p:iterate>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iterate type="wd">
                                    <p:tmAbs val="500"/>
                                  </p:iterate>
                                  <p:childTnLst>
                                    <p:set>
                                      <p:cBhvr>
                                        <p:cTn id="6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xplosion 2 1"/>
          <p:cNvSpPr/>
          <p:nvPr/>
        </p:nvSpPr>
        <p:spPr>
          <a:xfrm>
            <a:off x="3581245" y="221414"/>
            <a:ext cx="4197835" cy="2808514"/>
          </a:xfrm>
          <a:prstGeom prst="irregularSeal2">
            <a:avLst/>
          </a:prstGeom>
          <a:solidFill>
            <a:schemeClr val="accent5">
              <a:lumMod val="60000"/>
              <a:lumOff val="40000"/>
            </a:scheme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Explaining in Bangla</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Double Wave 2"/>
          <p:cNvSpPr/>
          <p:nvPr/>
        </p:nvSpPr>
        <p:spPr>
          <a:xfrm>
            <a:off x="8585057" y="1134629"/>
            <a:ext cx="2377440" cy="1933303"/>
          </a:xfrm>
          <a:prstGeom prst="double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I’m telling the gist of the text in Bangla.</a:t>
            </a:r>
            <a:endParaRPr lang="en-US" sz="28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Cloud Callout 5"/>
          <p:cNvSpPr/>
          <p:nvPr/>
        </p:nvSpPr>
        <p:spPr>
          <a:xfrm>
            <a:off x="452844" y="1397724"/>
            <a:ext cx="3046835" cy="182749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latin typeface="Times New Roman" panose="02020603050405020304" pitchFamily="18" charset="0"/>
                <a:cs typeface="Times New Roman" panose="02020603050405020304" pitchFamily="18" charset="0"/>
              </a:rPr>
              <a:t>Look at the text and listen to me.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7" name="Vertical Scroll 6"/>
          <p:cNvSpPr/>
          <p:nvPr/>
        </p:nvSpPr>
        <p:spPr>
          <a:xfrm>
            <a:off x="1151863" y="1988123"/>
            <a:ext cx="10175966" cy="3011631"/>
          </a:xfrm>
          <a:prstGeom prst="verticalScroll">
            <a:avLst/>
          </a:prstGeom>
          <a:solidFill>
            <a:schemeClr val="accent3">
              <a:lumMod val="40000"/>
              <a:lumOff val="60000"/>
            </a:schemeClr>
          </a:solid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রেশমা</a:t>
            </a:r>
            <a:r>
              <a:rPr lang="en-US"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একজন</a:t>
            </a:r>
            <a:r>
              <a:rPr lang="en-US"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গার্মেন্ট</a:t>
            </a:r>
            <a:r>
              <a:rPr lang="en-US"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শ্রমিক</a:t>
            </a:r>
            <a:r>
              <a:rPr lang="en-US"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 বয়স ১৮ বছর। ন</a:t>
            </a: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bn-IN"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ভাঙনে বসতভি</a:t>
            </a: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bn-IN"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হারিয়ে ৮ বছর আগে তারা ঢাকায় এসেছিলো। তার বাবা সড়ক দূর্ঘটনায় মারা গিয়েছিলেন। তার রতন চাচা তাদের সাহায্য করেছিলো। তিনি তাকে মিরপুরের একটি গার্মেন্টে চাকরী দিয়েছিলেন। তার ছোট ভাই বাবুল পঞ্চম শ্রেণিতে পড়ে। তার মা নকশি কাঁথা বানিয়ে বিক্রি করেন। </a:t>
            </a:r>
            <a:endParaRPr lang="en-US" sz="3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7804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wd">
                                    <p:tmAbs val="500"/>
                                  </p:iterate>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entagon 2"/>
          <p:cNvSpPr/>
          <p:nvPr/>
        </p:nvSpPr>
        <p:spPr>
          <a:xfrm>
            <a:off x="628468" y="391886"/>
            <a:ext cx="4872446" cy="64008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i="1" u="sng"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Students group reading </a:t>
            </a:r>
            <a:endParaRPr lang="en-US" sz="3600" i="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Cloud Callout 5"/>
          <p:cNvSpPr/>
          <p:nvPr/>
        </p:nvSpPr>
        <p:spPr>
          <a:xfrm>
            <a:off x="6522434" y="175623"/>
            <a:ext cx="2772228" cy="1712685"/>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Now divide into 4/5/6 groups</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Flowchart: Document 6"/>
          <p:cNvSpPr/>
          <p:nvPr/>
        </p:nvSpPr>
        <p:spPr>
          <a:xfrm>
            <a:off x="8708571" y="1888308"/>
            <a:ext cx="2510971" cy="2627085"/>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Now read in groups. One student read by turn and others will listen.</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t="-58"/>
          <a:stretch/>
        </p:blipFill>
        <p:spPr>
          <a:xfrm>
            <a:off x="1500034" y="1622738"/>
            <a:ext cx="4862129" cy="49382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9428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indefinite"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a:off x="628467" y="391886"/>
            <a:ext cx="7136675" cy="64008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i="1" u="sng"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SS` pair and individual reading </a:t>
            </a:r>
            <a:endParaRPr lang="en-US" sz="3600" i="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Flowchart: Document 6"/>
          <p:cNvSpPr/>
          <p:nvPr/>
        </p:nvSpPr>
        <p:spPr>
          <a:xfrm>
            <a:off x="8708571" y="1888308"/>
            <a:ext cx="2510971" cy="2627085"/>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Now make pair. One will read and other will help.</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00034" y="1674254"/>
            <a:ext cx="4759098" cy="48867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18219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indefinite"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a:t>
            </a:r>
            <a:endParaRPr lang="en-US" dirty="0"/>
          </a:p>
        </p:txBody>
      </p:sp>
      <p:sp>
        <p:nvSpPr>
          <p:cNvPr id="2" name="Rounded Rectangle 1"/>
          <p:cNvSpPr/>
          <p:nvPr/>
        </p:nvSpPr>
        <p:spPr>
          <a:xfrm>
            <a:off x="2264228" y="261261"/>
            <a:ext cx="7329715" cy="8273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i="1" u="sng"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Choose the correct answer…..</a:t>
            </a:r>
            <a:endParaRPr lang="en-US" sz="4000" i="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769258" y="1204694"/>
            <a:ext cx="5007428" cy="5909310"/>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1.What does </a:t>
            </a:r>
            <a:r>
              <a:rPr lang="en-US" sz="3200" dirty="0" err="1" smtClean="0">
                <a:latin typeface="Times New Roman" panose="02020603050405020304" pitchFamily="18" charset="0"/>
                <a:cs typeface="Times New Roman" panose="02020603050405020304" pitchFamily="18" charset="0"/>
              </a:rPr>
              <a:t>Reshma</a:t>
            </a:r>
            <a:r>
              <a:rPr lang="en-US" sz="3200" dirty="0" smtClean="0">
                <a:latin typeface="Times New Roman" panose="02020603050405020304" pitchFamily="18" charset="0"/>
                <a:cs typeface="Times New Roman" panose="02020603050405020304" pitchFamily="18" charset="0"/>
              </a:rPr>
              <a:t> do?</a:t>
            </a:r>
          </a:p>
          <a:p>
            <a:r>
              <a:rPr lang="en-US" sz="3200" dirty="0" smtClean="0">
                <a:latin typeface="Times New Roman" panose="02020603050405020304" pitchFamily="18" charset="0"/>
                <a:cs typeface="Times New Roman" panose="02020603050405020304" pitchFamily="18" charset="0"/>
              </a:rPr>
              <a:t>    a) She goes to school.</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b) She’s a farmer.</a:t>
            </a:r>
          </a:p>
          <a:p>
            <a:r>
              <a:rPr lang="en-US" sz="3200" dirty="0" smtClean="0">
                <a:latin typeface="Times New Roman" panose="02020603050405020304" pitchFamily="18" charset="0"/>
                <a:cs typeface="Times New Roman" panose="02020603050405020304" pitchFamily="18" charset="0"/>
              </a:rPr>
              <a:t>    c) She’s a garment worker.</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d) She doesn’t have a job.</a:t>
            </a:r>
          </a:p>
          <a:p>
            <a:endParaRPr lang="en-US"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2. Who is Babul?</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 </a:t>
            </a:r>
            <a:r>
              <a:rPr lang="en-US" sz="3200" dirty="0" err="1" smtClean="0">
                <a:latin typeface="Times New Roman" panose="02020603050405020304" pitchFamily="18" charset="0"/>
                <a:cs typeface="Times New Roman" panose="02020603050405020304" pitchFamily="18" charset="0"/>
              </a:rPr>
              <a:t>Reshma’s</a:t>
            </a:r>
            <a:r>
              <a:rPr lang="en-US" sz="3200" dirty="0" smtClean="0">
                <a:latin typeface="Times New Roman" panose="02020603050405020304" pitchFamily="18" charset="0"/>
                <a:cs typeface="Times New Roman" panose="02020603050405020304" pitchFamily="18" charset="0"/>
              </a:rPr>
              <a:t> father.</a:t>
            </a:r>
          </a:p>
          <a:p>
            <a:r>
              <a:rPr lang="en-US" sz="3200" dirty="0" smtClean="0">
                <a:latin typeface="Times New Roman" panose="02020603050405020304" pitchFamily="18" charset="0"/>
                <a:cs typeface="Times New Roman" panose="02020603050405020304" pitchFamily="18" charset="0"/>
              </a:rPr>
              <a:t>   b) </a:t>
            </a:r>
            <a:r>
              <a:rPr lang="en-US" sz="3200" dirty="0" err="1" smtClean="0">
                <a:latin typeface="Times New Roman" panose="02020603050405020304" pitchFamily="18" charset="0"/>
                <a:cs typeface="Times New Roman" panose="02020603050405020304" pitchFamily="18" charset="0"/>
              </a:rPr>
              <a:t>Reshma’s</a:t>
            </a:r>
            <a:r>
              <a:rPr lang="en-US" sz="3200" dirty="0" smtClean="0">
                <a:latin typeface="Times New Roman" panose="02020603050405020304" pitchFamily="18" charset="0"/>
                <a:cs typeface="Times New Roman" panose="02020603050405020304" pitchFamily="18" charset="0"/>
              </a:rPr>
              <a:t> brother.</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c) </a:t>
            </a:r>
            <a:r>
              <a:rPr lang="en-US" sz="3200" dirty="0" err="1" smtClean="0">
                <a:latin typeface="Times New Roman" panose="02020603050405020304" pitchFamily="18" charset="0"/>
                <a:cs typeface="Times New Roman" panose="02020603050405020304" pitchFamily="18" charset="0"/>
              </a:rPr>
              <a:t>Reshma’s</a:t>
            </a:r>
            <a:r>
              <a:rPr lang="en-US" sz="3200" dirty="0" smtClean="0">
                <a:latin typeface="Times New Roman" panose="02020603050405020304" pitchFamily="18" charset="0"/>
                <a:cs typeface="Times New Roman" panose="02020603050405020304" pitchFamily="18" charset="0"/>
              </a:rPr>
              <a:t> uncle.</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d) </a:t>
            </a:r>
            <a:r>
              <a:rPr lang="en-US" sz="3200" dirty="0" err="1" smtClean="0">
                <a:latin typeface="Times New Roman" panose="02020603050405020304" pitchFamily="18" charset="0"/>
                <a:cs typeface="Times New Roman" panose="02020603050405020304" pitchFamily="18" charset="0"/>
              </a:rPr>
              <a:t>Reshma’s</a:t>
            </a:r>
            <a:r>
              <a:rPr lang="en-US" sz="3200" dirty="0" smtClean="0">
                <a:latin typeface="Times New Roman" panose="02020603050405020304" pitchFamily="18" charset="0"/>
                <a:cs typeface="Times New Roman" panose="02020603050405020304" pitchFamily="18" charset="0"/>
              </a:rPr>
              <a:t> friend.</a:t>
            </a:r>
          </a:p>
          <a:p>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177561" y="2772229"/>
            <a:ext cx="5753175"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Where is the </a:t>
            </a:r>
            <a:r>
              <a:rPr lang="en-US" sz="3200" dirty="0" err="1">
                <a:latin typeface="Times New Roman" panose="02020603050405020304" pitchFamily="18" charset="0"/>
                <a:cs typeface="Times New Roman" panose="02020603050405020304" pitchFamily="18" charset="0"/>
              </a:rPr>
              <a:t>fectory</a:t>
            </a:r>
            <a:r>
              <a:rPr lang="en-US" sz="3200" dirty="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in </a:t>
            </a:r>
            <a:r>
              <a:rPr lang="en-US" sz="3200" dirty="0" err="1">
                <a:latin typeface="Times New Roman" panose="02020603050405020304" pitchFamily="18" charset="0"/>
                <a:cs typeface="Times New Roman" panose="02020603050405020304" pitchFamily="18" charset="0"/>
              </a:rPr>
              <a:t>Mirpur</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b) in </a:t>
            </a:r>
            <a:r>
              <a:rPr lang="en-US" sz="3200" dirty="0" err="1">
                <a:latin typeface="Times New Roman" panose="02020603050405020304" pitchFamily="18" charset="0"/>
                <a:cs typeface="Times New Roman" panose="02020603050405020304" pitchFamily="18" charset="0"/>
              </a:rPr>
              <a:t>Kalyanpur</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c) five </a:t>
            </a:r>
            <a:r>
              <a:rPr lang="en-US" sz="3200" dirty="0" err="1" smtClean="0">
                <a:latin typeface="Times New Roman" panose="02020603050405020304" pitchFamily="18" charset="0"/>
                <a:cs typeface="Times New Roman" panose="02020603050405020304" pitchFamily="18" charset="0"/>
              </a:rPr>
              <a:t>kilometres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away.</a:t>
            </a:r>
          </a:p>
          <a:p>
            <a:r>
              <a:rPr lang="en-US" sz="3200" dirty="0">
                <a:latin typeface="Times New Roman" panose="02020603050405020304" pitchFamily="18" charset="0"/>
                <a:cs typeface="Times New Roman" panose="02020603050405020304" pitchFamily="18" charset="0"/>
              </a:rPr>
              <a:t>   d) near Babul’s primary school.</a:t>
            </a:r>
            <a:endParaRPr lang="en-US" sz="3200" dirty="0"/>
          </a:p>
        </p:txBody>
      </p:sp>
      <p:sp>
        <p:nvSpPr>
          <p:cNvPr id="7" name="Bent-Up Arrow 6"/>
          <p:cNvSpPr/>
          <p:nvPr/>
        </p:nvSpPr>
        <p:spPr>
          <a:xfrm rot="3551155">
            <a:off x="655919" y="2639874"/>
            <a:ext cx="436446" cy="734552"/>
          </a:xfrm>
          <a:prstGeom prst="ben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Bent-Up Arrow 7"/>
          <p:cNvSpPr/>
          <p:nvPr/>
        </p:nvSpPr>
        <p:spPr>
          <a:xfrm rot="3551155">
            <a:off x="551034" y="4817885"/>
            <a:ext cx="436446" cy="734552"/>
          </a:xfrm>
          <a:prstGeom prst="ben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Bent-Up Arrow 8"/>
          <p:cNvSpPr/>
          <p:nvPr/>
        </p:nvSpPr>
        <p:spPr>
          <a:xfrm rot="3551155">
            <a:off x="5959337" y="3306668"/>
            <a:ext cx="436446" cy="734552"/>
          </a:xfrm>
          <a:prstGeom prst="ben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Pentagon 9"/>
          <p:cNvSpPr/>
          <p:nvPr/>
        </p:nvSpPr>
        <p:spPr>
          <a:xfrm rot="19677003" flipH="1">
            <a:off x="9582672" y="691363"/>
            <a:ext cx="1574653" cy="1136640"/>
          </a:xfrm>
          <a:prstGeom prst="homePlate">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4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ask</a:t>
            </a:r>
            <a:endPar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732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209142" y="232233"/>
            <a:ext cx="3773715" cy="8273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i="1" u="sng"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Home work…..</a:t>
            </a:r>
            <a:endParaRPr lang="en-US" sz="4000" i="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084532" y="1538515"/>
            <a:ext cx="8060954" cy="4524315"/>
          </a:xfrm>
          <a:prstGeom prst="rect">
            <a:avLst/>
          </a:prstGeom>
          <a:noFill/>
        </p:spPr>
        <p:txBody>
          <a:bodyPr wrap="square" rtlCol="0">
            <a:spAutoFit/>
          </a:bodyPr>
          <a:lstStyle/>
          <a:p>
            <a:r>
              <a:rPr lang="en-US" sz="3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the questions.</a:t>
            </a:r>
          </a:p>
          <a:p>
            <a:endPar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Who is </a:t>
            </a:r>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How old is she?</a:t>
            </a:r>
          </a:p>
          <a:p>
            <a:endPar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Why did </a:t>
            </a:r>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Reshma’s</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family came to Dhaka?</a:t>
            </a:r>
          </a:p>
          <a:p>
            <a:endPar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What was </a:t>
            </a:r>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Reshma’s</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father’s occupation?</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427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9153" y="381000"/>
            <a:ext cx="11467566" cy="5334001"/>
            <a:chOff x="1034195" y="228600"/>
            <a:chExt cx="7780584" cy="3292592"/>
          </a:xfrm>
        </p:grpSpPr>
        <p:sp>
          <p:nvSpPr>
            <p:cNvPr id="8" name="TextBox 2"/>
            <p:cNvSpPr txBox="1"/>
            <p:nvPr/>
          </p:nvSpPr>
          <p:spPr>
            <a:xfrm>
              <a:off x="1034195" y="1169341"/>
              <a:ext cx="3929249" cy="8169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itchFamily="18" charset="0"/>
                  <a:cs typeface="Times New Roman" pitchFamily="18" charset="0"/>
                </a:rPr>
                <a:t>Good bye</a:t>
              </a:r>
              <a:endPar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pic>
          <p:nvPicPr>
            <p:cNvPr id="9" name="Picture 8" descr="birds.gif"/>
            <p:cNvPicPr>
              <a:picLocks noChangeAspect="1"/>
            </p:cNvPicPr>
            <p:nvPr/>
          </p:nvPicPr>
          <p:blipFill>
            <a:blip r:embed="rId2"/>
            <a:stretch>
              <a:fillRect/>
            </a:stretch>
          </p:blipFill>
          <p:spPr>
            <a:xfrm>
              <a:off x="4480905" y="275637"/>
              <a:ext cx="4333874" cy="3245555"/>
            </a:xfrm>
            <a:prstGeom prst="rect">
              <a:avLst/>
            </a:prstGeom>
          </p:spPr>
        </p:pic>
        <p:sp>
          <p:nvSpPr>
            <p:cNvPr id="10" name="TextBox 4"/>
            <p:cNvSpPr txBox="1"/>
            <p:nvPr/>
          </p:nvSpPr>
          <p:spPr>
            <a:xfrm>
              <a:off x="1999273" y="228600"/>
              <a:ext cx="4020526" cy="8169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Times New Roman" pitchFamily="18" charset="0"/>
                  <a:cs typeface="Times New Roman" pitchFamily="18" charset="0"/>
                </a:rPr>
                <a:t>Good bye </a:t>
              </a:r>
              <a:endPar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grpSp>
      <p:sp>
        <p:nvSpPr>
          <p:cNvPr id="7" name="Frame 6"/>
          <p:cNvSpPr/>
          <p:nvPr/>
        </p:nvSpPr>
        <p:spPr>
          <a:xfrm>
            <a:off x="0" y="0"/>
            <a:ext cx="12192000" cy="6858000"/>
          </a:xfrm>
          <a:prstGeom prst="frame">
            <a:avLst>
              <a:gd name="adj1" fmla="val 346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Tree>
    <p:extLst>
      <p:ext uri="{BB962C8B-B14F-4D97-AF65-F5344CB8AC3E}">
        <p14:creationId xmlns:p14="http://schemas.microsoft.com/office/powerpoint/2010/main" val="4212435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34094" y="296210"/>
            <a:ext cx="7018986" cy="954107"/>
          </a:xfrm>
          <a:prstGeom prst="rect">
            <a:avLst/>
          </a:prstGeom>
          <a:solidFill>
            <a:schemeClr val="accent3"/>
          </a:solidFill>
          <a:ln>
            <a:solidFill>
              <a:schemeClr val="tx1"/>
            </a:solidFill>
          </a:ln>
        </p:spPr>
        <p:txBody>
          <a:bodyPr wrap="square" rtlCol="0">
            <a:spAutoFit/>
          </a:bodyPr>
          <a:lstStyle/>
          <a:p>
            <a:r>
              <a:rPr lang="en-US" sz="2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a:p>
            <a:r>
              <a:rPr lang="en-US" sz="2800" dirty="0" smtClean="0">
                <a:latin typeface="Times New Roman" panose="02020603050405020304" pitchFamily="18" charset="0"/>
                <a:cs typeface="Times New Roman" panose="02020603050405020304" pitchFamily="18" charset="0"/>
              </a:rPr>
              <a:t>Students will be able to……</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02277" y="1326520"/>
            <a:ext cx="4108360" cy="5170646"/>
          </a:xfrm>
          <a:prstGeom prst="rect">
            <a:avLst/>
          </a:prstGeom>
          <a:solidFill>
            <a:srgbClr val="FFC000"/>
          </a:solidFill>
          <a:ln>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Listening:</a:t>
            </a:r>
          </a:p>
          <a:p>
            <a:r>
              <a:rPr lang="en-US" sz="2400" dirty="0" smtClean="0">
                <a:latin typeface="Times New Roman" panose="02020603050405020304" pitchFamily="18" charset="0"/>
                <a:cs typeface="Times New Roman" panose="02020603050405020304" pitchFamily="18" charset="0"/>
              </a:rPr>
              <a:t>1.1.1 Recognize sound differences in the context of words.</a:t>
            </a:r>
          </a:p>
          <a:p>
            <a:r>
              <a:rPr lang="en-US" sz="2400" dirty="0" smtClean="0">
                <a:latin typeface="Times New Roman" panose="02020603050405020304" pitchFamily="18" charset="0"/>
                <a:cs typeface="Times New Roman" panose="02020603050405020304" pitchFamily="18" charset="0"/>
              </a:rPr>
              <a:t>1.2.1 Recognize which syllable in a word is stressed.</a:t>
            </a:r>
          </a:p>
          <a:p>
            <a:r>
              <a:rPr lang="en-US" sz="2400" dirty="0" smtClean="0">
                <a:latin typeface="Times New Roman" panose="02020603050405020304" pitchFamily="18" charset="0"/>
                <a:cs typeface="Times New Roman" panose="02020603050405020304" pitchFamily="18" charset="0"/>
              </a:rPr>
              <a:t>1.3.1 Recognize which words in a sentence are stressed.</a:t>
            </a:r>
          </a:p>
          <a:p>
            <a:r>
              <a:rPr lang="en-US" sz="2400" dirty="0" smtClean="0">
                <a:latin typeface="Times New Roman" panose="02020603050405020304" pitchFamily="18" charset="0"/>
                <a:cs typeface="Times New Roman" panose="02020603050405020304" pitchFamily="18" charset="0"/>
              </a:rPr>
              <a:t>3.4.1 Understand statements make by the teacher and students.</a:t>
            </a:r>
          </a:p>
          <a:p>
            <a:r>
              <a:rPr lang="en-US" sz="2400" dirty="0" smtClean="0">
                <a:latin typeface="Times New Roman" panose="02020603050405020304" pitchFamily="18" charset="0"/>
                <a:cs typeface="Times New Roman" panose="02020603050405020304" pitchFamily="18" charset="0"/>
              </a:rPr>
              <a:t>4.2.1 Enjoy and understand simple stories.</a:t>
            </a:r>
          </a:p>
          <a:p>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78570" y="1328911"/>
            <a:ext cx="4116947" cy="1938992"/>
          </a:xfrm>
          <a:prstGeom prst="rect">
            <a:avLst/>
          </a:prstGeom>
          <a:solidFill>
            <a:srgbClr val="92D050"/>
          </a:solidFill>
          <a:ln>
            <a:solidFill>
              <a:schemeClr val="tx2"/>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Speaking:</a:t>
            </a:r>
          </a:p>
          <a:p>
            <a:r>
              <a:rPr lang="en-US" sz="2400" dirty="0" smtClean="0">
                <a:latin typeface="Times New Roman" panose="02020603050405020304" pitchFamily="18" charset="0"/>
                <a:cs typeface="Times New Roman" panose="02020603050405020304" pitchFamily="18" charset="0"/>
              </a:rPr>
              <a:t>1.1.1 repeat after the teacher and say words, phrases and sentences with proper sounds and stress.</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302061" y="3312937"/>
            <a:ext cx="4919730" cy="3416320"/>
          </a:xfrm>
          <a:prstGeom prst="rect">
            <a:avLst/>
          </a:prstGeom>
          <a:solidFill>
            <a:srgbClr val="0070C0"/>
          </a:solidFill>
          <a:ln>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Reading:</a:t>
            </a:r>
          </a:p>
          <a:p>
            <a:r>
              <a:rPr lang="en-US" sz="2400" dirty="0" smtClean="0">
                <a:latin typeface="Times New Roman" panose="02020603050405020304" pitchFamily="18" charset="0"/>
                <a:cs typeface="Times New Roman" panose="02020603050405020304" pitchFamily="18" charset="0"/>
              </a:rPr>
              <a:t>1.5.1 To read words, sentences phrases in the text with proper  pronunciation, stress and intonation.</a:t>
            </a:r>
          </a:p>
          <a:p>
            <a:r>
              <a:rPr lang="en-US" sz="2400" dirty="0" smtClean="0">
                <a:latin typeface="Times New Roman" panose="02020603050405020304" pitchFamily="18" charset="0"/>
                <a:cs typeface="Times New Roman" panose="02020603050405020304" pitchFamily="18" charset="0"/>
              </a:rPr>
              <a:t> 1.7.1 Read short paragraphs, dialogues and simple letters.</a:t>
            </a:r>
          </a:p>
          <a:p>
            <a:r>
              <a:rPr lang="en-US" sz="2400" dirty="0" smtClean="0">
                <a:latin typeface="Times New Roman" panose="02020603050405020304" pitchFamily="18" charset="0"/>
                <a:cs typeface="Times New Roman" panose="02020603050405020304" pitchFamily="18" charset="0"/>
              </a:rPr>
              <a:t>5.1.1 Read silently with understanding paragraphs, stories and other text materials.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924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loud Callout 6"/>
          <p:cNvSpPr/>
          <p:nvPr/>
        </p:nvSpPr>
        <p:spPr>
          <a:xfrm>
            <a:off x="550663" y="533615"/>
            <a:ext cx="10792497" cy="5100034"/>
          </a:xfrm>
          <a:prstGeom prst="cloud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Welcome</a:t>
            </a:r>
            <a:endParaRPr lang="en-US" sz="13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133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0"/>
                                  </p:iterate>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xit" presetSubtype="0" fill="hold" grpId="1" nodeType="clickEffect">
                                  <p:stCondLst>
                                    <p:cond delay="0"/>
                                  </p:stCondLst>
                                  <p:iterate type="lt">
                                    <p:tmPct val="0"/>
                                  </p:iterate>
                                  <p:childTnLst>
                                    <p:anim calcmode="lin" valueType="num">
                                      <p:cBhvr>
                                        <p:cTn id="10" dur="1000"/>
                                        <p:tgtEl>
                                          <p:spTgt spid="7"/>
                                        </p:tgtEl>
                                        <p:attrNameLst>
                                          <p:attrName>ppt_w</p:attrName>
                                        </p:attrNameLst>
                                      </p:cBhvr>
                                      <p:tavLst>
                                        <p:tav tm="0">
                                          <p:val>
                                            <p:strVal val="ppt_w"/>
                                          </p:val>
                                        </p:tav>
                                        <p:tav tm="100000">
                                          <p:val>
                                            <p:fltVal val="0"/>
                                          </p:val>
                                        </p:tav>
                                      </p:tavLst>
                                    </p:anim>
                                    <p:anim calcmode="lin" valueType="num">
                                      <p:cBhvr>
                                        <p:cTn id="11" dur="1000"/>
                                        <p:tgtEl>
                                          <p:spTgt spid="7"/>
                                        </p:tgtEl>
                                        <p:attrNameLst>
                                          <p:attrName>ppt_h</p:attrName>
                                        </p:attrNameLst>
                                      </p:cBhvr>
                                      <p:tavLst>
                                        <p:tav tm="0">
                                          <p:val>
                                            <p:strVal val="ppt_h"/>
                                          </p:val>
                                        </p:tav>
                                        <p:tav tm="100000">
                                          <p:val>
                                            <p:fltVal val="0"/>
                                          </p:val>
                                        </p:tav>
                                      </p:tavLst>
                                    </p:anim>
                                    <p:anim calcmode="lin" valueType="num">
                                      <p:cBhvr>
                                        <p:cTn id="12"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129564" y="721217"/>
            <a:ext cx="6323527" cy="646331"/>
          </a:xfrm>
          <a:prstGeom prst="rect">
            <a:avLst/>
          </a:prstGeom>
          <a:noFill/>
        </p:spPr>
        <p:txBody>
          <a:bodyPr wrap="square" rtlCol="0">
            <a:spAutoFit/>
          </a:bodyPr>
          <a:lstStyle/>
          <a:p>
            <a:pPr algn="ctr"/>
            <a:r>
              <a:rPr lang="en-US" sz="3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Would you like to enjoy a song?</a:t>
            </a:r>
            <a:endParaRPr lang="en-US"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3906591" y="2395470"/>
            <a:ext cx="4378817" cy="923330"/>
          </a:xfrm>
          <a:prstGeom prst="rect">
            <a:avLst/>
          </a:prstGeom>
          <a:noFill/>
        </p:spPr>
        <p:txBody>
          <a:bodyPr wrap="square" rtlCol="0">
            <a:spAutoFit/>
          </a:bodyPr>
          <a:lstStyle/>
          <a:p>
            <a:pPr algn="ctr"/>
            <a:r>
              <a:rPr lang="en-US" sz="5400" dirty="0" smtClean="0"/>
              <a:t>Ok lets enjoy.</a:t>
            </a:r>
            <a:endParaRPr lang="en-US" sz="5400" dirty="0"/>
          </a:p>
        </p:txBody>
      </p:sp>
      <p:sp>
        <p:nvSpPr>
          <p:cNvPr id="3" name="Oval Callout 2"/>
          <p:cNvSpPr/>
          <p:nvPr/>
        </p:nvSpPr>
        <p:spPr>
          <a:xfrm>
            <a:off x="3773510" y="3528811"/>
            <a:ext cx="4906851" cy="2421229"/>
          </a:xfrm>
          <a:prstGeom prst="wedgeEllipseCallout">
            <a:avLst/>
          </a:prstGeom>
          <a:solidFill>
            <a:schemeClr val="accent4"/>
          </a:solid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Greeting song Hello </a:t>
            </a:r>
            <a:r>
              <a:rPr lang="en-US" sz="28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Hello</a:t>
            </a: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Hello my friend will play by speaker..</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434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40924" y="682579"/>
            <a:ext cx="8165206" cy="646331"/>
          </a:xfrm>
          <a:prstGeom prst="rect">
            <a:avLst/>
          </a:prstGeom>
          <a:noFill/>
        </p:spPr>
        <p:txBody>
          <a:bodyPr wrap="square" rtlCol="0">
            <a:spAutoFit/>
          </a:bodyPr>
          <a:lstStyle/>
          <a:p>
            <a:pPr algn="ctr"/>
            <a:r>
              <a:rPr lang="en-US" sz="3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Today we are going to start a new lesson.</a:t>
            </a:r>
            <a:endPar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133342" y="1970468"/>
            <a:ext cx="10135672" cy="830997"/>
          </a:xfrm>
          <a:prstGeom prst="rect">
            <a:avLst/>
          </a:prstGeom>
          <a:noFill/>
        </p:spPr>
        <p:txBody>
          <a:bodyPr wrap="square" rtlCol="0">
            <a:spAutoFit/>
          </a:bodyPr>
          <a:lstStyle/>
          <a:p>
            <a:pPr algn="ctr"/>
            <a:r>
              <a:rPr lang="en-US" sz="4800" dirty="0" smtClean="0"/>
              <a:t>The name of the new lesson is………</a:t>
            </a:r>
            <a:endParaRPr lang="en-US" sz="4800" dirty="0"/>
          </a:p>
        </p:txBody>
      </p:sp>
      <p:sp>
        <p:nvSpPr>
          <p:cNvPr id="6" name="TextBox 5"/>
          <p:cNvSpPr txBox="1"/>
          <p:nvPr/>
        </p:nvSpPr>
        <p:spPr>
          <a:xfrm>
            <a:off x="2324637" y="3443023"/>
            <a:ext cx="7997780" cy="1015663"/>
          </a:xfrm>
          <a:prstGeom prst="rect">
            <a:avLst/>
          </a:prstGeom>
          <a:solidFill>
            <a:srgbClr val="0070C0"/>
          </a:solidFill>
          <a:ln>
            <a:solidFill>
              <a:schemeClr val="accent2">
                <a:lumMod val="50000"/>
              </a:schemeClr>
            </a:solidFill>
          </a:ln>
        </p:spPr>
        <p:txBody>
          <a:bodyPr wrap="square" rtlCol="0">
            <a:spAutoFit/>
          </a:bodyPr>
          <a:lstStyle/>
          <a:p>
            <a:pPr algn="ctr"/>
            <a:r>
              <a:rPr lang="en-US" sz="6000" i="1" u="sng" dirty="0" smtClean="0"/>
              <a:t>‘A garment worker’s day’</a:t>
            </a:r>
          </a:p>
        </p:txBody>
      </p:sp>
    </p:spTree>
    <p:extLst>
      <p:ext uri="{BB962C8B-B14F-4D97-AF65-F5344CB8AC3E}">
        <p14:creationId xmlns:p14="http://schemas.microsoft.com/office/powerpoint/2010/main" val="3851068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tretch/>
        </p:blipFill>
        <p:spPr>
          <a:xfrm>
            <a:off x="1336167" y="813935"/>
            <a:ext cx="2926740" cy="1670573"/>
          </a:xfrm>
          <a:prstGeom prst="rect">
            <a:avLst/>
          </a:prstGeom>
          <a:noFill/>
          <a:ln>
            <a:noFill/>
          </a:ln>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80271" y="2766614"/>
            <a:ext cx="6272563" cy="3027136"/>
          </a:xfrm>
          <a:prstGeom prst="rect">
            <a:avLst/>
          </a:prstGeom>
          <a:noFill/>
          <a:ln>
            <a:no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tretch/>
        </p:blipFill>
        <p:spPr>
          <a:xfrm>
            <a:off x="5749187" y="329828"/>
            <a:ext cx="3762900" cy="1752845"/>
          </a:xfrm>
          <a:prstGeom prst="rect">
            <a:avLst/>
          </a:prstGeom>
          <a:noFill/>
          <a:ln>
            <a:noFill/>
          </a:ln>
        </p:spPr>
      </p:pic>
      <p:sp>
        <p:nvSpPr>
          <p:cNvPr id="7" name="TextBox 6"/>
          <p:cNvSpPr txBox="1"/>
          <p:nvPr/>
        </p:nvSpPr>
        <p:spPr>
          <a:xfrm>
            <a:off x="9079606" y="3584724"/>
            <a:ext cx="2833352"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
        <p:nvSpPr>
          <p:cNvPr id="8" name="Flowchart: Sequential Access Storage 7"/>
          <p:cNvSpPr/>
          <p:nvPr/>
        </p:nvSpPr>
        <p:spPr>
          <a:xfrm flipH="1">
            <a:off x="9058953" y="2172826"/>
            <a:ext cx="2874657" cy="2884868"/>
          </a:xfrm>
          <a:prstGeom prst="flowChartMagneticTape">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are you seeing in the picture? Think about it.</a:t>
            </a:r>
            <a:endPar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loud 8"/>
          <p:cNvSpPr/>
          <p:nvPr/>
        </p:nvSpPr>
        <p:spPr>
          <a:xfrm>
            <a:off x="244699" y="4280182"/>
            <a:ext cx="1772439" cy="1914555"/>
          </a:xfrm>
          <a:prstGeom prst="cloud">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Discussion about pictures..</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904412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type="wd">
                                    <p:tmAbs val="500"/>
                                  </p:iterate>
                                  <p:childTnLst>
                                    <p:set>
                                      <p:cBhvr>
                                        <p:cTn id="33"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730321" y="309090"/>
            <a:ext cx="6426558" cy="584775"/>
          </a:xfrm>
          <a:prstGeom prst="rect">
            <a:avLst/>
          </a:prstGeom>
          <a:noFill/>
        </p:spPr>
        <p:txBody>
          <a:bodyPr wrap="square" rtlCol="0">
            <a:spAutoFit/>
          </a:bodyPr>
          <a:lstStyle/>
          <a:p>
            <a:pPr algn="ctr"/>
            <a:r>
              <a:rPr lang="en-US" sz="3200" i="1" u="sng" dirty="0" smtClean="0"/>
              <a:t>Now we are going to play a game..</a:t>
            </a:r>
            <a:endParaRPr lang="en-US" sz="3200" i="1" u="sng" dirty="0"/>
          </a:p>
        </p:txBody>
      </p:sp>
      <p:sp>
        <p:nvSpPr>
          <p:cNvPr id="3" name="Flowchart: Sequential Access Storage 2"/>
          <p:cNvSpPr/>
          <p:nvPr/>
        </p:nvSpPr>
        <p:spPr>
          <a:xfrm>
            <a:off x="244699" y="450761"/>
            <a:ext cx="1652789" cy="1828800"/>
          </a:xfrm>
          <a:prstGeom prst="flowChartMagneticTape">
            <a:avLst/>
          </a:prstGeom>
          <a:solidFill>
            <a:schemeClr val="accent2">
              <a:lumMod val="75000"/>
            </a:schemeClr>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Here are some words..</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Oval 5"/>
          <p:cNvSpPr/>
          <p:nvPr/>
        </p:nvSpPr>
        <p:spPr>
          <a:xfrm>
            <a:off x="2129310" y="1725769"/>
            <a:ext cx="1811626" cy="123637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Garment worker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Heart 6"/>
          <p:cNvSpPr/>
          <p:nvPr/>
        </p:nvSpPr>
        <p:spPr>
          <a:xfrm>
            <a:off x="4022502" y="1206785"/>
            <a:ext cx="1839532" cy="1175805"/>
          </a:xfrm>
          <a:prstGeom prst="hear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Younger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Pentagon 7"/>
          <p:cNvSpPr/>
          <p:nvPr/>
        </p:nvSpPr>
        <p:spPr>
          <a:xfrm>
            <a:off x="9156879" y="1767017"/>
            <a:ext cx="1480684" cy="484632"/>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Accident</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Flowchart: Document 8"/>
          <p:cNvSpPr/>
          <p:nvPr/>
        </p:nvSpPr>
        <p:spPr>
          <a:xfrm>
            <a:off x="7673662" y="2527479"/>
            <a:ext cx="1210614" cy="901521"/>
          </a:xfrm>
          <a:prstGeom prst="flowChart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Factory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5943600" y="1964028"/>
            <a:ext cx="1648496" cy="759854"/>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Erosion</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Horizontal Scroll 10"/>
          <p:cNvSpPr/>
          <p:nvPr/>
        </p:nvSpPr>
        <p:spPr>
          <a:xfrm>
            <a:off x="3995573" y="2251649"/>
            <a:ext cx="1584295" cy="1159099"/>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Driver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Double Wave 11"/>
          <p:cNvSpPr/>
          <p:nvPr/>
        </p:nvSpPr>
        <p:spPr>
          <a:xfrm>
            <a:off x="10040155" y="2558130"/>
            <a:ext cx="914400" cy="914400"/>
          </a:xfrm>
          <a:prstGeom prst="doubleWav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River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347730" y="3477299"/>
            <a:ext cx="6078828" cy="1056067"/>
          </a:xfrm>
          <a:prstGeom prst="roundRect">
            <a:avLst/>
          </a:prstGeom>
          <a:solidFill>
            <a:srgbClr val="0070C0"/>
          </a:solidFill>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You have to write 4 words among them.</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Flowchart: Terminator 13"/>
          <p:cNvSpPr/>
          <p:nvPr/>
        </p:nvSpPr>
        <p:spPr>
          <a:xfrm>
            <a:off x="6096000" y="4505507"/>
            <a:ext cx="5894228" cy="489397"/>
          </a:xfrm>
          <a:prstGeom prst="flowChartTerminator">
            <a:avLst/>
          </a:prstGeom>
          <a:solidFill>
            <a:schemeClr val="accent4">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Then I will remove the words at random.</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Flowchart: Display 14"/>
          <p:cNvSpPr/>
          <p:nvPr/>
        </p:nvSpPr>
        <p:spPr>
          <a:xfrm>
            <a:off x="732486" y="5031994"/>
            <a:ext cx="10259095" cy="444321"/>
          </a:xfrm>
          <a:prstGeom prst="flowChartDisplay">
            <a:avLst/>
          </a:prstGeom>
          <a:solidFill>
            <a:schemeClr val="accent6">
              <a:lumMod val="75000"/>
            </a:schemeClr>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If you have written one of the words then circle it out.</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Wave 15"/>
          <p:cNvSpPr/>
          <p:nvPr/>
        </p:nvSpPr>
        <p:spPr>
          <a:xfrm>
            <a:off x="1071093" y="5492841"/>
            <a:ext cx="9785797" cy="1245248"/>
          </a:xfrm>
          <a:prstGeom prst="wave">
            <a:avLst>
              <a:gd name="adj1" fmla="val 12500"/>
              <a:gd name="adj2" fmla="val -132"/>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When anyone has circled off all his words then shout “BINGO” and he/she will be the winner. Ok lets start.</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022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1"/>
                                        </p:tgtEl>
                                        <p:attrNameLst>
                                          <p:attrName>ppt_y</p:attrName>
                                        </p:attrNameLst>
                                      </p:cBhvr>
                                      <p:tavLst>
                                        <p:tav tm="0">
                                          <p:val>
                                            <p:strVal val="#ppt_y"/>
                                          </p:val>
                                        </p:tav>
                                        <p:tav tm="100000">
                                          <p:val>
                                            <p:strVal val="#ppt_y"/>
                                          </p:val>
                                        </p:tav>
                                      </p:tavLst>
                                    </p:anim>
                                    <p:anim calcmode="lin" valueType="num">
                                      <p:cBhvr>
                                        <p:cTn id="3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1"/>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9"/>
                                        </p:tgtEl>
                                        <p:attrNameLst>
                                          <p:attrName>ppt_y</p:attrName>
                                        </p:attrNameLst>
                                      </p:cBhvr>
                                      <p:tavLst>
                                        <p:tav tm="0">
                                          <p:val>
                                            <p:strVal val="#ppt_y"/>
                                          </p:val>
                                        </p:tav>
                                        <p:tav tm="100000">
                                          <p:val>
                                            <p:strVal val="#ppt_y"/>
                                          </p:val>
                                        </p:tav>
                                      </p:tavLst>
                                    </p:anim>
                                    <p:anim calcmode="lin" valueType="num">
                                      <p:cBhvr>
                                        <p:cTn id="4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9"/>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8"/>
                                        </p:tgtEl>
                                        <p:attrNameLst>
                                          <p:attrName>ppt_y</p:attrName>
                                        </p:attrNameLst>
                                      </p:cBhvr>
                                      <p:tavLst>
                                        <p:tav tm="0">
                                          <p:val>
                                            <p:strVal val="#ppt_y"/>
                                          </p:val>
                                        </p:tav>
                                        <p:tav tm="100000">
                                          <p:val>
                                            <p:strVal val="#ppt_y"/>
                                          </p:val>
                                        </p:tav>
                                      </p:tavLst>
                                    </p:anim>
                                    <p:anim calcmode="lin" valueType="num">
                                      <p:cBhvr>
                                        <p:cTn id="5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8"/>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2"/>
                                        </p:tgtEl>
                                        <p:attrNameLst>
                                          <p:attrName>ppt_y</p:attrName>
                                        </p:attrNameLst>
                                      </p:cBhvr>
                                      <p:tavLst>
                                        <p:tav tm="0">
                                          <p:val>
                                            <p:strVal val="#ppt_y"/>
                                          </p:val>
                                        </p:tav>
                                        <p:tav tm="100000">
                                          <p:val>
                                            <p:strVal val="#ppt_y"/>
                                          </p:val>
                                        </p:tav>
                                      </p:tavLst>
                                    </p:anim>
                                    <p:anim calcmode="lin" valueType="num">
                                      <p:cBhvr>
                                        <p:cTn id="6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3"/>
                                        </p:tgtEl>
                                        <p:attrNameLst>
                                          <p:attrName>ppt_y</p:attrName>
                                        </p:attrNameLst>
                                      </p:cBhvr>
                                      <p:tavLst>
                                        <p:tav tm="0">
                                          <p:val>
                                            <p:strVal val="#ppt_y"/>
                                          </p:val>
                                        </p:tav>
                                        <p:tav tm="100000">
                                          <p:val>
                                            <p:strVal val="#ppt_y"/>
                                          </p:val>
                                        </p:tav>
                                      </p:tavLst>
                                    </p:anim>
                                    <p:anim calcmode="lin" valueType="num">
                                      <p:cBhvr>
                                        <p:cTn id="6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72" presetID="41" presetClass="entr" presetSubtype="0" fill="hold" grpId="0" nodeType="withEffect">
                                  <p:stCondLst>
                                    <p:cond delay="0"/>
                                  </p:stCondLst>
                                  <p:iterate type="lt">
                                    <p:tmPct val="10000"/>
                                  </p:iterate>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79" presetID="41" presetClass="entr" presetSubtype="0" fill="hold" grpId="0" nodeType="withEffect">
                                  <p:stCondLst>
                                    <p:cond delay="0"/>
                                  </p:stCondLst>
                                  <p:iterate type="lt">
                                    <p:tmPct val="10000"/>
                                  </p:iterate>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5"/>
                                        </p:tgtEl>
                                        <p:attrNameLst>
                                          <p:attrName>ppt_y</p:attrName>
                                        </p:attrNameLst>
                                      </p:cBhvr>
                                      <p:tavLst>
                                        <p:tav tm="0">
                                          <p:val>
                                            <p:strVal val="#ppt_y"/>
                                          </p:val>
                                        </p:tav>
                                        <p:tav tm="100000">
                                          <p:val>
                                            <p:strVal val="#ppt_y"/>
                                          </p:val>
                                        </p:tav>
                                      </p:tavLst>
                                    </p:anim>
                                    <p:anim calcmode="lin" valueType="num">
                                      <p:cBhvr>
                                        <p:cTn id="8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86" presetID="41" presetClass="entr" presetSubtype="0" fill="hold" grpId="0" nodeType="withEffect">
                                  <p:stCondLst>
                                    <p:cond delay="0"/>
                                  </p:stCondLst>
                                  <p:iterate type="lt">
                                    <p:tmPct val="10000"/>
                                  </p:iterate>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6"/>
                                        </p:tgtEl>
                                        <p:attrNameLst>
                                          <p:attrName>ppt_y</p:attrName>
                                        </p:attrNameLst>
                                      </p:cBhvr>
                                      <p:tavLst>
                                        <p:tav tm="0">
                                          <p:val>
                                            <p:strVal val="#ppt_y"/>
                                          </p:val>
                                        </p:tav>
                                        <p:tav tm="100000">
                                          <p:val>
                                            <p:strVal val="#ppt_y"/>
                                          </p:val>
                                        </p:tav>
                                      </p:tavLst>
                                    </p:anim>
                                    <p:anim calcmode="lin" valueType="num">
                                      <p:cBhvr>
                                        <p:cTn id="9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93" fill="hold">
                      <p:stCondLst>
                        <p:cond delay="indefinite"/>
                      </p:stCondLst>
                      <p:childTnLst>
                        <p:par>
                          <p:cTn id="94" fill="hold">
                            <p:stCondLst>
                              <p:cond delay="0"/>
                            </p:stCondLst>
                            <p:childTnLst>
                              <p:par>
                                <p:cTn id="95" presetID="41" presetClass="exit" presetSubtype="0" fill="hold" grpId="1" nodeType="clickEffect">
                                  <p:stCondLst>
                                    <p:cond delay="0"/>
                                  </p:stCondLst>
                                  <p:iterate type="lt">
                                    <p:tmPct val="10000"/>
                                  </p:iterate>
                                  <p:childTnLst>
                                    <p:anim calcmode="lin" valueType="num">
                                      <p:cBhvr>
                                        <p:cTn id="96" dur="500"/>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97" dur="500"/>
                                        <p:tgtEl>
                                          <p:spTgt spid="9"/>
                                        </p:tgtEl>
                                        <p:attrNameLst>
                                          <p:attrName>ppt_y</p:attrName>
                                        </p:attrNameLst>
                                      </p:cBhvr>
                                      <p:tavLst>
                                        <p:tav tm="0">
                                          <p:val>
                                            <p:strVal val="ppt_y"/>
                                          </p:val>
                                        </p:tav>
                                        <p:tav tm="100000">
                                          <p:val>
                                            <p:strVal val="ppt_y"/>
                                          </p:val>
                                        </p:tav>
                                      </p:tavLst>
                                    </p:anim>
                                    <p:anim calcmode="lin" valueType="num">
                                      <p:cBhvr>
                                        <p:cTn id="98" dur="500"/>
                                        <p:tgtEl>
                                          <p:spTgt spid="9"/>
                                        </p:tgtEl>
                                        <p:attrNameLst>
                                          <p:attrName>ppt_h</p:attrName>
                                        </p:attrNameLst>
                                      </p:cBhvr>
                                      <p:tavLst>
                                        <p:tav tm="0">
                                          <p:val>
                                            <p:strVal val="ppt_h"/>
                                          </p:val>
                                        </p:tav>
                                        <p:tav tm="50000">
                                          <p:val>
                                            <p:strVal val="ppt_h+.01"/>
                                          </p:val>
                                        </p:tav>
                                        <p:tav tm="100000">
                                          <p:val>
                                            <p:strVal val="ppt_h/10"/>
                                          </p:val>
                                        </p:tav>
                                      </p:tavLst>
                                    </p:anim>
                                    <p:anim calcmode="lin" valueType="num">
                                      <p:cBhvr>
                                        <p:cTn id="99" dur="500"/>
                                        <p:tgtEl>
                                          <p:spTgt spid="9"/>
                                        </p:tgtEl>
                                        <p:attrNameLst>
                                          <p:attrName>ppt_w</p:attrName>
                                        </p:attrNameLst>
                                      </p:cBhvr>
                                      <p:tavLst>
                                        <p:tav tm="0">
                                          <p:val>
                                            <p:strVal val="ppt_w"/>
                                          </p:val>
                                        </p:tav>
                                        <p:tav tm="50000">
                                          <p:val>
                                            <p:strVal val="ppt_w+.01"/>
                                          </p:val>
                                        </p:tav>
                                        <p:tav tm="100000">
                                          <p:val>
                                            <p:strVal val="ppt_w/10"/>
                                          </p:val>
                                        </p:tav>
                                      </p:tavLst>
                                    </p:anim>
                                    <p:animEffect transition="out" filter="fade">
                                      <p:cBhvr>
                                        <p:cTn id="100" dur="500" tmFilter="0,0; .5, 0; 1, 1"/>
                                        <p:tgtEl>
                                          <p:spTgt spid="9"/>
                                        </p:tgtEl>
                                      </p:cBhvr>
                                    </p:animEffect>
                                    <p:set>
                                      <p:cBhvr>
                                        <p:cTn id="101" dur="1" fill="hold">
                                          <p:stCondLst>
                                            <p:cond delay="499"/>
                                          </p:stCondLst>
                                        </p:cTn>
                                        <p:tgtEl>
                                          <p:spTgt spid="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8" presetClass="exit" presetSubtype="0" accel="50000" fill="hold" grpId="1" nodeType="clickEffect">
                                  <p:stCondLst>
                                    <p:cond delay="0"/>
                                  </p:stCondLst>
                                  <p:iterate type="lt">
                                    <p:tmPct val="50000"/>
                                  </p:iterate>
                                  <p:childTnLst>
                                    <p:anim calcmode="lin" valueType="num">
                                      <p:cBhvr>
                                        <p:cTn id="105" dur="1000">
                                          <p:stCondLst>
                                            <p:cond delay="0"/>
                                          </p:stCondLst>
                                        </p:cTn>
                                        <p:tgtEl>
                                          <p:spTgt spid="6"/>
                                        </p:tgtEl>
                                        <p:attrNameLst>
                                          <p:attrName>style.rotation</p:attrName>
                                        </p:attrNameLst>
                                      </p:cBhvr>
                                      <p:tavLst>
                                        <p:tav tm="0">
                                          <p:val>
                                            <p:fltVal val="0"/>
                                          </p:val>
                                        </p:tav>
                                        <p:tav tm="100000">
                                          <p:val>
                                            <p:fltVal val="45"/>
                                          </p:val>
                                        </p:tav>
                                      </p:tavLst>
                                    </p:anim>
                                    <p:anim calcmode="lin" valueType="num">
                                      <p:cBhvr>
                                        <p:cTn id="106" dur="1000">
                                          <p:stCondLst>
                                            <p:cond delay="0"/>
                                          </p:stCondLst>
                                        </p:cTn>
                                        <p:tgtEl>
                                          <p:spTgt spid="6"/>
                                        </p:tgtEl>
                                        <p:attrNameLst>
                                          <p:attrName>ppt_y</p:attrName>
                                        </p:attrNameLst>
                                      </p:cBhvr>
                                      <p:tavLst>
                                        <p:tav tm="0">
                                          <p:val>
                                            <p:strVal val="ppt_y"/>
                                          </p:val>
                                        </p:tav>
                                        <p:tav tm="100000">
                                          <p:val>
                                            <p:strVal val="ppt_y+1"/>
                                          </p:val>
                                        </p:tav>
                                      </p:tavLst>
                                    </p:anim>
                                    <p:set>
                                      <p:cBhvr>
                                        <p:cTn id="107" dur="1" fill="hold">
                                          <p:stCondLst>
                                            <p:cond delay="999"/>
                                          </p:stCondLst>
                                        </p:cTn>
                                        <p:tgtEl>
                                          <p:spTgt spid="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52" presetClass="exit" presetSubtype="0" fill="hold" grpId="1" nodeType="clickEffect">
                                  <p:stCondLst>
                                    <p:cond delay="0"/>
                                  </p:stCondLst>
                                  <p:iterate type="lt">
                                    <p:tmPct val="0"/>
                                  </p:iterate>
                                  <p:childTnLst>
                                    <p:animScale>
                                      <p:cBhvr>
                                        <p:cTn id="111"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2" dur="1000" accel="50000">
                                          <p:stCondLst>
                                            <p:cond delay="0"/>
                                          </p:stCondLst>
                                        </p:cTn>
                                        <p:tgtEl>
                                          <p:spTgt spid="8"/>
                                        </p:tgtEl>
                                        <p:attrNameLst>
                                          <p:attrName>ppt_x</p:attrName>
                                          <p:attrName>ppt_y</p:attrName>
                                        </p:attrNameLst>
                                      </p:cBhvr>
                                    </p:animMotion>
                                    <p:animEffect transition="out" filter="fade">
                                      <p:cBhvr>
                                        <p:cTn id="113" dur="1000"/>
                                        <p:tgtEl>
                                          <p:spTgt spid="8"/>
                                        </p:tgtEl>
                                      </p:cBhvr>
                                    </p:animEffect>
                                    <p:set>
                                      <p:cBhvr>
                                        <p:cTn id="114" dur="1" fill="hold">
                                          <p:stCondLst>
                                            <p:cond delay="999"/>
                                          </p:stCondLst>
                                        </p:cTn>
                                        <p:tgtEl>
                                          <p:spTgt spid="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5" presetClass="exit" presetSubtype="0" fill="hold" grpId="1" nodeType="clickEffect">
                                  <p:stCondLst>
                                    <p:cond delay="0"/>
                                  </p:stCondLst>
                                  <p:iterate type="lt">
                                    <p:tmPct val="0"/>
                                  </p:iterate>
                                  <p:childTnLst>
                                    <p:animEffect transition="out" filter="fade">
                                      <p:cBhvr>
                                        <p:cTn id="118" dur="1000" accel="50000">
                                          <p:stCondLst>
                                            <p:cond delay="0"/>
                                          </p:stCondLst>
                                        </p:cTn>
                                        <p:tgtEl>
                                          <p:spTgt spid="7"/>
                                        </p:tgtEl>
                                      </p:cBhvr>
                                    </p:animEffect>
                                    <p:anim calcmode="lin" valueType="num">
                                      <p:cBhvr>
                                        <p:cTn id="119"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120"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121"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122" dur="1000"/>
                                        <p:tgtEl>
                                          <p:spTgt spid="7"/>
                                        </p:tgtEl>
                                        <p:attrNameLst>
                                          <p:attrName>ppt_h</p:attrName>
                                        </p:attrNameLst>
                                      </p:cBhvr>
                                      <p:tavLst>
                                        <p:tav tm="0">
                                          <p:val>
                                            <p:strVal val="ppt_h"/>
                                          </p:val>
                                        </p:tav>
                                        <p:tav tm="100000">
                                          <p:val>
                                            <p:strVal val="ppt_h"/>
                                          </p:val>
                                        </p:tav>
                                      </p:tavLst>
                                    </p:anim>
                                    <p:anim calcmode="lin" valueType="num">
                                      <p:cBhvr>
                                        <p:cTn id="123"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4"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125" dur="500" accel="50000">
                                          <p:stCondLst>
                                            <p:cond delay="500"/>
                                          </p:stCondLst>
                                        </p:cTn>
                                        <p:tgtEl>
                                          <p:spTgt spid="7"/>
                                        </p:tgtEl>
                                        <p:attrNameLst>
                                          <p:attrName>style.rotation</p:attrName>
                                        </p:attrNameLst>
                                      </p:cBhvr>
                                      <p:tavLst>
                                        <p:tav tm="0">
                                          <p:val>
                                            <p:fltVal val="0"/>
                                          </p:val>
                                        </p:tav>
                                        <p:tav tm="100000">
                                          <p:val>
                                            <p:fltVal val="-90"/>
                                          </p:val>
                                        </p:tav>
                                      </p:tavLst>
                                    </p:anim>
                                    <p:set>
                                      <p:cBhvr>
                                        <p:cTn id="126" dur="1" fill="hold">
                                          <p:stCondLst>
                                            <p:cond delay="999"/>
                                          </p:stCondLst>
                                        </p:cTn>
                                        <p:tgtEl>
                                          <p:spTgt spid="7"/>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6" presetClass="exit" presetSubtype="0" fill="hold" grpId="1" nodeType="clickEffect">
                                  <p:stCondLst>
                                    <p:cond delay="0"/>
                                  </p:stCondLst>
                                  <p:iterate type="lt">
                                    <p:tmPct val="0"/>
                                  </p:iterate>
                                  <p:childTnLst>
                                    <p:animEffect transition="out" filter="wipe(down)">
                                      <p:cBhvr>
                                        <p:cTn id="130" dur="180" accel="50000">
                                          <p:stCondLst>
                                            <p:cond delay="1820"/>
                                          </p:stCondLst>
                                        </p:cTn>
                                        <p:tgtEl>
                                          <p:spTgt spid="11"/>
                                        </p:tgtEl>
                                      </p:cBhvr>
                                    </p:animEffect>
                                    <p:anim calcmode="lin" valueType="num">
                                      <p:cBhvr>
                                        <p:cTn id="131"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132"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133"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4"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5"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6"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7"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138" dur="26">
                                          <p:stCondLst>
                                            <p:cond delay="620"/>
                                          </p:stCondLst>
                                        </p:cTn>
                                        <p:tgtEl>
                                          <p:spTgt spid="11"/>
                                        </p:tgtEl>
                                      </p:cBhvr>
                                      <p:to x="100000" y="60000"/>
                                    </p:animScale>
                                    <p:animScale>
                                      <p:cBhvr>
                                        <p:cTn id="139" dur="166" decel="50000">
                                          <p:stCondLst>
                                            <p:cond delay="646"/>
                                          </p:stCondLst>
                                        </p:cTn>
                                        <p:tgtEl>
                                          <p:spTgt spid="11"/>
                                        </p:tgtEl>
                                      </p:cBhvr>
                                      <p:to x="100000" y="100000"/>
                                    </p:animScale>
                                    <p:animScale>
                                      <p:cBhvr>
                                        <p:cTn id="140" dur="26">
                                          <p:stCondLst>
                                            <p:cond delay="1312"/>
                                          </p:stCondLst>
                                        </p:cTn>
                                        <p:tgtEl>
                                          <p:spTgt spid="11"/>
                                        </p:tgtEl>
                                      </p:cBhvr>
                                      <p:to x="100000" y="80000"/>
                                    </p:animScale>
                                    <p:animScale>
                                      <p:cBhvr>
                                        <p:cTn id="141" dur="166" decel="50000">
                                          <p:stCondLst>
                                            <p:cond delay="1338"/>
                                          </p:stCondLst>
                                        </p:cTn>
                                        <p:tgtEl>
                                          <p:spTgt spid="11"/>
                                        </p:tgtEl>
                                      </p:cBhvr>
                                      <p:to x="100000" y="100000"/>
                                    </p:animScale>
                                    <p:animScale>
                                      <p:cBhvr>
                                        <p:cTn id="142" dur="26">
                                          <p:stCondLst>
                                            <p:cond delay="1642"/>
                                          </p:stCondLst>
                                        </p:cTn>
                                        <p:tgtEl>
                                          <p:spTgt spid="11"/>
                                        </p:tgtEl>
                                      </p:cBhvr>
                                      <p:to x="100000" y="90000"/>
                                    </p:animScale>
                                    <p:animScale>
                                      <p:cBhvr>
                                        <p:cTn id="143" dur="166" decel="50000">
                                          <p:stCondLst>
                                            <p:cond delay="1668"/>
                                          </p:stCondLst>
                                        </p:cTn>
                                        <p:tgtEl>
                                          <p:spTgt spid="11"/>
                                        </p:tgtEl>
                                      </p:cBhvr>
                                      <p:to x="100000" y="100000"/>
                                    </p:animScale>
                                    <p:animScale>
                                      <p:cBhvr>
                                        <p:cTn id="144" dur="26">
                                          <p:stCondLst>
                                            <p:cond delay="1808"/>
                                          </p:stCondLst>
                                        </p:cTn>
                                        <p:tgtEl>
                                          <p:spTgt spid="11"/>
                                        </p:tgtEl>
                                      </p:cBhvr>
                                      <p:to x="100000" y="95000"/>
                                    </p:animScale>
                                    <p:animScale>
                                      <p:cBhvr>
                                        <p:cTn id="145" dur="166" decel="50000">
                                          <p:stCondLst>
                                            <p:cond delay="1834"/>
                                          </p:stCondLst>
                                        </p:cTn>
                                        <p:tgtEl>
                                          <p:spTgt spid="11"/>
                                        </p:tgtEl>
                                      </p:cBhvr>
                                      <p:to x="100000" y="100000"/>
                                    </p:animScale>
                                    <p:set>
                                      <p:cBhvr>
                                        <p:cTn id="146" dur="1" fill="hold">
                                          <p:stCondLst>
                                            <p:cond delay="1999"/>
                                          </p:stCondLst>
                                        </p:cTn>
                                        <p:tgtEl>
                                          <p:spTgt spid="11"/>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9" presetClass="exit" presetSubtype="10" fill="hold" grpId="1" nodeType="clickEffect">
                                  <p:stCondLst>
                                    <p:cond delay="0"/>
                                  </p:stCondLst>
                                  <p:iterate type="lt">
                                    <p:tmPct val="0"/>
                                  </p:iterate>
                                  <p:childTnLst>
                                    <p:anim calcmode="lin" valueType="num">
                                      <p:cBhvr>
                                        <p:cTn id="150" dur="5000"/>
                                        <p:tgtEl>
                                          <p:spTgt spid="12"/>
                                        </p:tgtEl>
                                        <p:attrNameLst>
                                          <p:attrName>ppt_h</p:attrName>
                                        </p:attrNameLst>
                                      </p:cBhvr>
                                      <p:tavLst>
                                        <p:tav tm="0">
                                          <p:val>
                                            <p:strVal val="ppt_h"/>
                                          </p:val>
                                        </p:tav>
                                        <p:tav tm="100000">
                                          <p:val>
                                            <p:strVal val="ppt_h"/>
                                          </p:val>
                                        </p:tav>
                                      </p:tavLst>
                                    </p:anim>
                                    <p:anim calcmode="lin" valueType="num">
                                      <p:cBhvr>
                                        <p:cTn id="151" dur="5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2" dur="1" fill="hold">
                                          <p:stCondLst>
                                            <p:cond delay="4999"/>
                                          </p:stCondLst>
                                        </p:cTn>
                                        <p:tgtEl>
                                          <p:spTgt spid="12"/>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56" presetClass="exit" presetSubtype="0" fill="hold" grpId="1" nodeType="clickEffect">
                                  <p:stCondLst>
                                    <p:cond delay="0"/>
                                  </p:stCondLst>
                                  <p:iterate type="lt">
                                    <p:tmPct val="10000"/>
                                  </p:iterate>
                                  <p:childTnLst>
                                    <p:anim from="(ppt_w)" to="(-ppt_w*2)" calcmode="lin" valueType="num">
                                      <p:cBhvr rctx="PPT">
                                        <p:cTn id="156" dur="500" autoRev="1">
                                          <p:stCondLst>
                                            <p:cond delay="0"/>
                                          </p:stCondLst>
                                        </p:cTn>
                                        <p:tgtEl>
                                          <p:spTgt spid="10"/>
                                        </p:tgtEl>
                                        <p:attrNameLst>
                                          <p:attrName>ppt_w</p:attrName>
                                        </p:attrNameLst>
                                      </p:cBhvr>
                                    </p:anim>
                                    <p:anim by="(ppt_w*0.50)" calcmode="lin" valueType="num">
                                      <p:cBhvr>
                                        <p:cTn id="157" dur="500" decel="50000" autoRev="1">
                                          <p:stCondLst>
                                            <p:cond delay="0"/>
                                          </p:stCondLst>
                                        </p:cTn>
                                        <p:tgtEl>
                                          <p:spTgt spid="10"/>
                                        </p:tgtEl>
                                        <p:attrNameLst>
                                          <p:attrName>ppt_x</p:attrName>
                                        </p:attrNameLst>
                                      </p:cBhvr>
                                    </p:anim>
                                    <p:anim from="(ppt_y)" to="(1+ppt_h/2)" calcmode="lin" valueType="num">
                                      <p:cBhvr>
                                        <p:cTn id="158" dur="1000">
                                          <p:stCondLst>
                                            <p:cond delay="0"/>
                                          </p:stCondLst>
                                        </p:cTn>
                                        <p:tgtEl>
                                          <p:spTgt spid="10"/>
                                        </p:tgtEl>
                                        <p:attrNameLst>
                                          <p:attrName>ppt_y</p:attrName>
                                        </p:attrNameLst>
                                      </p:cBhvr>
                                    </p:anim>
                                    <p:animRot by="21600000">
                                      <p:cBhvr>
                                        <p:cTn id="159" dur="1000">
                                          <p:stCondLst>
                                            <p:cond delay="0"/>
                                          </p:stCondLst>
                                        </p:cTn>
                                        <p:tgtEl>
                                          <p:spTgt spid="10"/>
                                        </p:tgtEl>
                                        <p:attrNameLst>
                                          <p:attrName>r</p:attrName>
                                        </p:attrNameLst>
                                      </p:cBhvr>
                                    </p:animRot>
                                    <p:set>
                                      <p:cBhvr>
                                        <p:cTn id="16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32833" y="574101"/>
            <a:ext cx="1811626" cy="123637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Garment worker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Heart 6"/>
          <p:cNvSpPr/>
          <p:nvPr/>
        </p:nvSpPr>
        <p:spPr>
          <a:xfrm>
            <a:off x="6548555" y="283502"/>
            <a:ext cx="1841680" cy="1153190"/>
          </a:xfrm>
          <a:prstGeom prst="hear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Younger</a:t>
            </a:r>
          </a:p>
        </p:txBody>
      </p:sp>
      <p:sp>
        <p:nvSpPr>
          <p:cNvPr id="8" name="Pentagon 7"/>
          <p:cNvSpPr/>
          <p:nvPr/>
        </p:nvSpPr>
        <p:spPr>
          <a:xfrm>
            <a:off x="3595876" y="477414"/>
            <a:ext cx="1480684" cy="484632"/>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Accident</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Flowchart: Document 8"/>
          <p:cNvSpPr/>
          <p:nvPr/>
        </p:nvSpPr>
        <p:spPr>
          <a:xfrm>
            <a:off x="5162343" y="908642"/>
            <a:ext cx="1210614" cy="901521"/>
          </a:xfrm>
          <a:prstGeom prst="flowChart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Factory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8443680" y="1050309"/>
            <a:ext cx="1648496" cy="759854"/>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Erosion</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Horizontal Scroll 10"/>
          <p:cNvSpPr/>
          <p:nvPr/>
        </p:nvSpPr>
        <p:spPr>
          <a:xfrm>
            <a:off x="2011581" y="1067031"/>
            <a:ext cx="1584295" cy="1159099"/>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Driver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Double Wave 11"/>
          <p:cNvSpPr/>
          <p:nvPr/>
        </p:nvSpPr>
        <p:spPr>
          <a:xfrm>
            <a:off x="10546759" y="682708"/>
            <a:ext cx="914400" cy="914400"/>
          </a:xfrm>
          <a:prstGeom prst="doubleWav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River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a:ext>
            </a:extLst>
          </a:blip>
          <a:stretch/>
        </p:blipFill>
        <p:spPr>
          <a:xfrm>
            <a:off x="293266" y="2582557"/>
            <a:ext cx="4162824" cy="2376125"/>
          </a:xfrm>
          <a:prstGeom prst="rect">
            <a:avLst/>
          </a:prstGeom>
          <a:noFill/>
          <a:ln>
            <a:noFill/>
          </a:ln>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892" y="2387514"/>
            <a:ext cx="3764705" cy="281456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477" y="3727586"/>
            <a:ext cx="3377254" cy="2943225"/>
          </a:xfrm>
          <a:prstGeom prst="rect">
            <a:avLst/>
          </a:prstGeom>
          <a:noFill/>
          <a:ln>
            <a:noFill/>
          </a:ln>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917" y="2526910"/>
            <a:ext cx="4124860" cy="2743200"/>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656" y="3881621"/>
            <a:ext cx="3810000" cy="253365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3727" y="2261110"/>
            <a:ext cx="3401507" cy="255113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6800" y="3513829"/>
            <a:ext cx="4906619" cy="2765687"/>
          </a:xfrm>
          <a:prstGeom prst="rect">
            <a:avLst/>
          </a:prstGeom>
        </p:spPr>
      </p:pic>
    </p:spTree>
    <p:extLst>
      <p:ext uri="{BB962C8B-B14F-4D97-AF65-F5344CB8AC3E}">
        <p14:creationId xmlns:p14="http://schemas.microsoft.com/office/powerpoint/2010/main" val="3890926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3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800" decel="100000"/>
                                        <p:tgtEl>
                                          <p:spTgt spid="18"/>
                                        </p:tgtEl>
                                      </p:cBhvr>
                                    </p:animEffect>
                                    <p:anim calcmode="lin" valueType="num">
                                      <p:cBhvr>
                                        <p:cTn id="31" dur="800" decel="100000" fill="hold"/>
                                        <p:tgtEl>
                                          <p:spTgt spid="18"/>
                                        </p:tgtEl>
                                        <p:attrNameLst>
                                          <p:attrName>style.rotation</p:attrName>
                                        </p:attrNameLst>
                                      </p:cBhvr>
                                      <p:tavLst>
                                        <p:tav tm="0">
                                          <p:val>
                                            <p:fltVal val="-90"/>
                                          </p:val>
                                        </p:tav>
                                        <p:tav tm="100000">
                                          <p:val>
                                            <p:fltVal val="0"/>
                                          </p:val>
                                        </p:tav>
                                      </p:tavLst>
                                    </p:anim>
                                    <p:anim calcmode="lin" valueType="num">
                                      <p:cBhvr>
                                        <p:cTn id="32" dur="800" decel="100000" fill="hold"/>
                                        <p:tgtEl>
                                          <p:spTgt spid="18"/>
                                        </p:tgtEl>
                                        <p:attrNameLst>
                                          <p:attrName>ppt_x</p:attrName>
                                        </p:attrNameLst>
                                      </p:cBhvr>
                                      <p:tavLst>
                                        <p:tav tm="0">
                                          <p:val>
                                            <p:strVal val="#ppt_x+0.4"/>
                                          </p:val>
                                        </p:tav>
                                        <p:tav tm="100000">
                                          <p:val>
                                            <p:strVal val="#ppt_x-0.05"/>
                                          </p:val>
                                        </p:tav>
                                      </p:tavLst>
                                    </p:anim>
                                    <p:anim calcmode="lin" valueType="num">
                                      <p:cBhvr>
                                        <p:cTn id="33" dur="800" decel="100000" fill="hold"/>
                                        <p:tgtEl>
                                          <p:spTgt spid="1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xit" presetSubtype="0" fill="hold" nodeType="clickEffect">
                                  <p:stCondLst>
                                    <p:cond delay="0"/>
                                  </p:stCondLst>
                                  <p:childTnLst>
                                    <p:animEffect transition="out" filter="wipe(down)">
                                      <p:cBhvr>
                                        <p:cTn id="39" dur="180" accel="50000">
                                          <p:stCondLst>
                                            <p:cond delay="1820"/>
                                          </p:stCondLst>
                                        </p:cTn>
                                        <p:tgtEl>
                                          <p:spTgt spid="18"/>
                                        </p:tgtEl>
                                      </p:cBhvr>
                                    </p:animEffect>
                                    <p:anim calcmode="lin" valueType="num">
                                      <p:cBhvr>
                                        <p:cTn id="40"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47" dur="26">
                                          <p:stCondLst>
                                            <p:cond delay="620"/>
                                          </p:stCondLst>
                                        </p:cTn>
                                        <p:tgtEl>
                                          <p:spTgt spid="18"/>
                                        </p:tgtEl>
                                      </p:cBhvr>
                                      <p:to x="100000" y="60000"/>
                                    </p:animScale>
                                    <p:animScale>
                                      <p:cBhvr>
                                        <p:cTn id="48" dur="166" decel="50000">
                                          <p:stCondLst>
                                            <p:cond delay="646"/>
                                          </p:stCondLst>
                                        </p:cTn>
                                        <p:tgtEl>
                                          <p:spTgt spid="18"/>
                                        </p:tgtEl>
                                      </p:cBhvr>
                                      <p:to x="100000" y="100000"/>
                                    </p:animScale>
                                    <p:animScale>
                                      <p:cBhvr>
                                        <p:cTn id="49" dur="26">
                                          <p:stCondLst>
                                            <p:cond delay="1312"/>
                                          </p:stCondLst>
                                        </p:cTn>
                                        <p:tgtEl>
                                          <p:spTgt spid="18"/>
                                        </p:tgtEl>
                                      </p:cBhvr>
                                      <p:to x="100000" y="80000"/>
                                    </p:animScale>
                                    <p:animScale>
                                      <p:cBhvr>
                                        <p:cTn id="50" dur="166" decel="50000">
                                          <p:stCondLst>
                                            <p:cond delay="1338"/>
                                          </p:stCondLst>
                                        </p:cTn>
                                        <p:tgtEl>
                                          <p:spTgt spid="18"/>
                                        </p:tgtEl>
                                      </p:cBhvr>
                                      <p:to x="100000" y="100000"/>
                                    </p:animScale>
                                    <p:animScale>
                                      <p:cBhvr>
                                        <p:cTn id="51" dur="26">
                                          <p:stCondLst>
                                            <p:cond delay="1642"/>
                                          </p:stCondLst>
                                        </p:cTn>
                                        <p:tgtEl>
                                          <p:spTgt spid="18"/>
                                        </p:tgtEl>
                                      </p:cBhvr>
                                      <p:to x="100000" y="90000"/>
                                    </p:animScale>
                                    <p:animScale>
                                      <p:cBhvr>
                                        <p:cTn id="52" dur="166" decel="50000">
                                          <p:stCondLst>
                                            <p:cond delay="1668"/>
                                          </p:stCondLst>
                                        </p:cTn>
                                        <p:tgtEl>
                                          <p:spTgt spid="18"/>
                                        </p:tgtEl>
                                      </p:cBhvr>
                                      <p:to x="100000" y="100000"/>
                                    </p:animScale>
                                    <p:animScale>
                                      <p:cBhvr>
                                        <p:cTn id="53" dur="26">
                                          <p:stCondLst>
                                            <p:cond delay="1808"/>
                                          </p:stCondLst>
                                        </p:cTn>
                                        <p:tgtEl>
                                          <p:spTgt spid="18"/>
                                        </p:tgtEl>
                                      </p:cBhvr>
                                      <p:to x="100000" y="95000"/>
                                    </p:animScale>
                                    <p:animScale>
                                      <p:cBhvr>
                                        <p:cTn id="54" dur="166" decel="50000">
                                          <p:stCondLst>
                                            <p:cond delay="1834"/>
                                          </p:stCondLst>
                                        </p:cTn>
                                        <p:tgtEl>
                                          <p:spTgt spid="18"/>
                                        </p:tgtEl>
                                      </p:cBhvr>
                                      <p:to x="100000" y="100000"/>
                                    </p:animScale>
                                    <p:set>
                                      <p:cBhvr>
                                        <p:cTn id="55" dur="1" fill="hold">
                                          <p:stCondLst>
                                            <p:cond delay="1999"/>
                                          </p:stCondLst>
                                        </p:cTn>
                                        <p:tgtEl>
                                          <p:spTgt spid="1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xit" presetSubtype="0" fill="hold" nodeType="clickEffect">
                                  <p:stCondLst>
                                    <p:cond delay="0"/>
                                  </p:stCondLst>
                                  <p:childTnLst>
                                    <p:animEffect transition="out" filter="wipe(down)">
                                      <p:cBhvr>
                                        <p:cTn id="71" dur="180" accel="50000">
                                          <p:stCondLst>
                                            <p:cond delay="1820"/>
                                          </p:stCondLst>
                                        </p:cTn>
                                        <p:tgtEl>
                                          <p:spTgt spid="14"/>
                                        </p:tgtEl>
                                      </p:cBhvr>
                                    </p:animEffect>
                                    <p:anim calcmode="lin" valueType="num">
                                      <p:cBhvr>
                                        <p:cTn id="72"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73"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74"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5"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6"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7"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8"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79" dur="26">
                                          <p:stCondLst>
                                            <p:cond delay="620"/>
                                          </p:stCondLst>
                                        </p:cTn>
                                        <p:tgtEl>
                                          <p:spTgt spid="14"/>
                                        </p:tgtEl>
                                      </p:cBhvr>
                                      <p:to x="100000" y="60000"/>
                                    </p:animScale>
                                    <p:animScale>
                                      <p:cBhvr>
                                        <p:cTn id="80" dur="166" decel="50000">
                                          <p:stCondLst>
                                            <p:cond delay="646"/>
                                          </p:stCondLst>
                                        </p:cTn>
                                        <p:tgtEl>
                                          <p:spTgt spid="14"/>
                                        </p:tgtEl>
                                      </p:cBhvr>
                                      <p:to x="100000" y="100000"/>
                                    </p:animScale>
                                    <p:animScale>
                                      <p:cBhvr>
                                        <p:cTn id="81" dur="26">
                                          <p:stCondLst>
                                            <p:cond delay="1312"/>
                                          </p:stCondLst>
                                        </p:cTn>
                                        <p:tgtEl>
                                          <p:spTgt spid="14"/>
                                        </p:tgtEl>
                                      </p:cBhvr>
                                      <p:to x="100000" y="80000"/>
                                    </p:animScale>
                                    <p:animScale>
                                      <p:cBhvr>
                                        <p:cTn id="82" dur="166" decel="50000">
                                          <p:stCondLst>
                                            <p:cond delay="1338"/>
                                          </p:stCondLst>
                                        </p:cTn>
                                        <p:tgtEl>
                                          <p:spTgt spid="14"/>
                                        </p:tgtEl>
                                      </p:cBhvr>
                                      <p:to x="100000" y="100000"/>
                                    </p:animScale>
                                    <p:animScale>
                                      <p:cBhvr>
                                        <p:cTn id="83" dur="26">
                                          <p:stCondLst>
                                            <p:cond delay="1642"/>
                                          </p:stCondLst>
                                        </p:cTn>
                                        <p:tgtEl>
                                          <p:spTgt spid="14"/>
                                        </p:tgtEl>
                                      </p:cBhvr>
                                      <p:to x="100000" y="90000"/>
                                    </p:animScale>
                                    <p:animScale>
                                      <p:cBhvr>
                                        <p:cTn id="84" dur="166" decel="50000">
                                          <p:stCondLst>
                                            <p:cond delay="1668"/>
                                          </p:stCondLst>
                                        </p:cTn>
                                        <p:tgtEl>
                                          <p:spTgt spid="14"/>
                                        </p:tgtEl>
                                      </p:cBhvr>
                                      <p:to x="100000" y="100000"/>
                                    </p:animScale>
                                    <p:animScale>
                                      <p:cBhvr>
                                        <p:cTn id="85" dur="26">
                                          <p:stCondLst>
                                            <p:cond delay="1808"/>
                                          </p:stCondLst>
                                        </p:cTn>
                                        <p:tgtEl>
                                          <p:spTgt spid="14"/>
                                        </p:tgtEl>
                                      </p:cBhvr>
                                      <p:to x="100000" y="95000"/>
                                    </p:animScale>
                                    <p:animScale>
                                      <p:cBhvr>
                                        <p:cTn id="86" dur="166" decel="50000">
                                          <p:stCondLst>
                                            <p:cond delay="1834"/>
                                          </p:stCondLst>
                                        </p:cTn>
                                        <p:tgtEl>
                                          <p:spTgt spid="14"/>
                                        </p:tgtEl>
                                      </p:cBhvr>
                                      <p:to x="100000" y="100000"/>
                                    </p:animScale>
                                    <p:set>
                                      <p:cBhvr>
                                        <p:cTn id="87" dur="1" fill="hold">
                                          <p:stCondLst>
                                            <p:cond delay="1999"/>
                                          </p:stCondLst>
                                        </p:cTn>
                                        <p:tgtEl>
                                          <p:spTgt spid="1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Effect transition="in" filter="fade">
                                      <p:cBhvr>
                                        <p:cTn id="94" dur="500"/>
                                        <p:tgtEl>
                                          <p:spTgt spid="12"/>
                                        </p:tgtEl>
                                      </p:cBhvr>
                                    </p:animEffect>
                                  </p:childTnLst>
                                </p:cTn>
                              </p:par>
                              <p:par>
                                <p:cTn id="95" presetID="53" presetClass="entr" presetSubtype="16" fill="hold"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500" fill="hold"/>
                                        <p:tgtEl>
                                          <p:spTgt spid="17"/>
                                        </p:tgtEl>
                                        <p:attrNameLst>
                                          <p:attrName>ppt_w</p:attrName>
                                        </p:attrNameLst>
                                      </p:cBhvr>
                                      <p:tavLst>
                                        <p:tav tm="0">
                                          <p:val>
                                            <p:fltVal val="0"/>
                                          </p:val>
                                        </p:tav>
                                        <p:tav tm="100000">
                                          <p:val>
                                            <p:strVal val="#ppt_w"/>
                                          </p:val>
                                        </p:tav>
                                      </p:tavLst>
                                    </p:anim>
                                    <p:anim calcmode="lin" valueType="num">
                                      <p:cBhvr>
                                        <p:cTn id="98" dur="500" fill="hold"/>
                                        <p:tgtEl>
                                          <p:spTgt spid="17"/>
                                        </p:tgtEl>
                                        <p:attrNameLst>
                                          <p:attrName>ppt_h</p:attrName>
                                        </p:attrNameLst>
                                      </p:cBhvr>
                                      <p:tavLst>
                                        <p:tav tm="0">
                                          <p:val>
                                            <p:fltVal val="0"/>
                                          </p:val>
                                        </p:tav>
                                        <p:tav tm="100000">
                                          <p:val>
                                            <p:strVal val="#ppt_h"/>
                                          </p:val>
                                        </p:tav>
                                      </p:tavLst>
                                    </p:anim>
                                    <p:animEffect transition="in" filter="fade">
                                      <p:cBhvr>
                                        <p:cTn id="99" dur="5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xit" presetSubtype="32" fill="hold" nodeType="clickEffect">
                                  <p:stCondLst>
                                    <p:cond delay="0"/>
                                  </p:stCondLst>
                                  <p:childTnLst>
                                    <p:animEffect transition="out" filter="box(out)">
                                      <p:cBhvr>
                                        <p:cTn id="103" dur="2000"/>
                                        <p:tgtEl>
                                          <p:spTgt spid="17"/>
                                        </p:tgtEl>
                                      </p:cBhvr>
                                    </p:animEffect>
                                    <p:set>
                                      <p:cBhvr>
                                        <p:cTn id="104" dur="1" fill="hold">
                                          <p:stCondLst>
                                            <p:cond delay="1999"/>
                                          </p:stCondLst>
                                        </p:cTn>
                                        <p:tgtEl>
                                          <p:spTgt spid="1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9" presetClass="entr" presetSubtype="10"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p:cTn id="109" dur="5000" fill="hold"/>
                                        <p:tgtEl>
                                          <p:spTgt spid="8"/>
                                        </p:tgtEl>
                                        <p:attrNameLst>
                                          <p:attrName>ppt_w</p:attrName>
                                        </p:attrNameLst>
                                      </p:cBhvr>
                                      <p:tavLst>
                                        <p:tav tm="0" fmla="#ppt_w*sin(2.5*pi*$)">
                                          <p:val>
                                            <p:fltVal val="0"/>
                                          </p:val>
                                        </p:tav>
                                        <p:tav tm="100000">
                                          <p:val>
                                            <p:fltVal val="1"/>
                                          </p:val>
                                        </p:tav>
                                      </p:tavLst>
                                    </p:anim>
                                    <p:anim calcmode="lin" valueType="num">
                                      <p:cBhvr>
                                        <p:cTn id="110" dur="5000" fill="hold"/>
                                        <p:tgtEl>
                                          <p:spTgt spid="8"/>
                                        </p:tgtEl>
                                        <p:attrNameLst>
                                          <p:attrName>ppt_h</p:attrName>
                                        </p:attrNameLst>
                                      </p:cBhvr>
                                      <p:tavLst>
                                        <p:tav tm="0">
                                          <p:val>
                                            <p:strVal val="#ppt_h"/>
                                          </p:val>
                                        </p:tav>
                                        <p:tav tm="100000">
                                          <p:val>
                                            <p:strVal val="#ppt_h"/>
                                          </p:val>
                                        </p:tav>
                                      </p:tavLst>
                                    </p:anim>
                                  </p:childTnLst>
                                </p:cTn>
                              </p:par>
                              <p:par>
                                <p:cTn id="111" presetID="19" presetClass="entr" presetSubtype="10" fill="hold" nodeType="with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p:cTn id="113" dur="5000" fill="hold"/>
                                        <p:tgtEl>
                                          <p:spTgt spid="15"/>
                                        </p:tgtEl>
                                        <p:attrNameLst>
                                          <p:attrName>ppt_w</p:attrName>
                                        </p:attrNameLst>
                                      </p:cBhvr>
                                      <p:tavLst>
                                        <p:tav tm="0" fmla="#ppt_w*sin(2.5*pi*$)">
                                          <p:val>
                                            <p:fltVal val="0"/>
                                          </p:val>
                                        </p:tav>
                                        <p:tav tm="100000">
                                          <p:val>
                                            <p:fltVal val="1"/>
                                          </p:val>
                                        </p:tav>
                                      </p:tavLst>
                                    </p:anim>
                                    <p:anim calcmode="lin" valueType="num">
                                      <p:cBhvr>
                                        <p:cTn id="114" dur="5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55" presetClass="exit" presetSubtype="0" fill="hold" nodeType="clickEffect">
                                  <p:stCondLst>
                                    <p:cond delay="0"/>
                                  </p:stCondLst>
                                  <p:childTnLst>
                                    <p:anim calcmode="lin" valueType="num">
                                      <p:cBhvr>
                                        <p:cTn id="118" dur="1000"/>
                                        <p:tgtEl>
                                          <p:spTgt spid="15"/>
                                        </p:tgtEl>
                                        <p:attrNameLst>
                                          <p:attrName>ppt_w</p:attrName>
                                        </p:attrNameLst>
                                      </p:cBhvr>
                                      <p:tavLst>
                                        <p:tav tm="0">
                                          <p:val>
                                            <p:strVal val="ppt_w"/>
                                          </p:val>
                                        </p:tav>
                                        <p:tav tm="100000">
                                          <p:val>
                                            <p:strVal val="ppt_w*0.70"/>
                                          </p:val>
                                        </p:tav>
                                      </p:tavLst>
                                    </p:anim>
                                    <p:anim calcmode="lin" valueType="num">
                                      <p:cBhvr>
                                        <p:cTn id="119" dur="1000"/>
                                        <p:tgtEl>
                                          <p:spTgt spid="15"/>
                                        </p:tgtEl>
                                        <p:attrNameLst>
                                          <p:attrName>ppt_h</p:attrName>
                                        </p:attrNameLst>
                                      </p:cBhvr>
                                      <p:tavLst>
                                        <p:tav tm="0">
                                          <p:val>
                                            <p:strVal val="ppt_h"/>
                                          </p:val>
                                        </p:tav>
                                        <p:tav tm="100000">
                                          <p:val>
                                            <p:strVal val="ppt_h"/>
                                          </p:val>
                                        </p:tav>
                                      </p:tavLst>
                                    </p:anim>
                                    <p:animEffect transition="out" filter="fade">
                                      <p:cBhvr>
                                        <p:cTn id="120" dur="1000"/>
                                        <p:tgtEl>
                                          <p:spTgt spid="15"/>
                                        </p:tgtEl>
                                      </p:cBhvr>
                                    </p:animEffect>
                                    <p:set>
                                      <p:cBhvr>
                                        <p:cTn id="121" dur="1" fill="hold">
                                          <p:stCondLst>
                                            <p:cond delay="999"/>
                                          </p:stCondLst>
                                        </p:cTn>
                                        <p:tgtEl>
                                          <p:spTgt spid="15"/>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3" presetClass="entr" presetSubtype="16"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 calcmode="lin" valueType="num">
                                      <p:cBhvr>
                                        <p:cTn id="126" dur="500" fill="hold"/>
                                        <p:tgtEl>
                                          <p:spTgt spid="11"/>
                                        </p:tgtEl>
                                        <p:attrNameLst>
                                          <p:attrName>ppt_w</p:attrName>
                                        </p:attrNameLst>
                                      </p:cBhvr>
                                      <p:tavLst>
                                        <p:tav tm="0">
                                          <p:val>
                                            <p:fltVal val="0"/>
                                          </p:val>
                                        </p:tav>
                                        <p:tav tm="100000">
                                          <p:val>
                                            <p:strVal val="#ppt_w"/>
                                          </p:val>
                                        </p:tav>
                                      </p:tavLst>
                                    </p:anim>
                                    <p:anim calcmode="lin" valueType="num">
                                      <p:cBhvr>
                                        <p:cTn id="127" dur="500" fill="hold"/>
                                        <p:tgtEl>
                                          <p:spTgt spid="11"/>
                                        </p:tgtEl>
                                        <p:attrNameLst>
                                          <p:attrName>ppt_h</p:attrName>
                                        </p:attrNameLst>
                                      </p:cBhvr>
                                      <p:tavLst>
                                        <p:tav tm="0">
                                          <p:val>
                                            <p:fltVal val="0"/>
                                          </p:val>
                                        </p:tav>
                                        <p:tav tm="100000">
                                          <p:val>
                                            <p:strVal val="#ppt_h"/>
                                          </p:val>
                                        </p:tav>
                                      </p:tavLst>
                                    </p:anim>
                                  </p:childTnLst>
                                </p:cTn>
                              </p:par>
                              <p:par>
                                <p:cTn id="128" presetID="23" presetClass="entr" presetSubtype="16" fill="hold" nodeType="withEffect">
                                  <p:stCondLst>
                                    <p:cond delay="0"/>
                                  </p:stCondLst>
                                  <p:childTnLst>
                                    <p:set>
                                      <p:cBhvr>
                                        <p:cTn id="129" dur="1" fill="hold">
                                          <p:stCondLst>
                                            <p:cond delay="0"/>
                                          </p:stCondLst>
                                        </p:cTn>
                                        <p:tgtEl>
                                          <p:spTgt spid="3"/>
                                        </p:tgtEl>
                                        <p:attrNameLst>
                                          <p:attrName>style.visibility</p:attrName>
                                        </p:attrNameLst>
                                      </p:cBhvr>
                                      <p:to>
                                        <p:strVal val="visible"/>
                                      </p:to>
                                    </p:set>
                                    <p:anim calcmode="lin" valueType="num">
                                      <p:cBhvr>
                                        <p:cTn id="130" dur="500" fill="hold"/>
                                        <p:tgtEl>
                                          <p:spTgt spid="3"/>
                                        </p:tgtEl>
                                        <p:attrNameLst>
                                          <p:attrName>ppt_w</p:attrName>
                                        </p:attrNameLst>
                                      </p:cBhvr>
                                      <p:tavLst>
                                        <p:tav tm="0">
                                          <p:val>
                                            <p:fltVal val="0"/>
                                          </p:val>
                                        </p:tav>
                                        <p:tav tm="100000">
                                          <p:val>
                                            <p:strVal val="#ppt_w"/>
                                          </p:val>
                                        </p:tav>
                                      </p:tavLst>
                                    </p:anim>
                                    <p:anim calcmode="lin" valueType="num">
                                      <p:cBhvr>
                                        <p:cTn id="13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3"/>
                                        </p:tgtEl>
                                      </p:cBhvr>
                                    </p:animEffect>
                                    <p:set>
                                      <p:cBhvr>
                                        <p:cTn id="136" dur="1" fill="hold">
                                          <p:stCondLst>
                                            <p:cond delay="499"/>
                                          </p:stCondLst>
                                        </p:cTn>
                                        <p:tgtEl>
                                          <p:spTgt spid="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43" presetClass="entr" presetSubtype="0" fill="hold" grpId="0" nodeType="click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fade">
                                      <p:cBhvr>
                                        <p:cTn id="141" dur="100"/>
                                        <p:tgtEl>
                                          <p:spTgt spid="7"/>
                                        </p:tgtEl>
                                      </p:cBhvr>
                                    </p:animEffect>
                                    <p:anim calcmode="lin" valueType="num">
                                      <p:cBhvr>
                                        <p:cTn id="142" dur="400" fill="hold"/>
                                        <p:tgtEl>
                                          <p:spTgt spid="7"/>
                                        </p:tgtEl>
                                        <p:attrNameLst>
                                          <p:attrName>ppt_x</p:attrName>
                                        </p:attrNameLst>
                                      </p:cBhvr>
                                      <p:tavLst>
                                        <p:tav tm="0">
                                          <p:val>
                                            <p:strVal val="#ppt_x"/>
                                          </p:val>
                                        </p:tav>
                                        <p:tav tm="100000">
                                          <p:val>
                                            <p:strVal val="#ppt_x"/>
                                          </p:val>
                                        </p:tav>
                                      </p:tavLst>
                                    </p:anim>
                                    <p:anim calcmode="lin" valueType="num">
                                      <p:cBhvr>
                                        <p:cTn id="143" dur="400" fill="hold"/>
                                        <p:tgtEl>
                                          <p:spTgt spid="7"/>
                                        </p:tgtEl>
                                        <p:attrNameLst>
                                          <p:attrName>ppt_y</p:attrName>
                                        </p:attrNameLst>
                                      </p:cBhvr>
                                      <p:tavLst>
                                        <p:tav tm="0">
                                          <p:val>
                                            <p:strVal val="#ppt_y+0.31"/>
                                          </p:val>
                                        </p:tav>
                                        <p:tav tm="100000">
                                          <p:val>
                                            <p:strVal val="#ppt_y+0.31"/>
                                          </p:val>
                                        </p:tav>
                                      </p:tavLst>
                                    </p:anim>
                                    <p:anim calcmode="lin" valueType="num">
                                      <p:cBhvr>
                                        <p:cTn id="14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46" presetID="43" presetClass="entr" presetSubtype="0" fill="hold" nodeType="withEffect">
                                  <p:stCondLst>
                                    <p:cond delay="0"/>
                                  </p:stCondLst>
                                  <p:childTnLst>
                                    <p:set>
                                      <p:cBhvr>
                                        <p:cTn id="147" dur="1" fill="hold">
                                          <p:stCondLst>
                                            <p:cond delay="0"/>
                                          </p:stCondLst>
                                        </p:cTn>
                                        <p:tgtEl>
                                          <p:spTgt spid="2"/>
                                        </p:tgtEl>
                                        <p:attrNameLst>
                                          <p:attrName>style.visibility</p:attrName>
                                        </p:attrNameLst>
                                      </p:cBhvr>
                                      <p:to>
                                        <p:strVal val="visible"/>
                                      </p:to>
                                    </p:set>
                                    <p:animEffect transition="in" filter="fade">
                                      <p:cBhvr>
                                        <p:cTn id="148" dur="100"/>
                                        <p:tgtEl>
                                          <p:spTgt spid="2"/>
                                        </p:tgtEl>
                                      </p:cBhvr>
                                    </p:animEffect>
                                    <p:anim calcmode="lin" valueType="num">
                                      <p:cBhvr>
                                        <p:cTn id="149" dur="400" fill="hold"/>
                                        <p:tgtEl>
                                          <p:spTgt spid="2"/>
                                        </p:tgtEl>
                                        <p:attrNameLst>
                                          <p:attrName>ppt_x</p:attrName>
                                        </p:attrNameLst>
                                      </p:cBhvr>
                                      <p:tavLst>
                                        <p:tav tm="0">
                                          <p:val>
                                            <p:strVal val="#ppt_x"/>
                                          </p:val>
                                        </p:tav>
                                        <p:tav tm="100000">
                                          <p:val>
                                            <p:strVal val="#ppt_x"/>
                                          </p:val>
                                        </p:tav>
                                      </p:tavLst>
                                    </p:anim>
                                    <p:anim calcmode="lin" valueType="num">
                                      <p:cBhvr>
                                        <p:cTn id="150" dur="400" fill="hold"/>
                                        <p:tgtEl>
                                          <p:spTgt spid="2"/>
                                        </p:tgtEl>
                                        <p:attrNameLst>
                                          <p:attrName>ppt_y</p:attrName>
                                        </p:attrNameLst>
                                      </p:cBhvr>
                                      <p:tavLst>
                                        <p:tav tm="0">
                                          <p:val>
                                            <p:strVal val="#ppt_y+0.31"/>
                                          </p:val>
                                        </p:tav>
                                        <p:tav tm="100000">
                                          <p:val>
                                            <p:strVal val="#ppt_y+0.31"/>
                                          </p:val>
                                        </p:tav>
                                      </p:tavLst>
                                    </p:anim>
                                    <p:anim calcmode="lin" valueType="num">
                                      <p:cBhvr>
                                        <p:cTn id="15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xit" presetSubtype="4" fill="hold" nodeType="clickEffect">
                                  <p:stCondLst>
                                    <p:cond delay="0"/>
                                  </p:stCondLst>
                                  <p:childTnLst>
                                    <p:anim calcmode="lin" valueType="num">
                                      <p:cBhvr additive="base">
                                        <p:cTn id="156" dur="500"/>
                                        <p:tgtEl>
                                          <p:spTgt spid="2"/>
                                        </p:tgtEl>
                                        <p:attrNameLst>
                                          <p:attrName>ppt_x</p:attrName>
                                        </p:attrNameLst>
                                      </p:cBhvr>
                                      <p:tavLst>
                                        <p:tav tm="0">
                                          <p:val>
                                            <p:strVal val="ppt_x"/>
                                          </p:val>
                                        </p:tav>
                                        <p:tav tm="100000">
                                          <p:val>
                                            <p:strVal val="ppt_x"/>
                                          </p:val>
                                        </p:tav>
                                      </p:tavLst>
                                    </p:anim>
                                    <p:anim calcmode="lin" valueType="num">
                                      <p:cBhvr additive="base">
                                        <p:cTn id="157" dur="500"/>
                                        <p:tgtEl>
                                          <p:spTgt spid="2"/>
                                        </p:tgtEl>
                                        <p:attrNameLst>
                                          <p:attrName>ppt_y</p:attrName>
                                        </p:attrNameLst>
                                      </p:cBhvr>
                                      <p:tavLst>
                                        <p:tav tm="0">
                                          <p:val>
                                            <p:strVal val="ppt_y"/>
                                          </p:val>
                                        </p:tav>
                                        <p:tav tm="100000">
                                          <p:val>
                                            <p:strVal val="1+ppt_h/2"/>
                                          </p:val>
                                        </p:tav>
                                      </p:tavLst>
                                    </p:anim>
                                    <p:set>
                                      <p:cBhvr>
                                        <p:cTn id="15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63931" y="682579"/>
            <a:ext cx="8342199" cy="646331"/>
          </a:xfrm>
          <a:prstGeom prst="rect">
            <a:avLst/>
          </a:prstGeom>
          <a:noFill/>
        </p:spPr>
        <p:txBody>
          <a:bodyPr wrap="square" rtlCol="0">
            <a:spAutoFit/>
          </a:bodyPr>
          <a:lstStyle/>
          <a:p>
            <a:pPr algn="ctr"/>
            <a:r>
              <a:rPr lang="en-US" sz="3600" i="1" u="sng" dirty="0" smtClean="0">
                <a:latin typeface="Times New Roman" panose="02020603050405020304" pitchFamily="18" charset="0"/>
                <a:cs typeface="Times New Roman" panose="02020603050405020304" pitchFamily="18" charset="0"/>
              </a:rPr>
              <a:t>Now we are going to read a passage named.</a:t>
            </a:r>
            <a:endParaRPr lang="en-US" sz="3600" i="1"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324637" y="3443023"/>
            <a:ext cx="7997780" cy="1015663"/>
          </a:xfrm>
          <a:prstGeom prst="rect">
            <a:avLst/>
          </a:prstGeom>
          <a:solidFill>
            <a:schemeClr val="accent4">
              <a:lumMod val="60000"/>
              <a:lumOff val="40000"/>
            </a:schemeClr>
          </a:solidFill>
        </p:spPr>
        <p:txBody>
          <a:bodyPr wrap="square" rtlCol="0">
            <a:spAutoFit/>
          </a:bodyPr>
          <a:lstStyle/>
          <a:p>
            <a:pPr algn="ctr"/>
            <a:r>
              <a:rPr lang="en-US" sz="6000" dirty="0" smtClean="0">
                <a:effectLst>
                  <a:outerShdw blurRad="38100" dist="38100" dir="2700000" algn="tl">
                    <a:srgbClr val="000000">
                      <a:alpha val="43137"/>
                    </a:srgbClr>
                  </a:outerShdw>
                </a:effectLst>
              </a:rPr>
              <a:t>‘A garment worker’s day’</a:t>
            </a:r>
          </a:p>
        </p:txBody>
      </p:sp>
    </p:spTree>
    <p:extLst>
      <p:ext uri="{BB962C8B-B14F-4D97-AF65-F5344CB8AC3E}">
        <p14:creationId xmlns:p14="http://schemas.microsoft.com/office/powerpoint/2010/main" val="3380899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741</Words>
  <Application>Microsoft Office PowerPoint</Application>
  <PresentationFormat>Widescreen</PresentationFormat>
  <Paragraphs>116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Calibri Light</vt:lpstr>
      <vt:lpstr>Nikosh</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Md. Parash Mamud</cp:lastModifiedBy>
  <cp:revision>93</cp:revision>
  <dcterms:created xsi:type="dcterms:W3CDTF">2019-06-11T09:19:07Z</dcterms:created>
  <dcterms:modified xsi:type="dcterms:W3CDTF">2020-01-19T05:49:17Z</dcterms:modified>
</cp:coreProperties>
</file>