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85" r:id="rId2"/>
    <p:sldId id="287" r:id="rId3"/>
    <p:sldId id="267" r:id="rId4"/>
    <p:sldId id="264" r:id="rId5"/>
    <p:sldId id="273" r:id="rId6"/>
    <p:sldId id="275" r:id="rId7"/>
    <p:sldId id="289" r:id="rId8"/>
    <p:sldId id="291" r:id="rId9"/>
    <p:sldId id="271" r:id="rId10"/>
    <p:sldId id="276" r:id="rId11"/>
    <p:sldId id="274" r:id="rId12"/>
    <p:sldId id="265" r:id="rId13"/>
    <p:sldId id="292" r:id="rId14"/>
    <p:sldId id="280" r:id="rId15"/>
    <p:sldId id="290" r:id="rId16"/>
    <p:sldId id="281" r:id="rId17"/>
    <p:sldId id="283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086" autoAdjust="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380B-C399-4589-B055-B9696F7A2E7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D687-F0CE-4953-9E65-9A0841621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 এবং পাঠে আবহ সৃষ্টির জন্য চিত্রটি দেওয়া হয়েছে।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বাল্ব</a:t>
            </a:r>
            <a:r>
              <a:rPr lang="bn-BD" baseline="0" dirty="0" smtClean="0"/>
              <a:t> বা ফ্যানের বিদ্য্যু সংযোগ দেখায়ে ব্যাখ্যা প্রদান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mtClean="0"/>
              <a:t>প্রশ্নের</a:t>
            </a:r>
            <a:r>
              <a:rPr lang="bn-BD" baseline="0" smtClean="0"/>
              <a:t> উত্তরে শিক্ষার্থীদের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শিক্ষার্থীরা</a:t>
            </a:r>
            <a:r>
              <a:rPr lang="bn-BD" baseline="0" dirty="0" smtClean="0"/>
              <a:t> শব্দগুলো খাতায় লিখে নিতে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শুষ্ক</a:t>
            </a:r>
            <a:r>
              <a:rPr lang="bn-BD" baseline="0" dirty="0" smtClean="0"/>
              <a:t> আবহাওয়ায় পরীক্ষা করা সম্ভব।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শরীরের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bn-BD" baseline="0" dirty="0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সাবধান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কন্টেন্টটি </a:t>
            </a:r>
            <a:r>
              <a:rPr lang="bn-BD" dirty="0" smtClean="0"/>
              <a:t>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ভিডিও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IN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ভিডিওতে মোবাইলটি চার্জিত হলো কেন? উত্তরঃ আপেল থেকে চার্জ তারের মধ্য দিয়ে প্রবাহিত হয়ে মোবাইল চার্জিত হলো।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আপেলে কিরুপ বিদ্যুৎ ছিল? উত্তরঃ স্থির বিদ্যুৎ।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 দিয়ে প্রবাহিত বিদ্যুৎকে কী বলা যায়? উত্তরঃ চলবিদ্যুৎ</a:t>
            </a: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অথবা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bn-IN" baseline="0" dirty="0" smtClean="0"/>
              <a:t>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IN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lang="bn-I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ট্যাংকে পানি কী অবস্থায় থাকে? উত্তরঃ স্থির অবস্থায়।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ট্যাপ খুলে দিলে পাইপে পানি কী অবস্থায় থাকে? উত্তরঃ চলমান অবস্থায়।</a:t>
            </a:r>
            <a:r>
              <a:rPr lang="en-US" baseline="0" dirty="0" smtClean="0"/>
              <a:t> 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আজেকর পাঠের প্রথম ও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দ্বিতীয়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শিখনফলের উদেশ্যে পরীক্ষাটি দেওয়া হয়েছে। উপকরণ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সরবরাহ করে কাজটি শিক্ষার্থীদের করতে দেওয়া যেতে 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প্রশ্নগুলির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উত্তর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খাতায় লিখতে বলা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যেতে পারে।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aseline="0" dirty="0" smtClean="0"/>
              <a:t>(</a:t>
            </a:r>
            <a:r>
              <a:rPr lang="bn-BD" baseline="0" dirty="0" smtClean="0"/>
              <a:t>আদ্র আবহাওয়ায় ব্যাখ্যার মাধ্যমে বুঝানো যেতে পারে।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07E1-4F10-4424-89E4-4A2D94AEC5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63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 আরো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বিস্তারিত ভাবে বুঝিয়ে দেওয়ার জন্য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চিত্রটি দেওয়া হয়েছে। 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/>
              <a:t>ব্যাটারীর</a:t>
            </a:r>
            <a:r>
              <a:rPr lang="en-US" dirty="0" smtClean="0"/>
              <a:t> </a:t>
            </a:r>
            <a:r>
              <a:rPr lang="en-US" dirty="0" err="1" smtClean="0"/>
              <a:t>স্থির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পরিবাহীতে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রুপান্তরিত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আজেকর পাঠের দ্বিতীয় শিখনফলের সঙ্গে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পরীক্ষাটি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 তুলনা্ করার জন্য ভিডিওটি দেওয়া হয়েছে। ভিডিওটি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প্রদর্শনের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 প্রশ্নটি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খাতায় লিখতে বলা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dirty="0" smtClean="0"/>
              <a:t>এরূপ</a:t>
            </a:r>
            <a:r>
              <a:rPr lang="bn-BD" baseline="0" dirty="0" smtClean="0"/>
              <a:t> পরীক্ষা আদ্র আবহাওয়ায় সম্ভব নয়</a:t>
            </a:r>
            <a:r>
              <a:rPr lang="bn-IN" baseline="0" dirty="0" smtClean="0"/>
              <a:t> বলে ব্যাখ্যার মাধ্যমে বুঝিয়ে দেওয়া যেতে পারে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যেমন </a:t>
            </a:r>
            <a:r>
              <a:rPr lang="bn-BD" dirty="0" smtClean="0"/>
              <a:t>মোবাইলের</a:t>
            </a:r>
            <a:r>
              <a:rPr lang="bn-BD" baseline="0" dirty="0" smtClean="0"/>
              <a:t> ব্যাটারী</a:t>
            </a:r>
            <a:r>
              <a:rPr lang="bn-IN" baseline="0" dirty="0" smtClean="0"/>
              <a:t>তে বিদ্যুৎ সঞ্চিত থাকে যা মোবাইলে সংযোগের ফলে মোবাইলকে সক্রিয় করে। অনুরূপ অন্যান্য যন্ত্রের ব্যাখ্যা প্রদান করা যেতে পারে।</a:t>
            </a:r>
            <a:r>
              <a:rPr lang="bn-BD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0400" y="838201"/>
            <a:ext cx="6502400" cy="65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20800" y="2133600"/>
            <a:ext cx="20320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1659467" y="33528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us 3"/>
          <p:cNvSpPr/>
          <p:nvPr/>
        </p:nvSpPr>
        <p:spPr>
          <a:xfrm>
            <a:off x="1727201" y="26670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2675467" y="33528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2607734" y="2667000"/>
            <a:ext cx="474133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2201333" y="31242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2201333" y="23622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1727200" y="2438400"/>
            <a:ext cx="474133" cy="22860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133600" y="2743200"/>
            <a:ext cx="474133" cy="22860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2133600" y="3657600"/>
            <a:ext cx="474133" cy="22860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2607733" y="2362200"/>
            <a:ext cx="406400" cy="30480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1659467" y="3200400"/>
            <a:ext cx="338667" cy="15240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76"/>
          <p:cNvGrpSpPr/>
          <p:nvPr/>
        </p:nvGrpSpPr>
        <p:grpSpPr>
          <a:xfrm>
            <a:off x="1456267" y="4114800"/>
            <a:ext cx="1422400" cy="762000"/>
            <a:chOff x="1638300" y="4772891"/>
            <a:chExt cx="1600200" cy="1246909"/>
          </a:xfrm>
        </p:grpSpPr>
        <p:sp>
          <p:nvSpPr>
            <p:cNvPr id="32" name="Rectangle 31"/>
            <p:cNvSpPr/>
            <p:nvPr/>
          </p:nvSpPr>
          <p:spPr>
            <a:xfrm>
              <a:off x="1638300" y="5486400"/>
              <a:ext cx="1600200" cy="533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পশমী কাপড়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248694" y="5076897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33" name="Group 77"/>
          <p:cNvGrpSpPr/>
          <p:nvPr/>
        </p:nvGrpSpPr>
        <p:grpSpPr>
          <a:xfrm>
            <a:off x="3217333" y="4191000"/>
            <a:ext cx="1422400" cy="685800"/>
            <a:chOff x="3619500" y="4648200"/>
            <a:chExt cx="1600200" cy="1371600"/>
          </a:xfrm>
        </p:grpSpPr>
        <p:sp>
          <p:nvSpPr>
            <p:cNvPr id="47" name="Rectangle 46"/>
            <p:cNvSpPr/>
            <p:nvPr/>
          </p:nvSpPr>
          <p:spPr>
            <a:xfrm>
              <a:off x="3619500" y="5257800"/>
              <a:ext cx="1600200" cy="762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প্লাষ্টিক দন্ড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4457700" y="4648200"/>
              <a:ext cx="4572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50" name="Plus 49"/>
          <p:cNvSpPr/>
          <p:nvPr/>
        </p:nvSpPr>
        <p:spPr>
          <a:xfrm>
            <a:off x="440267" y="990600"/>
            <a:ext cx="5418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59467" y="1752600"/>
            <a:ext cx="101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91734" y="1066800"/>
            <a:ext cx="88053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Minus 52"/>
          <p:cNvSpPr/>
          <p:nvPr/>
        </p:nvSpPr>
        <p:spPr>
          <a:xfrm>
            <a:off x="440268" y="1676400"/>
            <a:ext cx="474133" cy="381000"/>
          </a:xfrm>
          <a:prstGeom prst="mathMinus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117601" y="1205345"/>
            <a:ext cx="5418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49866" y="1870365"/>
            <a:ext cx="5418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own Arrow Callout 78"/>
          <p:cNvSpPr/>
          <p:nvPr/>
        </p:nvSpPr>
        <p:spPr>
          <a:xfrm>
            <a:off x="1591733" y="457200"/>
            <a:ext cx="6299200" cy="6858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ঘটনার সঙ্গে তোমার কাজের তুলনা কর।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Can 69"/>
          <p:cNvSpPr/>
          <p:nvPr/>
        </p:nvSpPr>
        <p:spPr>
          <a:xfrm rot="16200000">
            <a:off x="6273800" y="1490135"/>
            <a:ext cx="457200" cy="2506133"/>
          </a:xfrm>
          <a:prstGeom prst="can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921957" y="1136076"/>
            <a:ext cx="3747911" cy="103909"/>
          </a:xfrm>
          <a:custGeom>
            <a:avLst/>
            <a:gdLst>
              <a:gd name="connsiteX0" fmla="*/ 531091 w 4216400"/>
              <a:gd name="connsiteY0" fmla="*/ 41563 h 103909"/>
              <a:gd name="connsiteX1" fmla="*/ 3426691 w 4216400"/>
              <a:gd name="connsiteY1" fmla="*/ 0 h 103909"/>
              <a:gd name="connsiteX2" fmla="*/ 3731491 w 4216400"/>
              <a:gd name="connsiteY2" fmla="*/ 69272 h 103909"/>
              <a:gd name="connsiteX3" fmla="*/ 517236 w 4216400"/>
              <a:gd name="connsiteY3" fmla="*/ 96982 h 103909"/>
              <a:gd name="connsiteX4" fmla="*/ 628073 w 4216400"/>
              <a:gd name="connsiteY4" fmla="*/ 27709 h 103909"/>
              <a:gd name="connsiteX5" fmla="*/ 628073 w 4216400"/>
              <a:gd name="connsiteY5" fmla="*/ 41563 h 10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400" h="103909">
                <a:moveTo>
                  <a:pt x="531091" y="41563"/>
                </a:moveTo>
                <a:lnTo>
                  <a:pt x="3426691" y="0"/>
                </a:lnTo>
                <a:cubicBezTo>
                  <a:pt x="3960091" y="4618"/>
                  <a:pt x="4216400" y="53108"/>
                  <a:pt x="3731491" y="69272"/>
                </a:cubicBezTo>
                <a:cubicBezTo>
                  <a:pt x="3246582" y="85436"/>
                  <a:pt x="1034472" y="103909"/>
                  <a:pt x="517236" y="96982"/>
                </a:cubicBezTo>
                <a:cubicBezTo>
                  <a:pt x="0" y="90055"/>
                  <a:pt x="609600" y="36945"/>
                  <a:pt x="628073" y="27709"/>
                </a:cubicBezTo>
                <a:cubicBezTo>
                  <a:pt x="646546" y="18473"/>
                  <a:pt x="637309" y="30018"/>
                  <a:pt x="628073" y="41563"/>
                </a:cubicBez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598870" y="1205345"/>
            <a:ext cx="223725" cy="1814946"/>
          </a:xfrm>
          <a:custGeom>
            <a:avLst/>
            <a:gdLst>
              <a:gd name="connsiteX0" fmla="*/ 85437 w 251691"/>
              <a:gd name="connsiteY0" fmla="*/ 0 h 1814946"/>
              <a:gd name="connsiteX1" fmla="*/ 71582 w 251691"/>
              <a:gd name="connsiteY1" fmla="*/ 1814946 h 1814946"/>
              <a:gd name="connsiteX2" fmla="*/ 71582 w 251691"/>
              <a:gd name="connsiteY2" fmla="*/ 1814946 h 1814946"/>
              <a:gd name="connsiteX3" fmla="*/ 30018 w 251691"/>
              <a:gd name="connsiteY3" fmla="*/ 1246910 h 1814946"/>
              <a:gd name="connsiteX4" fmla="*/ 251691 w 251691"/>
              <a:gd name="connsiteY4" fmla="*/ 1108364 h 181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91" h="1814946">
                <a:moveTo>
                  <a:pt x="85437" y="0"/>
                </a:moveTo>
                <a:lnTo>
                  <a:pt x="71582" y="1814946"/>
                </a:lnTo>
                <a:lnTo>
                  <a:pt x="71582" y="1814946"/>
                </a:lnTo>
                <a:cubicBezTo>
                  <a:pt x="64655" y="1720273"/>
                  <a:pt x="0" y="1364674"/>
                  <a:pt x="30018" y="1246910"/>
                </a:cubicBezTo>
                <a:cubicBezTo>
                  <a:pt x="60036" y="1129146"/>
                  <a:pt x="155863" y="1118755"/>
                  <a:pt x="251691" y="110836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620002" y="2971800"/>
            <a:ext cx="1030367" cy="1752600"/>
          </a:xfrm>
          <a:custGeom>
            <a:avLst/>
            <a:gdLst>
              <a:gd name="connsiteX0" fmla="*/ 0 w 1159163"/>
              <a:gd name="connsiteY0" fmla="*/ 0 h 2161310"/>
              <a:gd name="connsiteX1" fmla="*/ 983672 w 1159163"/>
              <a:gd name="connsiteY1" fmla="*/ 692728 h 2161310"/>
              <a:gd name="connsiteX2" fmla="*/ 1052945 w 1159163"/>
              <a:gd name="connsiteY2" fmla="*/ 1939637 h 2161310"/>
              <a:gd name="connsiteX3" fmla="*/ 1052945 w 1159163"/>
              <a:gd name="connsiteY3" fmla="*/ 2022764 h 21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163" h="2161310">
                <a:moveTo>
                  <a:pt x="0" y="0"/>
                </a:moveTo>
                <a:cubicBezTo>
                  <a:pt x="404090" y="184727"/>
                  <a:pt x="808181" y="369455"/>
                  <a:pt x="983672" y="692728"/>
                </a:cubicBezTo>
                <a:cubicBezTo>
                  <a:pt x="1159163" y="1016001"/>
                  <a:pt x="1041400" y="1717964"/>
                  <a:pt x="1052945" y="1939637"/>
                </a:cubicBezTo>
                <a:cubicBezTo>
                  <a:pt x="1064490" y="2161310"/>
                  <a:pt x="1052945" y="2022764"/>
                  <a:pt x="1052945" y="2022764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30"/>
          <p:cNvGrpSpPr/>
          <p:nvPr/>
        </p:nvGrpSpPr>
        <p:grpSpPr>
          <a:xfrm rot="19663233">
            <a:off x="4088625" y="1977316"/>
            <a:ext cx="541867" cy="2431243"/>
            <a:chOff x="5372100" y="1066800"/>
            <a:chExt cx="914400" cy="4648200"/>
          </a:xfrm>
        </p:grpSpPr>
        <p:grpSp>
          <p:nvGrpSpPr>
            <p:cNvPr id="23" name="Group 23"/>
            <p:cNvGrpSpPr/>
            <p:nvPr/>
          </p:nvGrpSpPr>
          <p:grpSpPr>
            <a:xfrm>
              <a:off x="5372100" y="1066800"/>
              <a:ext cx="914400" cy="4648200"/>
              <a:chOff x="5372100" y="1066800"/>
              <a:chExt cx="914400" cy="4648200"/>
            </a:xfrm>
          </p:grpSpPr>
          <p:grpSp>
            <p:nvGrpSpPr>
              <p:cNvPr id="24" name="Group 22"/>
              <p:cNvGrpSpPr/>
              <p:nvPr/>
            </p:nvGrpSpPr>
            <p:grpSpPr>
              <a:xfrm>
                <a:off x="5372100" y="1066800"/>
                <a:ext cx="914400" cy="4648200"/>
                <a:chOff x="5372100" y="1066800"/>
                <a:chExt cx="914400" cy="46482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72100" y="1066800"/>
                  <a:ext cx="914400" cy="4648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Plus 15"/>
                <p:cNvSpPr/>
                <p:nvPr/>
              </p:nvSpPr>
              <p:spPr>
                <a:xfrm>
                  <a:off x="5753100" y="1295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lus 17"/>
                <p:cNvSpPr/>
                <p:nvPr/>
              </p:nvSpPr>
              <p:spPr>
                <a:xfrm>
                  <a:off x="5753100" y="2057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Plus 19"/>
                <p:cNvSpPr/>
                <p:nvPr/>
              </p:nvSpPr>
              <p:spPr>
                <a:xfrm>
                  <a:off x="5633772" y="3750804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Plus 20"/>
                <p:cNvSpPr/>
                <p:nvPr/>
              </p:nvSpPr>
              <p:spPr>
                <a:xfrm>
                  <a:off x="5676900" y="44958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Plus 21"/>
                <p:cNvSpPr/>
                <p:nvPr/>
              </p:nvSpPr>
              <p:spPr>
                <a:xfrm>
                  <a:off x="5676900" y="51816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Plus 18"/>
              <p:cNvSpPr/>
              <p:nvPr/>
            </p:nvSpPr>
            <p:spPr>
              <a:xfrm>
                <a:off x="5753100" y="2819400"/>
                <a:ext cx="304800" cy="533400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Minus 24"/>
            <p:cNvSpPr/>
            <p:nvPr/>
          </p:nvSpPr>
          <p:spPr>
            <a:xfrm>
              <a:off x="5676900" y="1905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inus 25"/>
            <p:cNvSpPr/>
            <p:nvPr/>
          </p:nvSpPr>
          <p:spPr>
            <a:xfrm>
              <a:off x="5753100" y="1143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inus 26"/>
            <p:cNvSpPr/>
            <p:nvPr/>
          </p:nvSpPr>
          <p:spPr>
            <a:xfrm>
              <a:off x="5676900" y="2667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Minus 27"/>
            <p:cNvSpPr/>
            <p:nvPr/>
          </p:nvSpPr>
          <p:spPr>
            <a:xfrm>
              <a:off x="5559013" y="354015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inus 28"/>
            <p:cNvSpPr/>
            <p:nvPr/>
          </p:nvSpPr>
          <p:spPr>
            <a:xfrm>
              <a:off x="5610746" y="4346879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29"/>
            <p:cNvSpPr/>
            <p:nvPr/>
          </p:nvSpPr>
          <p:spPr>
            <a:xfrm>
              <a:off x="5676900" y="50292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Minus 12"/>
          <p:cNvSpPr/>
          <p:nvPr/>
        </p:nvSpPr>
        <p:spPr>
          <a:xfrm>
            <a:off x="2675467" y="3200400"/>
            <a:ext cx="406400" cy="15240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775200" y="4572000"/>
            <a:ext cx="4538133" cy="381000"/>
          </a:xfrm>
          <a:custGeom>
            <a:avLst/>
            <a:gdLst>
              <a:gd name="connsiteX0" fmla="*/ 514928 w 3833092"/>
              <a:gd name="connsiteY0" fmla="*/ 83127 h 140854"/>
              <a:gd name="connsiteX1" fmla="*/ 916710 w 3833092"/>
              <a:gd name="connsiteY1" fmla="*/ 0 h 140854"/>
              <a:gd name="connsiteX2" fmla="*/ 1346201 w 3833092"/>
              <a:gd name="connsiteY2" fmla="*/ 83127 h 140854"/>
              <a:gd name="connsiteX3" fmla="*/ 1678710 w 3833092"/>
              <a:gd name="connsiteY3" fmla="*/ 41563 h 140854"/>
              <a:gd name="connsiteX4" fmla="*/ 1997364 w 3833092"/>
              <a:gd name="connsiteY4" fmla="*/ 13854 h 140854"/>
              <a:gd name="connsiteX5" fmla="*/ 2496128 w 3833092"/>
              <a:gd name="connsiteY5" fmla="*/ 83127 h 140854"/>
              <a:gd name="connsiteX6" fmla="*/ 3008746 w 3833092"/>
              <a:gd name="connsiteY6" fmla="*/ 13854 h 140854"/>
              <a:gd name="connsiteX7" fmla="*/ 3410528 w 3833092"/>
              <a:gd name="connsiteY7" fmla="*/ 83127 h 140854"/>
              <a:gd name="connsiteX8" fmla="*/ 473364 w 3833092"/>
              <a:gd name="connsiteY8" fmla="*/ 138545 h 140854"/>
              <a:gd name="connsiteX9" fmla="*/ 570346 w 3833092"/>
              <a:gd name="connsiteY9" fmla="*/ 69272 h 140854"/>
              <a:gd name="connsiteX10" fmla="*/ 570346 w 3833092"/>
              <a:gd name="connsiteY10" fmla="*/ 69272 h 1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3092" h="140854">
                <a:moveTo>
                  <a:pt x="514928" y="83127"/>
                </a:moveTo>
                <a:cubicBezTo>
                  <a:pt x="646546" y="41563"/>
                  <a:pt x="778165" y="0"/>
                  <a:pt x="916710" y="0"/>
                </a:cubicBezTo>
                <a:cubicBezTo>
                  <a:pt x="1055255" y="0"/>
                  <a:pt x="1219201" y="76200"/>
                  <a:pt x="1346201" y="83127"/>
                </a:cubicBezTo>
                <a:cubicBezTo>
                  <a:pt x="1473201" y="90054"/>
                  <a:pt x="1570183" y="53109"/>
                  <a:pt x="1678710" y="41563"/>
                </a:cubicBezTo>
                <a:cubicBezTo>
                  <a:pt x="1787237" y="30018"/>
                  <a:pt x="1861128" y="6927"/>
                  <a:pt x="1997364" y="13854"/>
                </a:cubicBezTo>
                <a:cubicBezTo>
                  <a:pt x="2133600" y="20781"/>
                  <a:pt x="2327564" y="83127"/>
                  <a:pt x="2496128" y="83127"/>
                </a:cubicBezTo>
                <a:cubicBezTo>
                  <a:pt x="2664692" y="83127"/>
                  <a:pt x="2856346" y="13854"/>
                  <a:pt x="3008746" y="13854"/>
                </a:cubicBezTo>
                <a:cubicBezTo>
                  <a:pt x="3161146" y="13854"/>
                  <a:pt x="3833092" y="62345"/>
                  <a:pt x="3410528" y="83127"/>
                </a:cubicBezTo>
                <a:cubicBezTo>
                  <a:pt x="2987964" y="103909"/>
                  <a:pt x="946728" y="140854"/>
                  <a:pt x="473364" y="138545"/>
                </a:cubicBezTo>
                <a:cubicBezTo>
                  <a:pt x="0" y="136236"/>
                  <a:pt x="570346" y="69272"/>
                  <a:pt x="570346" y="69272"/>
                </a:cubicBezTo>
                <a:lnTo>
                  <a:pt x="570346" y="69272"/>
                </a:ln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858933" y="3657603"/>
            <a:ext cx="2167467" cy="380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ভূ-সংযুক্ত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দন্ড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16200000" flipV="1">
            <a:off x="7196667" y="3259668"/>
            <a:ext cx="609600" cy="338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66800" y="5562600"/>
            <a:ext cx="712046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ঘর্ষণের ফলে সামান্য পরিমার বিদ্যুৎ উৎপন্ন হয় যা স্পর্শে মাটিতে চলে 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C -0.13607 -0.04256 -0.12928 0.01596 -0.11046 0.08164 C -0.09102 0.14732 -0.06603 0.19449 -0.05631 0.18802 C -0.04551 0.18085 -0.05091 0.12095 -0.07019 0.05573 C -0.08979 -0.00948 -0.11462 -0.05689 -0.1245 -0.04926 Z " pathEditMode="relative" rAng="-1408220" ptsTypes="fffff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1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16E-6 4.19981E-6 L 0.0469 -0.0215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L -0.05292 -0.105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29 -0.0213 L 0.13325 -0.066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 -0.10556 L 0.04334 -0.105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5 -0.07778 L 0.37755 -0.07778 C 0.48905 -0.07778 0.62924 0.00023 0.62924 0.06041 L 0.62924 0.21111 " pathEditMode="relative" rAng="0" ptsTypes="FfFF">
                                      <p:cBhvr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" grpId="0" animBg="1"/>
      <p:bldP spid="13" grpId="1" animBg="1"/>
      <p:bldP spid="13" grpId="2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91733" y="609600"/>
            <a:ext cx="6299200" cy="6858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 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ini-Torch-Light-W--Key-Ring---Green_3484683.jpg"/>
          <p:cNvPicPr>
            <a:picLocks noChangeAspect="1"/>
          </p:cNvPicPr>
          <p:nvPr/>
        </p:nvPicPr>
        <p:blipFill>
          <a:blip r:embed="rId3" cstate="print"/>
          <a:srcRect t="17778" b="24444"/>
          <a:stretch>
            <a:fillRect/>
          </a:stretch>
        </p:blipFill>
        <p:spPr>
          <a:xfrm>
            <a:off x="440268" y="1828800"/>
            <a:ext cx="2709333" cy="2667000"/>
          </a:xfrm>
          <a:prstGeom prst="rect">
            <a:avLst/>
          </a:prstGeom>
        </p:spPr>
      </p:pic>
      <p:pic>
        <p:nvPicPr>
          <p:cNvPr id="4" name="Picture 3" descr="cell ph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267" y="1981200"/>
            <a:ext cx="1691979" cy="2590800"/>
          </a:xfrm>
          <a:prstGeom prst="rect">
            <a:avLst/>
          </a:prstGeom>
        </p:spPr>
      </p:pic>
      <p:pic>
        <p:nvPicPr>
          <p:cNvPr id="7" name="Picture 6" descr="radio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467" y="1371600"/>
            <a:ext cx="2540000" cy="335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2668" y="5181600"/>
            <a:ext cx="5554133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591733" y="762000"/>
            <a:ext cx="6299200" cy="6858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 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-OLD-TV-facebook.jpg"/>
          <p:cNvPicPr>
            <a:picLocks noChangeAspect="1"/>
          </p:cNvPicPr>
          <p:nvPr/>
        </p:nvPicPr>
        <p:blipFill>
          <a:blip r:embed="rId3" cstate="print"/>
          <a:srcRect l="17500" r="18750"/>
          <a:stretch>
            <a:fillRect/>
          </a:stretch>
        </p:blipFill>
        <p:spPr>
          <a:xfrm>
            <a:off x="440268" y="1905000"/>
            <a:ext cx="2506133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1550mm超级吊扇（QJFC3005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5067" y="1828800"/>
            <a:ext cx="2573867" cy="2438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chinese-scientists-develop-light-bulb-which-provides-wireless-intern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868" y="1828800"/>
            <a:ext cx="2599267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6801" y="5029200"/>
            <a:ext cx="4809067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মাটিতে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চার্জিত বস্তু হাত দিয়ে ধরলে চার্জ কোথায় যায়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শরীরে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বায়ুতে 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পানিতে 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1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ঘর্ষনের ফলে-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প্রচুর পরিমাণ বিদ্যুৎ উৎপন্ন হয়।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নিদিষ্ট পরিমান বিদ্যুৎ উৎপন্ন হয়।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সামান্য পরিমান বিদ্যুৎ উৎপন্ন হয়।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2633134" y="609600"/>
            <a:ext cx="4106333" cy="990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9067" y="2209800"/>
            <a:ext cx="5147733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78933" y="2209800"/>
            <a:ext cx="1219200" cy="762000"/>
          </a:xfrm>
          <a:prstGeom prst="rightArrow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914400" y="5181600"/>
            <a:ext cx="1143000" cy="762000"/>
          </a:xfrm>
          <a:prstGeom prst="rightArrow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9067" y="5105400"/>
            <a:ext cx="5350933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78933" y="3733800"/>
            <a:ext cx="1219200" cy="762000"/>
          </a:xfrm>
          <a:prstGeom prst="rightArrow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69067" y="3733800"/>
            <a:ext cx="52832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2506133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6800" y="3048000"/>
            <a:ext cx="2777067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আকর্ষণ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336800" y="4114800"/>
            <a:ext cx="2777067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স্থির বিদ্যুৎ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404533" y="5257800"/>
            <a:ext cx="2777067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চল বিদ্যুৎ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336800" y="1981200"/>
            <a:ext cx="2777067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ঘর্ষণ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"/>
          <p:cNvGrpSpPr/>
          <p:nvPr/>
        </p:nvGrpSpPr>
        <p:grpSpPr>
          <a:xfrm>
            <a:off x="304800" y="381000"/>
            <a:ext cx="8534400" cy="5410200"/>
            <a:chOff x="0" y="381000"/>
            <a:chExt cx="10096499" cy="5638800"/>
          </a:xfrm>
        </p:grpSpPr>
        <p:grpSp>
          <p:nvGrpSpPr>
            <p:cNvPr id="6" name="Group 43"/>
            <p:cNvGrpSpPr/>
            <p:nvPr/>
          </p:nvGrpSpPr>
          <p:grpSpPr>
            <a:xfrm>
              <a:off x="0" y="381000"/>
              <a:ext cx="10096499" cy="5638800"/>
              <a:chOff x="0" y="381000"/>
              <a:chExt cx="10096499" cy="56388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381000"/>
                <a:ext cx="10096499" cy="4648200"/>
                <a:chOff x="677779" y="325056"/>
                <a:chExt cx="6298011" cy="3713544"/>
              </a:xfrm>
              <a:solidFill>
                <a:srgbClr val="0070C0"/>
              </a:solidFill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271930" y="1447800"/>
                  <a:ext cx="5228539" cy="259080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77779" y="325056"/>
                  <a:ext cx="6298011" cy="1157468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Cube 28"/>
              <p:cNvSpPr/>
              <p:nvPr/>
            </p:nvSpPr>
            <p:spPr>
              <a:xfrm>
                <a:off x="723900" y="5029200"/>
                <a:ext cx="8610600" cy="990600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467099" y="1136914"/>
              <a:ext cx="3047999" cy="673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91734" y="2590803"/>
            <a:ext cx="1693333" cy="1491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ধাপ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চিরুনি মাথায় ঘষে কাগজের টুকরার কাছে ধর।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9201" y="2590803"/>
            <a:ext cx="1761067" cy="2249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ধাপ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চিরুনিটি জানালার গ্রিল স্পর্শ করে পুনরায় কাগজের টুকরার কাছে ধর।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62133" y="2667000"/>
            <a:ext cx="1761067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ও ২য় ধাপ হতে প্রমাণ কর যে স্থির বিদ্যুৎ হতে চল বিদ্যুৎ সৃষ্টি হয়।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8534" y="5181601"/>
            <a:ext cx="636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উপরোক্ত পরীক্ষার পর্যবেক্ষণ ও তোমার মতামত খাতায়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ectric_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4" y="685800"/>
            <a:ext cx="7382933" cy="5486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5486400" y="990600"/>
            <a:ext cx="2590801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সাবধান বিপদজনক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5029200"/>
            <a:ext cx="1828801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4213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Presentation" r:id="rId3" imgW="4094904" imgH="3070999" progId="PowerPoint.Show.12">
                  <p:embed/>
                </p:oleObj>
              </mc:Choice>
              <mc:Fallback>
                <p:oleObj name="Presentation" r:id="rId3" imgW="4094904" imgH="307099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2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149600" y="762000"/>
            <a:ext cx="2641600" cy="9906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67" y="457201"/>
            <a:ext cx="1989667" cy="24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4876800" y="3124200"/>
            <a:ext cx="3657599" cy="3200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৫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009272" y="4609473"/>
            <a:ext cx="3124200" cy="1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14400" y="2133600"/>
            <a:ext cx="2851482" cy="3632982"/>
            <a:chOff x="2795715" y="1752600"/>
            <a:chExt cx="2851482" cy="36329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752600"/>
              <a:ext cx="1635177" cy="1676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795715" y="3810000"/>
              <a:ext cx="2851482" cy="157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নমিতা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রানী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সহকারী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শিক্ষক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হাড়ীভাঙ্গা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উচ্চ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বিদ্যালয়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কালুখালী,রাজবাড়ী</a:t>
              </a:r>
              <a:r>
                <a:rPr lang="en-US" sz="2400" dirty="0" smtClean="0"/>
                <a:t>।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11666"/>
              </p:ext>
            </p:extLst>
          </p:nvPr>
        </p:nvGraphicFramePr>
        <p:xfrm>
          <a:off x="3149600" y="1828800"/>
          <a:ext cx="3048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828800"/>
                        <a:ext cx="3048000" cy="1828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2336800" y="685800"/>
            <a:ext cx="4673600" cy="762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ভিডিওটি লক্ষ্য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4648200"/>
            <a:ext cx="35814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ভিডিওতে কী দেখলে?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648200"/>
            <a:ext cx="7687733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আপেলের ইলেকট্রন তার দিয়ে প্রবাহিত হয়ে মোবাইলের ব্যাটিরীকে চার্জিত করছে।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24400" y="1371600"/>
            <a:ext cx="3733800" cy="2971800"/>
            <a:chOff x="4876800" y="1219200"/>
            <a:chExt cx="3733800" cy="2667000"/>
          </a:xfrm>
        </p:grpSpPr>
        <p:pic>
          <p:nvPicPr>
            <p:cNvPr id="3" name="Picture 2" descr="current_animatio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219200"/>
              <a:ext cx="3733800" cy="2667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5486400" y="1295400"/>
              <a:ext cx="2667000" cy="4572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প্রবাহ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1371600"/>
            <a:ext cx="3810000" cy="2971800"/>
            <a:chOff x="685800" y="1066800"/>
            <a:chExt cx="4286250" cy="2971800"/>
          </a:xfrm>
        </p:grpSpPr>
        <p:pic>
          <p:nvPicPr>
            <p:cNvPr id="2" name="Picture 1" descr="tap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1066800"/>
              <a:ext cx="4286250" cy="29718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1714500" y="1295400"/>
              <a:ext cx="188595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পানির প্রবাহ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4648200"/>
            <a:ext cx="381000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ট্যাংকে পানি কি অবস্থায় থাকে?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269067" y="457200"/>
            <a:ext cx="4673600" cy="8382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চিত্রদুটি লক্ষ্য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8267" y="4648200"/>
            <a:ext cx="381000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ব্যাটারীতে বিদ্যুৎ কি অবস্থায় থাকে?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733" y="5562600"/>
            <a:ext cx="381000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নলে পানি কি অবস্থায় আছে?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42933" y="5562600"/>
            <a:ext cx="381000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তারে বিদ্যুৎ কি অবস্থায় আছে?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26000" y="5562600"/>
            <a:ext cx="38100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 অবস্থায়।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000" y="4648200"/>
            <a:ext cx="38100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 অবস্থায়।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800" y="5562600"/>
            <a:ext cx="38100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 অবস্থায়।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5200" y="4648200"/>
            <a:ext cx="38100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 অবস্থায়।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1" grpId="0" animBg="1"/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rrent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67" y="1828800"/>
            <a:ext cx="3733800" cy="2971800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878667" y="1828800"/>
            <a:ext cx="2573867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82134" y="533400"/>
            <a:ext cx="7179733" cy="5486400"/>
            <a:chOff x="2628900" y="1828800"/>
            <a:chExt cx="4200525" cy="2971800"/>
          </a:xfrm>
        </p:grpSpPr>
        <p:pic>
          <p:nvPicPr>
            <p:cNvPr id="6" name="Picture 5" descr="current_animation.gif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28900" y="1828800"/>
              <a:ext cx="4200525" cy="297180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3314700" y="1828800"/>
              <a:ext cx="2895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53067" y="3124200"/>
            <a:ext cx="704426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9869" y="2133600"/>
            <a:ext cx="717973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স্থির বিদ্যুৎ ও চল বিদুৎ কী তা বলতে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2336800" y="762000"/>
            <a:ext cx="4673600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3505200"/>
            <a:ext cx="73152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স্থির বিদ্যুৎ হতে কিভাবে চল বিদুৎ সৃষ্টি হয় তা ব্যাখ্যা করতে পারবে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9868" y="4953000"/>
            <a:ext cx="7255935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স্থির বিদ্যুৎ ও চল বিদ্যুতের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600" y="3810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667" y="1572904"/>
            <a:ext cx="631613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প্লাস্টিকের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চিরুন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কলম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কাগজের টুকরা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666" y="968992"/>
            <a:ext cx="387773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174544"/>
            <a:ext cx="3556001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নিজ কলম মাথায় ঘসে কাগজের টুকরার নিকট ধর। এবার কলমটি হাত দিয়ে স্পর্শ করে পুনরায় কাগজের টুকরার নিকট ধর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7200" y="971490"/>
            <a:ext cx="169333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ময়ঃ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" y="4343400"/>
          <a:ext cx="83820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কলম মাথায় ঘষে কাগজের টুকরার নিকট ধরায় কী ঘটে?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কলমটি হাত</a:t>
                      </a:r>
                      <a:r>
                        <a:rPr lang="bn-BD" sz="1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দিয়ে স্পর্শ করে কাগজের টুকরার নিকট ধরায় কী ঘটে?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কলম হাত</a:t>
                      </a:r>
                      <a:r>
                        <a:rPr lang="bn-BD" sz="1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দিয়ে স্পর্শ করায়</a:t>
                      </a:r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কাগজের টুকরাকে আকর্ষণ</a:t>
                      </a:r>
                      <a:r>
                        <a:rPr lang="bn-BD" sz="1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করে না কেন?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 descr="Static_paper.JPG"/>
          <p:cNvPicPr>
            <a:picLocks noChangeAspect="1"/>
          </p:cNvPicPr>
          <p:nvPr/>
        </p:nvPicPr>
        <p:blipFill>
          <a:blip r:embed="rId3" cstate="print"/>
          <a:srcRect l="16667" r="12500" b="32222"/>
          <a:stretch>
            <a:fillRect/>
          </a:stretch>
        </p:blipFill>
        <p:spPr>
          <a:xfrm>
            <a:off x="846666" y="2133600"/>
            <a:ext cx="3589867" cy="205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42002"/>
              </p:ext>
            </p:extLst>
          </p:nvPr>
        </p:nvGraphicFramePr>
        <p:xfrm>
          <a:off x="508000" y="1524000"/>
          <a:ext cx="826346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18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18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কলম মাথায় ঘষে কাগজের টুকরার নিকট ধরায় কী ঘটে?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411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কলমটি হাত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দিয়ে স্পর্শ করে কাগজের টুকরার নিকট ধরায় কী ঘটে?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411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কলম হাত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দিয়ে স্পর্শ করায়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কাগজের টুকরাকে আকর্ষণ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করে না কেন?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49600" y="533400"/>
            <a:ext cx="2980267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6134" y="5029200"/>
            <a:ext cx="3522133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ইলেকট্রন হাত বেয়ে মাটিতে চলে গেছে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6134" y="3962400"/>
            <a:ext cx="3725333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 কাগজের টুকরাগুলোকে আর আকর্ষণ করে না।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6133" y="2895600"/>
            <a:ext cx="3251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 কাগজের টুকরাগুলোকে আকর্ষণ করে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286000" y="5791200"/>
            <a:ext cx="48006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চল বিদ্যুৎ কী তা খাতায় লিখ।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743200" y="1524000"/>
            <a:ext cx="6096000" cy="3352800"/>
            <a:chOff x="1333500" y="2133600"/>
            <a:chExt cx="7924800" cy="3276600"/>
          </a:xfrm>
        </p:grpSpPr>
        <p:pic>
          <p:nvPicPr>
            <p:cNvPr id="4" name="Picture 3" descr="curren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500" y="2133600"/>
              <a:ext cx="7924800" cy="3276600"/>
            </a:xfrm>
            <a:prstGeom prst="round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62100" y="3048000"/>
              <a:ext cx="533400" cy="990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1.5V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990600" y="2590800"/>
            <a:ext cx="1828800" cy="1295400"/>
            <a:chOff x="261004" y="2663371"/>
            <a:chExt cx="3022522" cy="1574800"/>
          </a:xfrm>
        </p:grpSpPr>
        <p:sp>
          <p:nvSpPr>
            <p:cNvPr id="7" name="Rectangle 6"/>
            <p:cNvSpPr/>
            <p:nvPr/>
          </p:nvSpPr>
          <p:spPr>
            <a:xfrm>
              <a:off x="261004" y="2663371"/>
              <a:ext cx="2367895" cy="157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b="1" u="sng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বিদ্যুৎ কোষ বা ব্যাটারী- 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স্থির বিদ্যুৎ সঞ্চিত আছে।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401957" y="3404453"/>
              <a:ext cx="881569" cy="19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 26"/>
          <p:cNvGrpSpPr/>
          <p:nvPr/>
        </p:nvGrpSpPr>
        <p:grpSpPr>
          <a:xfrm>
            <a:off x="3420533" y="1524000"/>
            <a:ext cx="1422400" cy="381000"/>
            <a:chOff x="3009900" y="1515533"/>
            <a:chExt cx="6526924" cy="990600"/>
          </a:xfrm>
        </p:grpSpPr>
        <p:sp>
          <p:nvSpPr>
            <p:cNvPr id="21" name="Rectangle 20"/>
            <p:cNvSpPr/>
            <p:nvPr/>
          </p:nvSpPr>
          <p:spPr>
            <a:xfrm>
              <a:off x="5563914" y="1515533"/>
              <a:ext cx="3972910" cy="990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পরিবাহী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Arrow Connector 22"/>
            <p:cNvCxnSpPr>
              <a:stCxn id="21" idx="1"/>
            </p:cNvCxnSpPr>
            <p:nvPr/>
          </p:nvCxnSpPr>
          <p:spPr>
            <a:xfrm rot="10800000" flipV="1">
              <a:off x="3009900" y="2010833"/>
              <a:ext cx="2554014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623733" y="2895600"/>
            <a:ext cx="2641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বিদ্যুৎ-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পরিবাহীর মধ্যে দিয়ে ইলেকট্রন প্রবাহ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62133" y="1295400"/>
            <a:ext cx="1761067" cy="1066800"/>
            <a:chOff x="6819900" y="1752600"/>
            <a:chExt cx="1981200" cy="1066800"/>
          </a:xfrm>
        </p:grpSpPr>
        <p:sp>
          <p:nvSpPr>
            <p:cNvPr id="37" name="Rectangle 36"/>
            <p:cNvSpPr/>
            <p:nvPr/>
          </p:nvSpPr>
          <p:spPr>
            <a:xfrm>
              <a:off x="6819900" y="1752600"/>
              <a:ext cx="1828800" cy="381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চার্জের প্রবাহ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 flipH="1">
              <a:off x="8229600" y="22479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Down Arrow Callout 26"/>
          <p:cNvSpPr/>
          <p:nvPr/>
        </p:nvSpPr>
        <p:spPr>
          <a:xfrm>
            <a:off x="2810933" y="533400"/>
            <a:ext cx="4199467" cy="762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62200" y="5105400"/>
            <a:ext cx="4648200" cy="381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স্থির বিদ্যুৎ কী তা খাতায় লিখ।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0" y="5791200"/>
            <a:ext cx="48768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পরিবাহীর মধ্যে দিয়ে চলমান বিদ্যুৎ। যেমন- বিদ্যুৎ লাইন।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0" y="5105400"/>
            <a:ext cx="4800600" cy="381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বিদ্যুৎ উৎপত্তি স্থলে স্থির থাকে। যেমন-ব্যাটারী।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0" grpId="0" animBg="1"/>
      <p:bldP spid="27" grpId="0" animBg="1"/>
      <p:bldP spid="36" grpId="0" animBg="1"/>
      <p:bldP spid="38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921</Words>
  <Application>Microsoft Office PowerPoint</Application>
  <PresentationFormat>On-screen Show (4:3)</PresentationFormat>
  <Paragraphs>147</Paragraphs>
  <Slides>18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HP-FC</cp:lastModifiedBy>
  <cp:revision>169</cp:revision>
  <dcterms:created xsi:type="dcterms:W3CDTF">2006-08-16T00:00:00Z</dcterms:created>
  <dcterms:modified xsi:type="dcterms:W3CDTF">2020-01-19T15:33:45Z</dcterms:modified>
</cp:coreProperties>
</file>